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3"/>
  </p:notesMasterIdLst>
  <p:sldIdLst>
    <p:sldId id="256" r:id="rId7"/>
    <p:sldId id="368" r:id="rId8"/>
    <p:sldId id="369" r:id="rId9"/>
    <p:sldId id="380" r:id="rId10"/>
    <p:sldId id="379" r:id="rId11"/>
    <p:sldId id="386" r:id="rId12"/>
    <p:sldId id="381" r:id="rId13"/>
    <p:sldId id="382" r:id="rId14"/>
    <p:sldId id="387" r:id="rId15"/>
    <p:sldId id="389" r:id="rId16"/>
    <p:sldId id="388" r:id="rId17"/>
    <p:sldId id="383" r:id="rId18"/>
    <p:sldId id="384" r:id="rId19"/>
    <p:sldId id="385" r:id="rId20"/>
    <p:sldId id="372" r:id="rId21"/>
    <p:sldId id="278"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oderator (Nokia)" initials="Nokia" lastIdx="4" clrIdx="6">
    <p:extLst>
      <p:ext uri="{19B8F6BF-5375-455C-9EA6-DF929625EA0E}">
        <p15:presenceInfo xmlns:p15="http://schemas.microsoft.com/office/powerpoint/2012/main" userId="Moderator (Nokia)" providerId="None"/>
      </p:ext>
    </p:extLst>
  </p:cmAuthor>
  <p:cmAuthor id="1" name="Huawei" initials="HW" lastIdx="1" clrIdx="0"/>
  <p:cmAuthor id="2" name="Moderator" initials="AM" lastIdx="1" clrIdx="1"/>
  <p:cmAuthor id="3" name="Mueller, Axel (Nokia - FR/Paris-Saclay)" initials="MA(-F" lastIdx="1" clrIdx="2"/>
  <p:cmAuthor id="4" name="Lo, Anthony (Nokia - GB/Bristol)" initials="LA(-G" lastIdx="4" clrIdx="3">
    <p:extLst>
      <p:ext uri="{19B8F6BF-5375-455C-9EA6-DF929625EA0E}">
        <p15:presenceInfo xmlns:p15="http://schemas.microsoft.com/office/powerpoint/2012/main" userId="S::anthony.lo@nokia.com::ec3ee639-5b19-4f95-b615-a0f24522aef1" providerId="AD"/>
      </p:ext>
    </p:extLst>
  </p:cmAuthor>
  <p:cmAuthor id="5" name="Dimnik, Riikka (Nokia - FI/Espoo)" initials="DF" lastIdx="2" clrIdx="4">
    <p:extLst>
      <p:ext uri="{19B8F6BF-5375-455C-9EA6-DF929625EA0E}">
        <p15:presenceInfo xmlns:p15="http://schemas.microsoft.com/office/powerpoint/2012/main" userId="S::riikka.dimnik@nokia.com::28b283ba-3728-4151-aaaa-b125c93f7283" providerId="AD"/>
      </p:ext>
    </p:extLst>
  </p:cmAuthor>
  <p:cmAuthor id="6" name="Nokia" initials="Nokia" lastIdx="1"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28" autoAdjust="0"/>
    <p:restoredTop sz="91920" autoAdjust="0"/>
  </p:normalViewPr>
  <p:slideViewPr>
    <p:cSldViewPr>
      <p:cViewPr varScale="1">
        <p:scale>
          <a:sx n="66" d="100"/>
          <a:sy n="66" d="100"/>
        </p:scale>
        <p:origin x="917" y="-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ov, Dmitry (Nokia - FI/Espoo)" userId="e0f276f4-a4cb-4540-8cef-44a57418306b" providerId="ADAL" clId="{A15F9D84-4760-4E7A-9273-A95BB523E8E1}"/>
    <pc:docChg chg="undo custSel modSld">
      <pc:chgData name="Petrov, Dmitry (Nokia - FI/Espoo)" userId="e0f276f4-a4cb-4540-8cef-44a57418306b" providerId="ADAL" clId="{A15F9D84-4760-4E7A-9273-A95BB523E8E1}" dt="2021-04-19T18:19:11.969" v="144" actId="207"/>
      <pc:docMkLst>
        <pc:docMk/>
      </pc:docMkLst>
      <pc:sldChg chg="modSp mod addCm modCm">
        <pc:chgData name="Petrov, Dmitry (Nokia - FI/Espoo)" userId="e0f276f4-a4cb-4540-8cef-44a57418306b" providerId="ADAL" clId="{A15F9D84-4760-4E7A-9273-A95BB523E8E1}" dt="2021-04-19T18:13:31.183" v="44"/>
        <pc:sldMkLst>
          <pc:docMk/>
          <pc:sldMk cId="2603299940" sldId="369"/>
        </pc:sldMkLst>
        <pc:spChg chg="mod">
          <ac:chgData name="Petrov, Dmitry (Nokia - FI/Espoo)" userId="e0f276f4-a4cb-4540-8cef-44a57418306b" providerId="ADAL" clId="{A15F9D84-4760-4E7A-9273-A95BB523E8E1}" dt="2021-04-19T18:12:43.908" v="42" actId="20577"/>
          <ac:spMkLst>
            <pc:docMk/>
            <pc:sldMk cId="2603299940" sldId="369"/>
            <ac:spMk id="3" creationId="{C8BC47C5-79BA-41E1-A10A-17197D11B3FE}"/>
          </ac:spMkLst>
        </pc:spChg>
      </pc:sldChg>
      <pc:sldChg chg="modSp mod">
        <pc:chgData name="Petrov, Dmitry (Nokia - FI/Espoo)" userId="e0f276f4-a4cb-4540-8cef-44a57418306b" providerId="ADAL" clId="{A15F9D84-4760-4E7A-9273-A95BB523E8E1}" dt="2021-04-19T16:46:52.650" v="23"/>
        <pc:sldMkLst>
          <pc:docMk/>
          <pc:sldMk cId="1702552319" sldId="372"/>
        </pc:sldMkLst>
        <pc:graphicFrameChg chg="mod modGraphic">
          <ac:chgData name="Petrov, Dmitry (Nokia - FI/Espoo)" userId="e0f276f4-a4cb-4540-8cef-44a57418306b" providerId="ADAL" clId="{A15F9D84-4760-4E7A-9273-A95BB523E8E1}" dt="2021-04-19T16:46:52.650" v="23"/>
          <ac:graphicFrameMkLst>
            <pc:docMk/>
            <pc:sldMk cId="1702552319" sldId="372"/>
            <ac:graphicFrameMk id="6" creationId="{30FA1F2E-11A3-46B4-B397-CFC548F95823}"/>
          </ac:graphicFrameMkLst>
        </pc:graphicFrameChg>
      </pc:sldChg>
      <pc:sldChg chg="modSp mod">
        <pc:chgData name="Petrov, Dmitry (Nokia - FI/Espoo)" userId="e0f276f4-a4cb-4540-8cef-44a57418306b" providerId="ADAL" clId="{A15F9D84-4760-4E7A-9273-A95BB523E8E1}" dt="2021-04-19T18:16:57.564" v="108" actId="27636"/>
        <pc:sldMkLst>
          <pc:docMk/>
          <pc:sldMk cId="2536208881" sldId="379"/>
        </pc:sldMkLst>
        <pc:spChg chg="mod">
          <ac:chgData name="Petrov, Dmitry (Nokia - FI/Espoo)" userId="e0f276f4-a4cb-4540-8cef-44a57418306b" providerId="ADAL" clId="{A15F9D84-4760-4E7A-9273-A95BB523E8E1}" dt="2021-04-19T18:16:57.564" v="108" actId="27636"/>
          <ac:spMkLst>
            <pc:docMk/>
            <pc:sldMk cId="2536208881" sldId="379"/>
            <ac:spMk id="3" creationId="{4C0AF992-FA5F-468B-8FA1-B70401706A74}"/>
          </ac:spMkLst>
        </pc:spChg>
      </pc:sldChg>
      <pc:sldChg chg="modSp mod addCm delCm">
        <pc:chgData name="Petrov, Dmitry (Nokia - FI/Espoo)" userId="e0f276f4-a4cb-4540-8cef-44a57418306b" providerId="ADAL" clId="{A15F9D84-4760-4E7A-9273-A95BB523E8E1}" dt="2021-04-19T18:19:11.969" v="144" actId="207"/>
        <pc:sldMkLst>
          <pc:docMk/>
          <pc:sldMk cId="2995122194" sldId="382"/>
        </pc:sldMkLst>
        <pc:spChg chg="mod">
          <ac:chgData name="Petrov, Dmitry (Nokia - FI/Espoo)" userId="e0f276f4-a4cb-4540-8cef-44a57418306b" providerId="ADAL" clId="{A15F9D84-4760-4E7A-9273-A95BB523E8E1}" dt="2021-04-19T16:45:20.677" v="13" actId="207"/>
          <ac:spMkLst>
            <pc:docMk/>
            <pc:sldMk cId="2995122194" sldId="382"/>
            <ac:spMk id="2" creationId="{1D094DC2-AAD2-4946-981B-9745DC476F61}"/>
          </ac:spMkLst>
        </pc:spChg>
        <pc:spChg chg="mod">
          <ac:chgData name="Petrov, Dmitry (Nokia - FI/Espoo)" userId="e0f276f4-a4cb-4540-8cef-44a57418306b" providerId="ADAL" clId="{A15F9D84-4760-4E7A-9273-A95BB523E8E1}" dt="2021-04-19T18:19:11.969" v="144" actId="207"/>
          <ac:spMkLst>
            <pc:docMk/>
            <pc:sldMk cId="2995122194" sldId="382"/>
            <ac:spMk id="3" creationId="{10F1B749-D04B-4330-BA5B-FFF158ABDD24}"/>
          </ac:spMkLst>
        </pc:spChg>
      </pc:sldChg>
      <pc:sldChg chg="modSp mod">
        <pc:chgData name="Petrov, Dmitry (Nokia - FI/Espoo)" userId="e0f276f4-a4cb-4540-8cef-44a57418306b" providerId="ADAL" clId="{A15F9D84-4760-4E7A-9273-A95BB523E8E1}" dt="2021-04-19T16:45:30.589" v="15" actId="207"/>
        <pc:sldMkLst>
          <pc:docMk/>
          <pc:sldMk cId="1552454518" sldId="387"/>
        </pc:sldMkLst>
        <pc:spChg chg="mod">
          <ac:chgData name="Petrov, Dmitry (Nokia - FI/Espoo)" userId="e0f276f4-a4cb-4540-8cef-44a57418306b" providerId="ADAL" clId="{A15F9D84-4760-4E7A-9273-A95BB523E8E1}" dt="2021-04-19T16:45:30.589" v="15" actId="207"/>
          <ac:spMkLst>
            <pc:docMk/>
            <pc:sldMk cId="1552454518" sldId="387"/>
            <ac:spMk id="2" creationId="{1D094DC2-AAD2-4946-981B-9745DC476F61}"/>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7" dt="2021-04-19T21:13:02.390" idx="3">
    <p:pos x="5395" y="2690"/>
    <p:text>Included tyhe Chairman's comment from the GtW</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7" dt="2021-04-19T12:07:14.255" idx="1">
    <p:pos x="4914" y="3198"/>
    <p:text>We already have a FFS:  "whether and what network assisted information is needed to reduce the number of RX beams" on slide 11.
The moderator recommends to move that FFS from slide 11 here and replace Option 3 with FFS.</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7" dt="2021-04-19T12:10:06.777" idx="2">
    <p:pos x="4782" y="3540"/>
    <p:text>Already listed on slide 5.</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150" dirty="0"/>
          </a:p>
        </p:txBody>
      </p:sp>
      <p:sp>
        <p:nvSpPr>
          <p:cNvPr id="4" name="Slide Number Placeholder 3"/>
          <p:cNvSpPr>
            <a:spLocks noGrp="1"/>
          </p:cNvSpPr>
          <p:nvPr>
            <p:ph type="sldNum" sz="quarter" idx="5"/>
          </p:nvPr>
        </p:nvSpPr>
        <p:spPr/>
        <p:txBody>
          <a:bodyPr/>
          <a:lstStyle/>
          <a:p>
            <a:fld id="{E70F3830-A412-4AA2-83CD-EC0332395386}" type="slidenum">
              <a:rPr lang="zh-CN" altLang="en-US" smtClean="0"/>
              <a:t>8</a:t>
            </a:fld>
            <a:endParaRPr lang="zh-CN" altLang="en-US"/>
          </a:p>
        </p:txBody>
      </p:sp>
    </p:spTree>
    <p:extLst>
      <p:ext uri="{BB962C8B-B14F-4D97-AF65-F5344CB8AC3E}">
        <p14:creationId xmlns:p14="http://schemas.microsoft.com/office/powerpoint/2010/main" val="1485582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150" dirty="0"/>
          </a:p>
        </p:txBody>
      </p:sp>
      <p:sp>
        <p:nvSpPr>
          <p:cNvPr id="4" name="Slide Number Placeholder 3"/>
          <p:cNvSpPr>
            <a:spLocks noGrp="1"/>
          </p:cNvSpPr>
          <p:nvPr>
            <p:ph type="sldNum" sz="quarter" idx="5"/>
          </p:nvPr>
        </p:nvSpPr>
        <p:spPr/>
        <p:txBody>
          <a:bodyPr/>
          <a:lstStyle/>
          <a:p>
            <a:fld id="{E70F3830-A412-4AA2-83CD-EC0332395386}" type="slidenum">
              <a:rPr lang="zh-CN" altLang="en-US" smtClean="0"/>
              <a:t>12</a:t>
            </a:fld>
            <a:endParaRPr lang="zh-CN" altLang="en-US"/>
          </a:p>
        </p:txBody>
      </p:sp>
    </p:spTree>
    <p:extLst>
      <p:ext uri="{BB962C8B-B14F-4D97-AF65-F5344CB8AC3E}">
        <p14:creationId xmlns:p14="http://schemas.microsoft.com/office/powerpoint/2010/main" val="121004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2021/4/19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3gpp.org/ftp/TSG_RAN/WG4_Radio/TSGR4_98bis_e/Docs/R4-2104815.zip" TargetMode="External"/><Relationship Id="rId13" Type="http://schemas.openxmlformats.org/officeDocument/2006/relationships/hyperlink" Target="https://www.3gpp.org/ftp/TSG_RAN/WG4_Radio/TSGR4_98bis_e/Docs/R4-2106584.zip" TargetMode="External"/><Relationship Id="rId3" Type="http://schemas.openxmlformats.org/officeDocument/2006/relationships/hyperlink" Target="https://www.3gpp.org/ftp/TSG_RAN/WG4_Radio/TSGR4_98bis_e/Docs/R4-2104852.zip" TargetMode="External"/><Relationship Id="rId7" Type="http://schemas.openxmlformats.org/officeDocument/2006/relationships/hyperlink" Target="https://www.3gpp.org/ftp/TSG_RAN/WG4_Radio/TSGR4_98bis_e/Docs/R4-2104814.zip" TargetMode="External"/><Relationship Id="rId12" Type="http://schemas.openxmlformats.org/officeDocument/2006/relationships/hyperlink" Target="https://www.3gpp.org/ftp/TSG_RAN/WG4_Radio/TSGR4_98bis_e/Docs/R4-2106583.zip" TargetMode="External"/><Relationship Id="rId2" Type="http://schemas.openxmlformats.org/officeDocument/2006/relationships/hyperlink" Target="https://www.3gpp.org/ftp/TSG_RAN/WG4_Radio/TSGR4_98bis_e/Docs/R4-2104851.zip" TargetMode="External"/><Relationship Id="rId16" Type="http://schemas.openxmlformats.org/officeDocument/2006/relationships/hyperlink" Target="https://www.3gpp.org/ftp/TSG_RAN/WG4_Radio/TSGR4_98bis_e/Docs/R4-2106838.zip" TargetMode="External"/><Relationship Id="rId1" Type="http://schemas.openxmlformats.org/officeDocument/2006/relationships/slideLayout" Target="../slideLayouts/slideLayout2.xml"/><Relationship Id="rId6" Type="http://schemas.openxmlformats.org/officeDocument/2006/relationships/hyperlink" Target="https://www.3gpp.org/ftp/TSG_RAN/WG4_Radio/TSGR4_98bis_e/Docs/R4-2104949.zip" TargetMode="External"/><Relationship Id="rId11" Type="http://schemas.openxmlformats.org/officeDocument/2006/relationships/hyperlink" Target="https://www.3gpp.org/ftp/TSG_RAN/WG4_Radio/TSGR4_98bis_e/Docs/R4-2106505.zip" TargetMode="External"/><Relationship Id="rId5" Type="http://schemas.openxmlformats.org/officeDocument/2006/relationships/hyperlink" Target="https://www.3gpp.org/ftp/TSG_RAN/WG4_Radio/TSGR4_98bis_e/Docs/R4-2104755.zip" TargetMode="External"/><Relationship Id="rId15" Type="http://schemas.openxmlformats.org/officeDocument/2006/relationships/hyperlink" Target="https://www.3gpp.org/ftp/TSG_RAN/WG4_Radio/TSGR4_98bis_e/Docs/R4-2105027.zip" TargetMode="External"/><Relationship Id="rId10" Type="http://schemas.openxmlformats.org/officeDocument/2006/relationships/hyperlink" Target="https://www.3gpp.org/ftp/TSG_RAN/WG4_Radio/TSGR4_98bis_e/Docs/R4-2106504.zip" TargetMode="External"/><Relationship Id="rId4" Type="http://schemas.openxmlformats.org/officeDocument/2006/relationships/hyperlink" Target="https://www.3gpp.org/ftp/TSG_RAN/WG4_Radio/TSGR4_98bis_e/Docs/R4-2104754.zip" TargetMode="External"/><Relationship Id="rId9" Type="http://schemas.openxmlformats.org/officeDocument/2006/relationships/hyperlink" Target="https://www.3gpp.org/ftp/TSG_RAN/WG4_Radio/TSGR4_98bis_e/Docs/R4-2106937.zip" TargetMode="External"/><Relationship Id="rId14" Type="http://schemas.openxmlformats.org/officeDocument/2006/relationships/hyperlink" Target="https://www.3gpp.org/ftp/TSG_RAN/WG4_Radio/TSGR4_98bis_e/Docs/R4-2104907.zi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dirty="0"/>
              <a:t>WF on FR2 HST RRM</a:t>
            </a:r>
            <a:r>
              <a:rPr lang="en-150" dirty="0"/>
              <a:t> </a:t>
            </a:r>
            <a:r>
              <a:rPr lang="en-US" dirty="0"/>
              <a:t>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a:t>
            </a:r>
            <a:r>
              <a:rPr lang="en-150" altLang="zh-CN" sz="2000" dirty="0"/>
              <a:t>8-bis</a:t>
            </a:r>
            <a:r>
              <a:rPr lang="en-US" altLang="zh-CN" sz="2000" dirty="0"/>
              <a:t>-e	</a:t>
            </a:r>
          </a:p>
          <a:p>
            <a:r>
              <a:rPr lang="en-GB" altLang="zh-CN" sz="2000" dirty="0"/>
              <a:t>Electronic Meeting, </a:t>
            </a:r>
            <a:r>
              <a:rPr lang="en-150" altLang="zh-CN" sz="2000" dirty="0"/>
              <a:t>12th – 20th April</a:t>
            </a:r>
            <a:r>
              <a:rPr lang="en-GB" altLang="zh-CN" sz="2000" dirty="0"/>
              <a:t>, 202</a:t>
            </a:r>
            <a:r>
              <a:rPr lang="en-150" altLang="zh-CN" sz="2000" dirty="0"/>
              <a:t>1</a:t>
            </a:r>
            <a:endParaRPr lang="en-US" altLang="zh-CN" sz="2000" dirty="0"/>
          </a:p>
          <a:p>
            <a:r>
              <a:rPr lang="en-US" altLang="ja-JP" sz="2000" dirty="0"/>
              <a:t>Agenda:</a:t>
            </a:r>
            <a:r>
              <a:rPr lang="en-150" altLang="ja-JP" sz="2000" dirty="0"/>
              <a:t> 8.7.4</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US" sz="2000" dirty="0">
                <a:solidFill>
                  <a:srgbClr val="FF0000"/>
                </a:solidFill>
              </a:rPr>
              <a:t>R4-2105794</a:t>
            </a:r>
            <a:endParaRPr lang="en-150"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150" altLang="zh-CN" sz="2800" dirty="0">
                <a:solidFill>
                  <a:schemeClr val="tx1"/>
                </a:solidFill>
              </a:rPr>
              <a:t>Moderator (</a:t>
            </a:r>
            <a:r>
              <a:rPr lang="en-US" altLang="zh-CN" sz="2800" dirty="0">
                <a:solidFill>
                  <a:schemeClr val="tx1"/>
                </a:solidFill>
              </a:rPr>
              <a:t>Nokia, Nokia Shanghai Bell</a:t>
            </a:r>
            <a:r>
              <a:rPr lang="en-150" altLang="zh-CN" sz="2800" dirty="0">
                <a:solidFill>
                  <a:schemeClr val="tx1"/>
                </a:solidFill>
              </a:rPr>
              <a:t>)</a:t>
            </a:r>
            <a:endParaRPr lang="en-US" altLang="zh-CN" sz="2800" dirty="0">
              <a:solidFill>
                <a:schemeClr val="tx1"/>
              </a:solidFill>
            </a:endParaRP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1A1EA-7E73-42C0-BD50-02F0609A77C5}"/>
              </a:ext>
            </a:extLst>
          </p:cNvPr>
          <p:cNvSpPr>
            <a:spLocks noGrp="1"/>
          </p:cNvSpPr>
          <p:nvPr>
            <p:ph type="title"/>
          </p:nvPr>
        </p:nvSpPr>
        <p:spPr/>
        <p:txBody>
          <a:bodyPr>
            <a:normAutofit fontScale="90000"/>
          </a:bodyPr>
          <a:lstStyle/>
          <a:p>
            <a:r>
              <a:rPr lang="en-150" dirty="0">
                <a:solidFill>
                  <a:srgbClr val="FF0000"/>
                </a:solidFill>
              </a:rPr>
              <a:t>Way Forward on Measurement Procedures (continued)</a:t>
            </a:r>
          </a:p>
        </p:txBody>
      </p:sp>
      <p:sp>
        <p:nvSpPr>
          <p:cNvPr id="3" name="Content Placeholder 2">
            <a:extLst>
              <a:ext uri="{FF2B5EF4-FFF2-40B4-BE49-F238E27FC236}">
                <a16:creationId xmlns:a16="http://schemas.microsoft.com/office/drawing/2014/main" id="{39042A3A-3C25-4EA0-8753-7C679DE770D3}"/>
              </a:ext>
            </a:extLst>
          </p:cNvPr>
          <p:cNvSpPr>
            <a:spLocks noGrp="1"/>
          </p:cNvSpPr>
          <p:nvPr>
            <p:ph idx="1"/>
          </p:nvPr>
        </p:nvSpPr>
        <p:spPr/>
        <p:txBody>
          <a:bodyPr>
            <a:normAutofit fontScale="70000" lnSpcReduction="20000"/>
          </a:bodyPr>
          <a:lstStyle/>
          <a:p>
            <a:r>
              <a:rPr lang="en-US" dirty="0"/>
              <a:t>Cell identification - PSS/SSS detection</a:t>
            </a:r>
            <a:endParaRPr lang="en-150" dirty="0"/>
          </a:p>
          <a:p>
            <a:pPr lvl="1"/>
            <a:r>
              <a:rPr lang="en-150" dirty="0">
                <a:solidFill>
                  <a:srgbClr val="FF0000"/>
                </a:solidFill>
              </a:rPr>
              <a:t>Option1: </a:t>
            </a:r>
            <a:r>
              <a:rPr lang="en-US" dirty="0"/>
              <a:t>The Cell identification - PSS/SSS detection requirements shall be enhanced</a:t>
            </a:r>
            <a:endParaRPr lang="en-150" dirty="0"/>
          </a:p>
          <a:p>
            <a:pPr lvl="1"/>
            <a:r>
              <a:rPr lang="en-150" dirty="0">
                <a:solidFill>
                  <a:srgbClr val="FF0000"/>
                </a:solidFill>
              </a:rPr>
              <a:t>Option 1a:</a:t>
            </a:r>
          </a:p>
          <a:p>
            <a:pPr lvl="2"/>
            <a:r>
              <a:rPr lang="en-US" dirty="0">
                <a:solidFill>
                  <a:srgbClr val="FF0000"/>
                </a:solidFill>
              </a:rPr>
              <a:t>For FR2 HST, </a:t>
            </a:r>
            <a:r>
              <a:rPr lang="en-US" dirty="0" err="1">
                <a:solidFill>
                  <a:srgbClr val="FF0000"/>
                </a:solidFill>
              </a:rPr>
              <a:t>M</a:t>
            </a:r>
            <a:r>
              <a:rPr lang="en-US" baseline="-25000" dirty="0" err="1">
                <a:solidFill>
                  <a:srgbClr val="FF0000"/>
                </a:solidFill>
              </a:rPr>
              <a:t>meas_period_w</a:t>
            </a:r>
            <a:r>
              <a:rPr lang="en-US" baseline="-25000" dirty="0">
                <a:solidFill>
                  <a:srgbClr val="FF0000"/>
                </a:solidFill>
              </a:rPr>
              <a:t>/</a:t>
            </a:r>
            <a:r>
              <a:rPr lang="en-US" baseline="-25000" dirty="0" err="1">
                <a:solidFill>
                  <a:srgbClr val="FF0000"/>
                </a:solidFill>
              </a:rPr>
              <a:t>o_gaps</a:t>
            </a:r>
            <a:r>
              <a:rPr lang="en-US" dirty="0">
                <a:solidFill>
                  <a:srgbClr val="FF0000"/>
                </a:solidFill>
              </a:rPr>
              <a:t>  = [6] for the time period for PSS/SSS detection</a:t>
            </a:r>
            <a:endParaRPr lang="en-150" dirty="0">
              <a:solidFill>
                <a:srgbClr val="FF0000"/>
              </a:solidFill>
            </a:endParaRPr>
          </a:p>
          <a:p>
            <a:pPr lvl="2"/>
            <a:r>
              <a:rPr lang="en-GB" dirty="0">
                <a:solidFill>
                  <a:srgbClr val="FF0000"/>
                </a:solidFill>
              </a:rPr>
              <a:t>For FR2 HST, requirements for Time period for PSS/SSS detection for FR2 HST are enhanced according to Table </a:t>
            </a:r>
            <a:r>
              <a:rPr lang="en-150" dirty="0">
                <a:solidFill>
                  <a:srgbClr val="FF0000"/>
                </a:solidFill>
              </a:rPr>
              <a:t>2 (</a:t>
            </a:r>
            <a:r>
              <a:rPr lang="en-US" dirty="0">
                <a:solidFill>
                  <a:srgbClr val="FF0000"/>
                </a:solidFill>
              </a:rPr>
              <a:t>Table 2: Time period for PSS/SSS detection for FR2 HST</a:t>
            </a:r>
            <a:r>
              <a:rPr lang="en-150" dirty="0">
                <a:solidFill>
                  <a:srgbClr val="FF0000"/>
                </a:solidFill>
              </a:rPr>
              <a:t>)</a:t>
            </a:r>
            <a:r>
              <a:rPr lang="en-GB" dirty="0">
                <a:solidFill>
                  <a:srgbClr val="FF0000"/>
                </a:solidFill>
              </a:rPr>
              <a:t>.</a:t>
            </a:r>
            <a:endParaRPr lang="en-150" dirty="0">
              <a:solidFill>
                <a:srgbClr val="FF0000"/>
              </a:solidFill>
            </a:endParaRPr>
          </a:p>
          <a:p>
            <a:pPr lvl="2"/>
            <a:endParaRPr lang="en-150" dirty="0"/>
          </a:p>
          <a:p>
            <a:pPr lvl="2"/>
            <a:endParaRPr lang="en-150" dirty="0"/>
          </a:p>
          <a:p>
            <a:pPr lvl="2"/>
            <a:endParaRPr lang="en-150" dirty="0"/>
          </a:p>
          <a:p>
            <a:pPr lvl="2"/>
            <a:endParaRPr lang="en-150" dirty="0"/>
          </a:p>
          <a:p>
            <a:pPr marL="914400" lvl="2" indent="0">
              <a:buNone/>
            </a:pPr>
            <a:endParaRPr lang="en-150" dirty="0"/>
          </a:p>
          <a:p>
            <a:pPr lvl="1"/>
            <a:endParaRPr lang="en-150" dirty="0"/>
          </a:p>
          <a:p>
            <a:pPr lvl="1"/>
            <a:endParaRPr lang="en-150" dirty="0"/>
          </a:p>
          <a:p>
            <a:pPr lvl="1"/>
            <a:r>
              <a:rPr lang="en-150" dirty="0"/>
              <a:t>FFS: the enhancements to be introduced</a:t>
            </a:r>
          </a:p>
          <a:p>
            <a:endParaRPr lang="en-150" dirty="0"/>
          </a:p>
        </p:txBody>
      </p:sp>
      <p:sp>
        <p:nvSpPr>
          <p:cNvPr id="4" name="Slide Number Placeholder 3">
            <a:extLst>
              <a:ext uri="{FF2B5EF4-FFF2-40B4-BE49-F238E27FC236}">
                <a16:creationId xmlns:a16="http://schemas.microsoft.com/office/drawing/2014/main" id="{626B6B27-0833-49E2-9B08-E620DE6E256F}"/>
              </a:ext>
            </a:extLst>
          </p:cNvPr>
          <p:cNvSpPr>
            <a:spLocks noGrp="1"/>
          </p:cNvSpPr>
          <p:nvPr>
            <p:ph type="sldNum" sz="quarter" idx="12"/>
          </p:nvPr>
        </p:nvSpPr>
        <p:spPr/>
        <p:txBody>
          <a:bodyPr/>
          <a:lstStyle/>
          <a:p>
            <a:fld id="{0C913308-F349-4B6D-A68A-DD1791B4A57B}" type="slidenum">
              <a:rPr lang="zh-CN" altLang="en-US" smtClean="0"/>
              <a:t>10</a:t>
            </a:fld>
            <a:endParaRPr lang="zh-CN" altLang="en-US"/>
          </a:p>
        </p:txBody>
      </p:sp>
      <p:graphicFrame>
        <p:nvGraphicFramePr>
          <p:cNvPr id="5" name="Table 4">
            <a:extLst>
              <a:ext uri="{FF2B5EF4-FFF2-40B4-BE49-F238E27FC236}">
                <a16:creationId xmlns:a16="http://schemas.microsoft.com/office/drawing/2014/main" id="{87D9AE2B-10D8-4033-8BA0-184F1A380D15}"/>
              </a:ext>
            </a:extLst>
          </p:cNvPr>
          <p:cNvGraphicFramePr>
            <a:graphicFrameLocks noGrp="1"/>
          </p:cNvGraphicFramePr>
          <p:nvPr>
            <p:extLst>
              <p:ext uri="{D42A27DB-BD31-4B8C-83A1-F6EECF244321}">
                <p14:modId xmlns:p14="http://schemas.microsoft.com/office/powerpoint/2010/main" val="3684585266"/>
              </p:ext>
            </p:extLst>
          </p:nvPr>
        </p:nvGraphicFramePr>
        <p:xfrm>
          <a:off x="2131695" y="3806667"/>
          <a:ext cx="4880610" cy="1623060"/>
        </p:xfrm>
        <a:graphic>
          <a:graphicData uri="http://schemas.openxmlformats.org/drawingml/2006/table">
            <a:tbl>
              <a:tblPr firstRow="1" firstCol="1" bandRow="1">
                <a:tableStyleId>{5C22544A-7EE6-4342-B048-85BDC9FD1C3A}</a:tableStyleId>
              </a:tblPr>
              <a:tblGrid>
                <a:gridCol w="1946275">
                  <a:extLst>
                    <a:ext uri="{9D8B030D-6E8A-4147-A177-3AD203B41FA5}">
                      <a16:colId xmlns:a16="http://schemas.microsoft.com/office/drawing/2014/main" val="1514546596"/>
                    </a:ext>
                  </a:extLst>
                </a:gridCol>
                <a:gridCol w="2934335">
                  <a:extLst>
                    <a:ext uri="{9D8B030D-6E8A-4147-A177-3AD203B41FA5}">
                      <a16:colId xmlns:a16="http://schemas.microsoft.com/office/drawing/2014/main" val="3118090365"/>
                    </a:ext>
                  </a:extLst>
                </a:gridCol>
              </a:tblGrid>
              <a:tr h="0">
                <a:tc>
                  <a:txBody>
                    <a:bodyPr/>
                    <a:lstStyle/>
                    <a:p>
                      <a:pPr algn="ctr">
                        <a:spcAft>
                          <a:spcPts val="900"/>
                        </a:spcAft>
                      </a:pPr>
                      <a:r>
                        <a:rPr lang="x-none" sz="900">
                          <a:effectLst/>
                        </a:rPr>
                        <a:t>DRX cycle</a:t>
                      </a:r>
                      <a:endParaRPr lang="en-150"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900"/>
                        </a:spcAft>
                      </a:pPr>
                      <a:r>
                        <a:rPr lang="x-none" sz="900">
                          <a:effectLst/>
                        </a:rPr>
                        <a:t>T</a:t>
                      </a:r>
                      <a:r>
                        <a:rPr lang="x-none" sz="900" baseline="-25000">
                          <a:effectLst/>
                        </a:rPr>
                        <a:t>PSS/SSS_sync_intra</a:t>
                      </a:r>
                      <a:endParaRPr lang="en-150"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36029165"/>
                  </a:ext>
                </a:extLst>
              </a:tr>
              <a:tr h="0">
                <a:tc>
                  <a:txBody>
                    <a:bodyPr/>
                    <a:lstStyle/>
                    <a:p>
                      <a:pPr algn="ctr">
                        <a:spcAft>
                          <a:spcPts val="900"/>
                        </a:spcAft>
                      </a:pPr>
                      <a:r>
                        <a:rPr lang="x-none" sz="900">
                          <a:effectLst/>
                        </a:rPr>
                        <a:t>No DRX</a:t>
                      </a:r>
                      <a:endParaRPr lang="en-150"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900"/>
                        </a:spcAft>
                      </a:pPr>
                      <a:r>
                        <a:rPr lang="x-none" sz="900">
                          <a:effectLst/>
                        </a:rPr>
                        <a:t>max(600ms, ceil(</a:t>
                      </a:r>
                      <a:r>
                        <a:rPr lang="x-none" sz="900">
                          <a:effectLst/>
                          <a:highlight>
                            <a:srgbClr val="FFFF00"/>
                          </a:highlight>
                        </a:rPr>
                        <a:t>6</a:t>
                      </a:r>
                      <a:r>
                        <a:rPr lang="x-none" sz="900">
                          <a:effectLst/>
                        </a:rPr>
                        <a:t>  x K</a:t>
                      </a:r>
                      <a:r>
                        <a:rPr lang="x-none" sz="900" baseline="-25000">
                          <a:effectLst/>
                        </a:rPr>
                        <a:t>p</a:t>
                      </a:r>
                      <a:r>
                        <a:rPr lang="x-none" sz="900">
                          <a:effectLst/>
                        </a:rPr>
                        <a:t> x K</a:t>
                      </a:r>
                      <a:r>
                        <a:rPr lang="x-none" sz="900" baseline="-25000">
                          <a:effectLst/>
                        </a:rPr>
                        <a:t>layer1_measurement</a:t>
                      </a:r>
                      <a:r>
                        <a:rPr lang="x-none" sz="900">
                          <a:effectLst/>
                        </a:rPr>
                        <a:t>)</a:t>
                      </a:r>
                      <a:r>
                        <a:rPr lang="x-none" sz="900" baseline="-25000">
                          <a:effectLst/>
                        </a:rPr>
                        <a:t>  </a:t>
                      </a:r>
                      <a:r>
                        <a:rPr lang="x-none" sz="900">
                          <a:effectLst/>
                        </a:rPr>
                        <a:t>x SMTC period)</a:t>
                      </a:r>
                      <a:r>
                        <a:rPr lang="x-none" sz="900" baseline="30000">
                          <a:effectLst/>
                        </a:rPr>
                        <a:t>Note 1</a:t>
                      </a:r>
                      <a:r>
                        <a:rPr lang="x-none" sz="900">
                          <a:effectLst/>
                        </a:rPr>
                        <a:t> x CSSF</a:t>
                      </a:r>
                      <a:r>
                        <a:rPr lang="x-none" sz="900" baseline="-25000">
                          <a:effectLst/>
                        </a:rPr>
                        <a:t>intra</a:t>
                      </a:r>
                      <a:endParaRPr lang="en-150"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111008181"/>
                  </a:ext>
                </a:extLst>
              </a:tr>
              <a:tr h="155575">
                <a:tc>
                  <a:txBody>
                    <a:bodyPr/>
                    <a:lstStyle/>
                    <a:p>
                      <a:pPr algn="ctr">
                        <a:spcAft>
                          <a:spcPts val="900"/>
                        </a:spcAft>
                      </a:pPr>
                      <a:r>
                        <a:rPr lang="x-none" sz="900">
                          <a:effectLst/>
                        </a:rPr>
                        <a:t>DRX cycle≤ 320ms</a:t>
                      </a:r>
                      <a:endParaRPr lang="en-150"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900"/>
                        </a:spcAft>
                      </a:pPr>
                      <a:r>
                        <a:rPr lang="x-none" sz="900">
                          <a:effectLst/>
                        </a:rPr>
                        <a:t>max(600ms, ceil(</a:t>
                      </a:r>
                      <a:r>
                        <a:rPr lang="x-none" sz="900">
                          <a:effectLst/>
                          <a:highlight>
                            <a:srgbClr val="FFFF00"/>
                          </a:highlight>
                        </a:rPr>
                        <a:t>M2</a:t>
                      </a:r>
                      <a:r>
                        <a:rPr lang="x-none" sz="900" baseline="30000">
                          <a:effectLst/>
                        </a:rPr>
                        <a:t> Note 2</a:t>
                      </a:r>
                      <a:r>
                        <a:rPr lang="x-none" sz="900">
                          <a:effectLst/>
                        </a:rPr>
                        <a:t> x </a:t>
                      </a:r>
                      <a:r>
                        <a:rPr lang="x-none" sz="900">
                          <a:effectLst/>
                          <a:highlight>
                            <a:srgbClr val="FFFF00"/>
                          </a:highlight>
                        </a:rPr>
                        <a:t>6</a:t>
                      </a:r>
                      <a:r>
                        <a:rPr lang="x-none" sz="900">
                          <a:effectLst/>
                        </a:rPr>
                        <a:t>  x K</a:t>
                      </a:r>
                      <a:r>
                        <a:rPr lang="x-none" sz="900" baseline="-25000">
                          <a:effectLst/>
                        </a:rPr>
                        <a:t>p</a:t>
                      </a:r>
                      <a:r>
                        <a:rPr lang="x-none" sz="900">
                          <a:effectLst/>
                        </a:rPr>
                        <a:t> x K</a:t>
                      </a:r>
                      <a:r>
                        <a:rPr lang="x-none" sz="900" baseline="-25000">
                          <a:effectLst/>
                        </a:rPr>
                        <a:t>layer1_measurement</a:t>
                      </a:r>
                      <a:r>
                        <a:rPr lang="x-none" sz="900">
                          <a:effectLst/>
                        </a:rPr>
                        <a:t>)</a:t>
                      </a:r>
                      <a:r>
                        <a:rPr lang="x-none" sz="900" baseline="-25000">
                          <a:effectLst/>
                        </a:rPr>
                        <a:t> </a:t>
                      </a:r>
                      <a:r>
                        <a:rPr lang="x-none" sz="900">
                          <a:effectLst/>
                        </a:rPr>
                        <a:t>x max(SMTC period,DRX cycle)) x CSSF</a:t>
                      </a:r>
                      <a:r>
                        <a:rPr lang="x-none" sz="900" baseline="-25000">
                          <a:effectLst/>
                        </a:rPr>
                        <a:t>intra</a:t>
                      </a:r>
                      <a:endParaRPr lang="en-150"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24144371"/>
                  </a:ext>
                </a:extLst>
              </a:tr>
              <a:tr h="0">
                <a:tc>
                  <a:txBody>
                    <a:bodyPr/>
                    <a:lstStyle/>
                    <a:p>
                      <a:pPr algn="ctr">
                        <a:spcAft>
                          <a:spcPts val="900"/>
                        </a:spcAft>
                      </a:pPr>
                      <a:r>
                        <a:rPr lang="x-none" sz="900">
                          <a:effectLst/>
                        </a:rPr>
                        <a:t>DRX cycle&gt;320ms</a:t>
                      </a:r>
                      <a:endParaRPr lang="en-150"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900"/>
                        </a:spcAft>
                      </a:pPr>
                      <a:r>
                        <a:rPr lang="x-none" sz="900">
                          <a:effectLst/>
                        </a:rPr>
                        <a:t>ceil(</a:t>
                      </a:r>
                      <a:r>
                        <a:rPr lang="x-none" sz="900">
                          <a:effectLst/>
                          <a:highlight>
                            <a:srgbClr val="FFFF00"/>
                          </a:highlight>
                        </a:rPr>
                        <a:t>6</a:t>
                      </a:r>
                      <a:r>
                        <a:rPr lang="x-none" sz="900">
                          <a:effectLst/>
                        </a:rPr>
                        <a:t>  x K</a:t>
                      </a:r>
                      <a:r>
                        <a:rPr lang="x-none" sz="900" baseline="-25000">
                          <a:effectLst/>
                        </a:rPr>
                        <a:t>p</a:t>
                      </a:r>
                      <a:r>
                        <a:rPr lang="x-none" sz="900">
                          <a:effectLst/>
                        </a:rPr>
                        <a:t> x K</a:t>
                      </a:r>
                      <a:r>
                        <a:rPr lang="x-none" sz="900" baseline="-25000">
                          <a:effectLst/>
                        </a:rPr>
                        <a:t>layer1_measurement</a:t>
                      </a:r>
                      <a:r>
                        <a:rPr lang="x-none" sz="900">
                          <a:effectLst/>
                        </a:rPr>
                        <a:t>) </a:t>
                      </a:r>
                      <a:r>
                        <a:rPr lang="x-none" sz="900" baseline="-25000">
                          <a:effectLst/>
                        </a:rPr>
                        <a:t> </a:t>
                      </a:r>
                      <a:r>
                        <a:rPr lang="x-none" sz="900">
                          <a:effectLst/>
                        </a:rPr>
                        <a:t>x DRX cycle x CSSF</a:t>
                      </a:r>
                      <a:r>
                        <a:rPr lang="x-none" sz="900" baseline="-25000">
                          <a:effectLst/>
                        </a:rPr>
                        <a:t>intra</a:t>
                      </a:r>
                      <a:endParaRPr lang="en-150"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8242724"/>
                  </a:ext>
                </a:extLst>
              </a:tr>
              <a:tr h="0">
                <a:tc gridSpan="2">
                  <a:txBody>
                    <a:bodyPr/>
                    <a:lstStyle/>
                    <a:p>
                      <a:pPr marL="540385" indent="-540385">
                        <a:spcAft>
                          <a:spcPts val="900"/>
                        </a:spcAft>
                      </a:pPr>
                      <a:r>
                        <a:rPr lang="x-none" sz="900" b="0" dirty="0">
                          <a:solidFill>
                            <a:schemeClr val="tx1"/>
                          </a:solidFill>
                          <a:effectLst/>
                        </a:rPr>
                        <a:t>NOTE 1:	If different SMTC periodicities are configured for different cells, the SMTC period in the requirement is the one used by the cell being identified</a:t>
                      </a:r>
                      <a:endParaRPr lang="en-150" sz="1000" b="0" dirty="0">
                        <a:solidFill>
                          <a:schemeClr val="tx1"/>
                        </a:solidFill>
                        <a:effectLst/>
                      </a:endParaRPr>
                    </a:p>
                    <a:p>
                      <a:pPr marL="540385" indent="-540385">
                        <a:spcAft>
                          <a:spcPts val="900"/>
                        </a:spcAft>
                      </a:pPr>
                      <a:r>
                        <a:rPr lang="x-none" sz="900" b="0" dirty="0">
                          <a:solidFill>
                            <a:schemeClr val="tx1"/>
                          </a:solidFill>
                          <a:effectLst/>
                        </a:rPr>
                        <a:t>NOTE 2:	</a:t>
                      </a:r>
                      <a:r>
                        <a:rPr lang="x-none" sz="900" b="0" dirty="0">
                          <a:solidFill>
                            <a:schemeClr val="tx1"/>
                          </a:solidFill>
                          <a:effectLst/>
                          <a:highlight>
                            <a:srgbClr val="FFFF00"/>
                          </a:highlight>
                        </a:rPr>
                        <a:t>When RRM enhancement for high speed is not configured, M2 = 1.5; When RRM enhancement for high speed is configured, M2 = 1.5 if SMTC periodicity &gt; 40 ms;,otherwise M2=1</a:t>
                      </a:r>
                      <a:r>
                        <a:rPr lang="x-none" sz="900" b="0" dirty="0">
                          <a:solidFill>
                            <a:schemeClr val="tx1"/>
                          </a:solidFill>
                          <a:effectLst/>
                        </a:rPr>
                        <a:t>.</a:t>
                      </a:r>
                      <a:endParaRPr lang="en-150" sz="1000" b="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150"/>
                    </a:p>
                  </a:txBody>
                  <a:tcPr/>
                </a:tc>
                <a:extLst>
                  <a:ext uri="{0D108BD9-81ED-4DB2-BD59-A6C34878D82A}">
                    <a16:rowId xmlns:a16="http://schemas.microsoft.com/office/drawing/2014/main" val="2528079051"/>
                  </a:ext>
                </a:extLst>
              </a:tr>
            </a:tbl>
          </a:graphicData>
        </a:graphic>
      </p:graphicFrame>
    </p:spTree>
    <p:extLst>
      <p:ext uri="{BB962C8B-B14F-4D97-AF65-F5344CB8AC3E}">
        <p14:creationId xmlns:p14="http://schemas.microsoft.com/office/powerpoint/2010/main" val="74890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288E4-2073-4385-BD8D-91309C7D56C5}"/>
              </a:ext>
            </a:extLst>
          </p:cNvPr>
          <p:cNvSpPr>
            <a:spLocks noGrp="1"/>
          </p:cNvSpPr>
          <p:nvPr>
            <p:ph type="title"/>
          </p:nvPr>
        </p:nvSpPr>
        <p:spPr/>
        <p:txBody>
          <a:bodyPr>
            <a:normAutofit fontScale="90000"/>
          </a:bodyPr>
          <a:lstStyle/>
          <a:p>
            <a:r>
              <a:rPr lang="en-150" dirty="0">
                <a:solidFill>
                  <a:srgbClr val="FF0000"/>
                </a:solidFill>
              </a:rPr>
              <a:t>Way Forward on Measurement Procedures (continued)</a:t>
            </a:r>
          </a:p>
        </p:txBody>
      </p:sp>
      <p:sp>
        <p:nvSpPr>
          <p:cNvPr id="3" name="Content Placeholder 2">
            <a:extLst>
              <a:ext uri="{FF2B5EF4-FFF2-40B4-BE49-F238E27FC236}">
                <a16:creationId xmlns:a16="http://schemas.microsoft.com/office/drawing/2014/main" id="{DBA9EA49-15D9-4CE5-AA3A-FF6E93C43D60}"/>
              </a:ext>
            </a:extLst>
          </p:cNvPr>
          <p:cNvSpPr>
            <a:spLocks noGrp="1"/>
          </p:cNvSpPr>
          <p:nvPr>
            <p:ph idx="1"/>
          </p:nvPr>
        </p:nvSpPr>
        <p:spPr/>
        <p:txBody>
          <a:bodyPr>
            <a:normAutofit fontScale="77500" lnSpcReduction="20000"/>
          </a:bodyPr>
          <a:lstStyle/>
          <a:p>
            <a:r>
              <a:rPr lang="en-GB" dirty="0"/>
              <a:t>Restriction on SMTC periodicity</a:t>
            </a:r>
            <a:r>
              <a:rPr lang="en-150" dirty="0"/>
              <a:t>:</a:t>
            </a:r>
          </a:p>
          <a:p>
            <a:pPr lvl="1"/>
            <a:r>
              <a:rPr lang="en-GB" strike="sngStrike" dirty="0">
                <a:solidFill>
                  <a:srgbClr val="FF0000"/>
                </a:solidFill>
              </a:rPr>
              <a:t>Option 1</a:t>
            </a:r>
            <a:r>
              <a:rPr lang="en-150" strike="sngStrike" dirty="0">
                <a:solidFill>
                  <a:srgbClr val="FF0000"/>
                </a:solidFill>
              </a:rPr>
              <a:t>: </a:t>
            </a:r>
            <a:r>
              <a:rPr lang="en-GB" dirty="0"/>
              <a:t>Restriction on SMTC periodicity configuration are preferred in FR2 HST.</a:t>
            </a:r>
          </a:p>
          <a:p>
            <a:pPr lvl="1"/>
            <a:r>
              <a:rPr lang="en-GB" strike="sngStrike" dirty="0">
                <a:solidFill>
                  <a:srgbClr val="FF0000"/>
                </a:solidFill>
              </a:rPr>
              <a:t>Option </a:t>
            </a:r>
            <a:r>
              <a:rPr lang="en-150" strike="sngStrike" dirty="0">
                <a:solidFill>
                  <a:srgbClr val="FF0000"/>
                </a:solidFill>
              </a:rPr>
              <a:t>2</a:t>
            </a:r>
            <a:r>
              <a:rPr lang="en-GB" strike="sngStrike" dirty="0">
                <a:solidFill>
                  <a:srgbClr val="FF0000"/>
                </a:solidFill>
              </a:rPr>
              <a:t>: No limitation of SMTC and relying on network implementation.</a:t>
            </a:r>
            <a:endParaRPr lang="en-150" strike="sngStrike" dirty="0">
              <a:solidFill>
                <a:srgbClr val="FF0000"/>
              </a:solidFill>
            </a:endParaRPr>
          </a:p>
          <a:p>
            <a:pPr lvl="1"/>
            <a:r>
              <a:rPr lang="en-150" dirty="0">
                <a:solidFill>
                  <a:srgbClr val="FF0000"/>
                </a:solidFill>
              </a:rPr>
              <a:t>FFS: the restrictions on SMTS periodicity.</a:t>
            </a:r>
            <a:endParaRPr lang="en-GB" dirty="0">
              <a:solidFill>
                <a:srgbClr val="FF0000"/>
              </a:solidFill>
            </a:endParaRPr>
          </a:p>
          <a:p>
            <a:endParaRPr lang="en-150" dirty="0"/>
          </a:p>
          <a:p>
            <a:r>
              <a:rPr lang="en-GB" dirty="0"/>
              <a:t>L1 measurements</a:t>
            </a:r>
            <a:r>
              <a:rPr lang="en-150" dirty="0"/>
              <a:t>:</a:t>
            </a:r>
          </a:p>
          <a:p>
            <a:pPr lvl="1"/>
            <a:r>
              <a:rPr lang="en-US" dirty="0"/>
              <a:t>The </a:t>
            </a:r>
            <a:r>
              <a:rPr lang="en-150" dirty="0"/>
              <a:t>L1 measurements </a:t>
            </a:r>
            <a:r>
              <a:rPr lang="en-US" dirty="0"/>
              <a:t>shall be enhanced</a:t>
            </a:r>
            <a:endParaRPr lang="en-150" dirty="0"/>
          </a:p>
          <a:p>
            <a:pPr lvl="1"/>
            <a:r>
              <a:rPr lang="en-150" dirty="0"/>
              <a:t>FFS: the enhancements to be introduced</a:t>
            </a:r>
            <a:endParaRPr lang="en-US" dirty="0"/>
          </a:p>
          <a:p>
            <a:endParaRPr lang="en-150" dirty="0"/>
          </a:p>
          <a:p>
            <a:r>
              <a:rPr lang="en-GB" dirty="0"/>
              <a:t>CSI-RS based L3 measurements</a:t>
            </a:r>
            <a:r>
              <a:rPr lang="en-150" dirty="0"/>
              <a:t>:</a:t>
            </a:r>
          </a:p>
          <a:p>
            <a:pPr lvl="1"/>
            <a:r>
              <a:rPr lang="en-150" dirty="0"/>
              <a:t>The analysis of the requirements to be de-prioritized</a:t>
            </a:r>
          </a:p>
        </p:txBody>
      </p:sp>
      <p:sp>
        <p:nvSpPr>
          <p:cNvPr id="4" name="Slide Number Placeholder 3">
            <a:extLst>
              <a:ext uri="{FF2B5EF4-FFF2-40B4-BE49-F238E27FC236}">
                <a16:creationId xmlns:a16="http://schemas.microsoft.com/office/drawing/2014/main" id="{C0C71471-5617-4A93-8BA3-B6A23947EA92}"/>
              </a:ext>
            </a:extLst>
          </p:cNvPr>
          <p:cNvSpPr>
            <a:spLocks noGrp="1"/>
          </p:cNvSpPr>
          <p:nvPr>
            <p:ph type="sldNum" sz="quarter" idx="12"/>
          </p:nvPr>
        </p:nvSpPr>
        <p:spPr/>
        <p:txBody>
          <a:bodyPr/>
          <a:lstStyle/>
          <a:p>
            <a:fld id="{0C913308-F349-4B6D-A68A-DD1791B4A57B}" type="slidenum">
              <a:rPr lang="zh-CN" altLang="en-US" smtClean="0"/>
              <a:t>11</a:t>
            </a:fld>
            <a:endParaRPr lang="zh-CN" altLang="en-US"/>
          </a:p>
        </p:txBody>
      </p:sp>
    </p:spTree>
    <p:extLst>
      <p:ext uri="{BB962C8B-B14F-4D97-AF65-F5344CB8AC3E}">
        <p14:creationId xmlns:p14="http://schemas.microsoft.com/office/powerpoint/2010/main" val="2995164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EA4-03A4-4523-B33C-320B6450916F}"/>
              </a:ext>
            </a:extLst>
          </p:cNvPr>
          <p:cNvSpPr>
            <a:spLocks noGrp="1"/>
          </p:cNvSpPr>
          <p:nvPr>
            <p:ph type="title"/>
          </p:nvPr>
        </p:nvSpPr>
        <p:spPr/>
        <p:txBody>
          <a:bodyPr>
            <a:normAutofit fontScale="90000"/>
          </a:bodyPr>
          <a:lstStyle/>
          <a:p>
            <a:r>
              <a:rPr lang="en-150" dirty="0"/>
              <a:t>Way Forward on IDLE/INACTIVE State Mobility </a:t>
            </a:r>
          </a:p>
        </p:txBody>
      </p:sp>
      <p:sp>
        <p:nvSpPr>
          <p:cNvPr id="3" name="Content Placeholder 2">
            <a:extLst>
              <a:ext uri="{FF2B5EF4-FFF2-40B4-BE49-F238E27FC236}">
                <a16:creationId xmlns:a16="http://schemas.microsoft.com/office/drawing/2014/main" id="{97B4B9F3-81A8-4214-A125-54315AECAC78}"/>
              </a:ext>
            </a:extLst>
          </p:cNvPr>
          <p:cNvSpPr>
            <a:spLocks noGrp="1"/>
          </p:cNvSpPr>
          <p:nvPr>
            <p:ph idx="1"/>
          </p:nvPr>
        </p:nvSpPr>
        <p:spPr/>
        <p:txBody>
          <a:bodyPr>
            <a:normAutofit fontScale="70000" lnSpcReduction="20000"/>
          </a:bodyPr>
          <a:lstStyle/>
          <a:p>
            <a:r>
              <a:rPr lang="en-150" dirty="0"/>
              <a:t>IDLE/INACTIVE mode requirements:</a:t>
            </a:r>
          </a:p>
          <a:p>
            <a:pPr lvl="1"/>
            <a:r>
              <a:rPr lang="en-150" dirty="0"/>
              <a:t>The companies are encouraged to provide their views on the following options and share their proposals on possible enhancements:</a:t>
            </a:r>
          </a:p>
          <a:p>
            <a:pPr lvl="2"/>
            <a:r>
              <a:rPr lang="en-150" dirty="0"/>
              <a:t>Option 1: Reuse existing Rel-16 requirements</a:t>
            </a:r>
          </a:p>
          <a:p>
            <a:pPr lvl="2"/>
            <a:r>
              <a:rPr lang="en-150" dirty="0"/>
              <a:t>Option 2: </a:t>
            </a:r>
            <a:r>
              <a:rPr lang="en-US" dirty="0"/>
              <a:t>Study and define enhancements to support FR2 HST condition</a:t>
            </a:r>
            <a:endParaRPr lang="en-150" dirty="0"/>
          </a:p>
          <a:p>
            <a:pPr lvl="2"/>
            <a:r>
              <a:rPr lang="en-150" dirty="0"/>
              <a:t>Option 2a: </a:t>
            </a:r>
            <a:r>
              <a:rPr lang="en-US" dirty="0"/>
              <a:t>For FR2 HST, the cell reselection requirements are enhanced according to Table</a:t>
            </a:r>
            <a:r>
              <a:rPr lang="en-150" dirty="0"/>
              <a:t> (</a:t>
            </a:r>
            <a:r>
              <a:rPr lang="en-GB" dirty="0" err="1"/>
              <a:t>T</a:t>
            </a:r>
            <a:r>
              <a:rPr lang="en-GB" baseline="-25000" dirty="0" err="1"/>
              <a:t>detect,NR_Intra</a:t>
            </a:r>
            <a:r>
              <a:rPr lang="en-GB" baseline="-25000" dirty="0"/>
              <a:t>,</a:t>
            </a:r>
            <a:r>
              <a:rPr lang="en-GB" dirty="0"/>
              <a:t> </a:t>
            </a:r>
            <a:r>
              <a:rPr lang="en-GB" dirty="0" err="1"/>
              <a:t>T</a:t>
            </a:r>
            <a:r>
              <a:rPr lang="en-GB" baseline="-25000" dirty="0" err="1"/>
              <a:t>measure,NR_Intra</a:t>
            </a:r>
            <a:r>
              <a:rPr lang="en-GB" dirty="0"/>
              <a:t> and </a:t>
            </a:r>
            <a:r>
              <a:rPr lang="en-GB" dirty="0" err="1"/>
              <a:t>T</a:t>
            </a:r>
            <a:r>
              <a:rPr lang="en-GB" baseline="-25000" dirty="0" err="1"/>
              <a:t>evaluate,NR_Intra</a:t>
            </a:r>
            <a:r>
              <a:rPr lang="en-GB" baseline="-25000" dirty="0"/>
              <a:t> </a:t>
            </a:r>
            <a:r>
              <a:rPr lang="en-GB" dirty="0"/>
              <a:t>for FR2 HST</a:t>
            </a:r>
            <a:r>
              <a:rPr lang="en-150" dirty="0"/>
              <a:t>)</a:t>
            </a:r>
            <a:r>
              <a:rPr lang="en-US" dirty="0"/>
              <a:t>, where N1 ≤ 4:</a:t>
            </a:r>
            <a:endParaRPr lang="en-150" dirty="0"/>
          </a:p>
          <a:p>
            <a:pPr lvl="2"/>
            <a:endParaRPr lang="en-150" dirty="0"/>
          </a:p>
          <a:p>
            <a:pPr lvl="2"/>
            <a:endParaRPr lang="en-150" dirty="0"/>
          </a:p>
          <a:p>
            <a:pPr lvl="2"/>
            <a:endParaRPr lang="en-150" dirty="0"/>
          </a:p>
          <a:p>
            <a:pPr lvl="2"/>
            <a:endParaRPr lang="en-150" dirty="0"/>
          </a:p>
          <a:p>
            <a:pPr lvl="1"/>
            <a:endParaRPr lang="en-150" dirty="0"/>
          </a:p>
          <a:p>
            <a:pPr lvl="1"/>
            <a:r>
              <a:rPr lang="en-150" dirty="0"/>
              <a:t>FFS: t</a:t>
            </a:r>
            <a:r>
              <a:rPr lang="en-US" dirty="0"/>
              <a:t>he way how IDLE/INACTIVE state </a:t>
            </a:r>
            <a:r>
              <a:rPr lang="en-150" dirty="0"/>
              <a:t>can be</a:t>
            </a:r>
            <a:r>
              <a:rPr lang="en-US" dirty="0"/>
              <a:t> used in HST FR2 deployment</a:t>
            </a:r>
          </a:p>
        </p:txBody>
      </p:sp>
      <p:sp>
        <p:nvSpPr>
          <p:cNvPr id="4" name="Slide Number Placeholder 3">
            <a:extLst>
              <a:ext uri="{FF2B5EF4-FFF2-40B4-BE49-F238E27FC236}">
                <a16:creationId xmlns:a16="http://schemas.microsoft.com/office/drawing/2014/main" id="{EBD1C875-7C6C-4B29-8D59-63A1DF0BBD32}"/>
              </a:ext>
            </a:extLst>
          </p:cNvPr>
          <p:cNvSpPr>
            <a:spLocks noGrp="1"/>
          </p:cNvSpPr>
          <p:nvPr>
            <p:ph type="sldNum" sz="quarter" idx="12"/>
          </p:nvPr>
        </p:nvSpPr>
        <p:spPr/>
        <p:txBody>
          <a:bodyPr/>
          <a:lstStyle/>
          <a:p>
            <a:fld id="{0C913308-F349-4B6D-A68A-DD1791B4A57B}" type="slidenum">
              <a:rPr lang="zh-CN" altLang="en-US" smtClean="0"/>
              <a:t>12</a:t>
            </a:fld>
            <a:endParaRPr lang="zh-CN" altLang="en-US" dirty="0"/>
          </a:p>
        </p:txBody>
      </p:sp>
      <p:graphicFrame>
        <p:nvGraphicFramePr>
          <p:cNvPr id="5" name="Table 4">
            <a:extLst>
              <a:ext uri="{FF2B5EF4-FFF2-40B4-BE49-F238E27FC236}">
                <a16:creationId xmlns:a16="http://schemas.microsoft.com/office/drawing/2014/main" id="{A791A0C6-EA10-4FF8-8EE2-4B71DB8131F5}"/>
              </a:ext>
            </a:extLst>
          </p:cNvPr>
          <p:cNvGraphicFramePr>
            <a:graphicFrameLocks noGrp="1"/>
          </p:cNvGraphicFramePr>
          <p:nvPr>
            <p:extLst>
              <p:ext uri="{D42A27DB-BD31-4B8C-83A1-F6EECF244321}">
                <p14:modId xmlns:p14="http://schemas.microsoft.com/office/powerpoint/2010/main" val="1139552049"/>
              </p:ext>
            </p:extLst>
          </p:nvPr>
        </p:nvGraphicFramePr>
        <p:xfrm>
          <a:off x="1619672" y="3717032"/>
          <a:ext cx="6771310" cy="1224138"/>
        </p:xfrm>
        <a:graphic>
          <a:graphicData uri="http://schemas.openxmlformats.org/drawingml/2006/table">
            <a:tbl>
              <a:tblPr firstRow="1" firstCol="1" bandRow="1">
                <a:tableStyleId>{5C22544A-7EE6-4342-B048-85BDC9FD1C3A}</a:tableStyleId>
              </a:tblPr>
              <a:tblGrid>
                <a:gridCol w="1037364">
                  <a:extLst>
                    <a:ext uri="{9D8B030D-6E8A-4147-A177-3AD203B41FA5}">
                      <a16:colId xmlns:a16="http://schemas.microsoft.com/office/drawing/2014/main" val="3438305704"/>
                    </a:ext>
                  </a:extLst>
                </a:gridCol>
                <a:gridCol w="1910864">
                  <a:extLst>
                    <a:ext uri="{9D8B030D-6E8A-4147-A177-3AD203B41FA5}">
                      <a16:colId xmlns:a16="http://schemas.microsoft.com/office/drawing/2014/main" val="2292130506"/>
                    </a:ext>
                  </a:extLst>
                </a:gridCol>
                <a:gridCol w="1912218">
                  <a:extLst>
                    <a:ext uri="{9D8B030D-6E8A-4147-A177-3AD203B41FA5}">
                      <a16:colId xmlns:a16="http://schemas.microsoft.com/office/drawing/2014/main" val="3922343986"/>
                    </a:ext>
                  </a:extLst>
                </a:gridCol>
                <a:gridCol w="1910864">
                  <a:extLst>
                    <a:ext uri="{9D8B030D-6E8A-4147-A177-3AD203B41FA5}">
                      <a16:colId xmlns:a16="http://schemas.microsoft.com/office/drawing/2014/main" val="4069529446"/>
                    </a:ext>
                  </a:extLst>
                </a:gridCol>
              </a:tblGrid>
              <a:tr h="349753">
                <a:tc>
                  <a:txBody>
                    <a:bodyPr/>
                    <a:lstStyle/>
                    <a:p>
                      <a:pPr algn="ctr"/>
                      <a:r>
                        <a:rPr lang="x-none" sz="900">
                          <a:effectLst/>
                        </a:rPr>
                        <a:t>DRX cycle length [s]</a:t>
                      </a:r>
                      <a:endParaRPr lang="en-150" sz="9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T</a:t>
                      </a:r>
                      <a:r>
                        <a:rPr lang="x-none" sz="900" baseline="-25000">
                          <a:effectLst/>
                        </a:rPr>
                        <a:t>detect,NR_Intra</a:t>
                      </a:r>
                      <a:r>
                        <a:rPr lang="x-none" sz="900">
                          <a:effectLst/>
                        </a:rPr>
                        <a:t> [s] (number of DRX cycles)</a:t>
                      </a:r>
                      <a:endParaRPr lang="en-150" sz="9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dirty="0">
                          <a:effectLst/>
                        </a:rPr>
                        <a:t>T</a:t>
                      </a:r>
                      <a:r>
                        <a:rPr lang="x-none" sz="900" baseline="-25000" dirty="0">
                          <a:effectLst/>
                        </a:rPr>
                        <a:t>measure,NR_Intra</a:t>
                      </a:r>
                      <a:r>
                        <a:rPr lang="x-none" sz="900" dirty="0">
                          <a:effectLst/>
                        </a:rPr>
                        <a:t> [s] (number of DRX cycles)</a:t>
                      </a:r>
                      <a:endParaRPr lang="en-150" sz="9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T</a:t>
                      </a:r>
                      <a:r>
                        <a:rPr lang="x-none" sz="900" baseline="-25000">
                          <a:effectLst/>
                        </a:rPr>
                        <a:t>evaluate,NR_Intra</a:t>
                      </a:r>
                      <a:endParaRPr lang="en-150" sz="900">
                        <a:effectLst/>
                      </a:endParaRPr>
                    </a:p>
                    <a:p>
                      <a:pPr algn="ctr"/>
                      <a:r>
                        <a:rPr lang="x-none" sz="900">
                          <a:effectLst/>
                        </a:rPr>
                        <a:t>[s] (number of DRX cycles)</a:t>
                      </a:r>
                      <a:endParaRPr lang="en-150" sz="9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47581947"/>
                  </a:ext>
                </a:extLst>
              </a:tr>
              <a:tr h="174877">
                <a:tc>
                  <a:txBody>
                    <a:bodyPr/>
                    <a:lstStyle/>
                    <a:p>
                      <a:pPr algn="ctr"/>
                      <a:r>
                        <a:rPr lang="x-none" sz="900">
                          <a:effectLst/>
                        </a:rPr>
                        <a:t>0.32</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dirty="0">
                          <a:effectLst/>
                          <a:highlight>
                            <a:srgbClr val="FFFF00"/>
                          </a:highlight>
                        </a:rPr>
                        <a:t>[2.56]</a:t>
                      </a:r>
                      <a:r>
                        <a:rPr lang="x-none" sz="900" dirty="0">
                          <a:effectLst/>
                        </a:rPr>
                        <a:t> x N1 x M2 (8 x N1 x M2)</a:t>
                      </a:r>
                      <a:endParaRPr lang="en-150" sz="9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0.32 x N1 x M3 (1 x N1 x M3)</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0.96 x N1 x M4 (3 x M4)</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0869487"/>
                  </a:ext>
                </a:extLst>
              </a:tr>
              <a:tr h="174877">
                <a:tc>
                  <a:txBody>
                    <a:bodyPr/>
                    <a:lstStyle/>
                    <a:p>
                      <a:pPr algn="ctr"/>
                      <a:r>
                        <a:rPr lang="x-none" sz="900">
                          <a:effectLst/>
                        </a:rPr>
                        <a:t>0.64</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dirty="0">
                          <a:effectLst/>
                          <a:highlight>
                            <a:srgbClr val="FFFF00"/>
                          </a:highlight>
                        </a:rPr>
                        <a:t>[5.12]</a:t>
                      </a:r>
                      <a:r>
                        <a:rPr lang="x-none" sz="900" dirty="0">
                          <a:effectLst/>
                        </a:rPr>
                        <a:t> x N1 (8 x N1)</a:t>
                      </a:r>
                      <a:endParaRPr lang="en-150" sz="9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0.64 x N1 (1 x N1)</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1.92 x N1 (3 x N1)</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91559347"/>
                  </a:ext>
                </a:extLst>
              </a:tr>
              <a:tr h="174877">
                <a:tc>
                  <a:txBody>
                    <a:bodyPr/>
                    <a:lstStyle/>
                    <a:p>
                      <a:pPr algn="ctr"/>
                      <a:r>
                        <a:rPr lang="x-none" sz="900">
                          <a:effectLst/>
                        </a:rPr>
                        <a:t>1.28</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dirty="0">
                          <a:effectLst/>
                          <a:highlight>
                            <a:srgbClr val="FFFF00"/>
                          </a:highlight>
                        </a:rPr>
                        <a:t>[8.96]</a:t>
                      </a:r>
                      <a:r>
                        <a:rPr lang="x-none" sz="900" dirty="0">
                          <a:effectLst/>
                        </a:rPr>
                        <a:t> x N1 (7 x N1)</a:t>
                      </a:r>
                      <a:endParaRPr lang="en-150" sz="9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1.28 x N1 (1 x N1)</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3.84 x N1 (3 x N1)</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0219841"/>
                  </a:ext>
                </a:extLst>
              </a:tr>
              <a:tr h="174877">
                <a:tc>
                  <a:txBody>
                    <a:bodyPr/>
                    <a:lstStyle/>
                    <a:p>
                      <a:pPr algn="ctr"/>
                      <a:r>
                        <a:rPr lang="x-none" sz="900">
                          <a:effectLst/>
                        </a:rPr>
                        <a:t>2.56</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dirty="0">
                          <a:effectLst/>
                        </a:rPr>
                        <a:t>58.88 x N1 (23 x N1)</a:t>
                      </a:r>
                      <a:endParaRPr lang="en-150" sz="9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2.56 x N1 (1 x N1)</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r>
                        <a:rPr lang="x-none" sz="900">
                          <a:effectLst/>
                        </a:rPr>
                        <a:t>7.68 x N1 (3 x N1)</a:t>
                      </a:r>
                      <a:endParaRPr lang="en-150" sz="9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79469419"/>
                  </a:ext>
                </a:extLst>
              </a:tr>
              <a:tr h="174877">
                <a:tc gridSpan="4">
                  <a:txBody>
                    <a:bodyPr/>
                    <a:lstStyle/>
                    <a:p>
                      <a:pPr marL="540385" indent="-540385"/>
                      <a:r>
                        <a:rPr lang="x-none" sz="900" dirty="0">
                          <a:effectLst/>
                        </a:rPr>
                        <a:t>Note 1:	when SMTC &lt; = 40 ms, M2 = M3 = M4 = 1; and when SMTC &gt; 40 ms, M2 = 1.5, M3 = M4 = 2</a:t>
                      </a:r>
                      <a:endParaRPr lang="en-150" sz="9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en-150"/>
                    </a:p>
                  </a:txBody>
                  <a:tcPr/>
                </a:tc>
                <a:tc hMerge="1">
                  <a:txBody>
                    <a:bodyPr/>
                    <a:lstStyle/>
                    <a:p>
                      <a:endParaRPr lang="en-150"/>
                    </a:p>
                  </a:txBody>
                  <a:tcPr/>
                </a:tc>
                <a:tc hMerge="1">
                  <a:txBody>
                    <a:bodyPr/>
                    <a:lstStyle/>
                    <a:p>
                      <a:endParaRPr lang="en-150"/>
                    </a:p>
                  </a:txBody>
                  <a:tcPr/>
                </a:tc>
                <a:extLst>
                  <a:ext uri="{0D108BD9-81ED-4DB2-BD59-A6C34878D82A}">
                    <a16:rowId xmlns:a16="http://schemas.microsoft.com/office/drawing/2014/main" val="1902251519"/>
                  </a:ext>
                </a:extLst>
              </a:tr>
            </a:tbl>
          </a:graphicData>
        </a:graphic>
      </p:graphicFrame>
    </p:spTree>
    <p:extLst>
      <p:ext uri="{BB962C8B-B14F-4D97-AF65-F5344CB8AC3E}">
        <p14:creationId xmlns:p14="http://schemas.microsoft.com/office/powerpoint/2010/main" val="61879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A7280-E126-48BE-BF15-7B72D2184BE4}"/>
              </a:ext>
            </a:extLst>
          </p:cNvPr>
          <p:cNvSpPr>
            <a:spLocks noGrp="1"/>
          </p:cNvSpPr>
          <p:nvPr>
            <p:ph type="title"/>
          </p:nvPr>
        </p:nvSpPr>
        <p:spPr/>
        <p:txBody>
          <a:bodyPr/>
          <a:lstStyle/>
          <a:p>
            <a:r>
              <a:rPr lang="en-150" dirty="0"/>
              <a:t>Way Forward on Signalling</a:t>
            </a:r>
          </a:p>
        </p:txBody>
      </p:sp>
      <p:sp>
        <p:nvSpPr>
          <p:cNvPr id="3" name="Content Placeholder 2">
            <a:extLst>
              <a:ext uri="{FF2B5EF4-FFF2-40B4-BE49-F238E27FC236}">
                <a16:creationId xmlns:a16="http://schemas.microsoft.com/office/drawing/2014/main" id="{27AFB5DE-DF44-4957-B68B-79594519BEFC}"/>
              </a:ext>
            </a:extLst>
          </p:cNvPr>
          <p:cNvSpPr>
            <a:spLocks noGrp="1"/>
          </p:cNvSpPr>
          <p:nvPr>
            <p:ph idx="1"/>
          </p:nvPr>
        </p:nvSpPr>
        <p:spPr/>
        <p:txBody>
          <a:bodyPr>
            <a:normAutofit fontScale="40000" lnSpcReduction="20000"/>
          </a:bodyPr>
          <a:lstStyle/>
          <a:p>
            <a:r>
              <a:rPr lang="en-150" dirty="0"/>
              <a:t>HST FR2 network deployment flag:</a:t>
            </a:r>
          </a:p>
          <a:p>
            <a:pPr lvl="1"/>
            <a:r>
              <a:rPr lang="en-GB" dirty="0"/>
              <a:t>Option 1</a:t>
            </a:r>
            <a:r>
              <a:rPr lang="en-150" dirty="0"/>
              <a:t>: </a:t>
            </a:r>
            <a:r>
              <a:rPr lang="en-GB" dirty="0"/>
              <a:t>Add flag to enable the UE to differentiate between the HST and non-HST scenarios</a:t>
            </a:r>
          </a:p>
          <a:p>
            <a:pPr lvl="1"/>
            <a:r>
              <a:rPr lang="en-GB" dirty="0"/>
              <a:t>Option 2: HST FR2 CPE is a special dedicated device, flag is not needed</a:t>
            </a:r>
          </a:p>
          <a:p>
            <a:pPr lvl="1"/>
            <a:r>
              <a:rPr lang="en-150" dirty="0"/>
              <a:t>The companies are encouraged to disc</a:t>
            </a:r>
            <a:r>
              <a:rPr lang="en-GB" dirty="0"/>
              <a:t>lo</a:t>
            </a:r>
            <a:r>
              <a:rPr lang="en-150" dirty="0"/>
              <a:t>se their views on these options and</a:t>
            </a:r>
          </a:p>
          <a:p>
            <a:pPr lvl="2"/>
            <a:r>
              <a:rPr lang="en-US" dirty="0"/>
              <a:t>FFS: what special requirements or special behavior needs to be indicated to the CPE</a:t>
            </a:r>
            <a:r>
              <a:rPr lang="en-150" dirty="0"/>
              <a:t>.</a:t>
            </a:r>
          </a:p>
          <a:p>
            <a:endParaRPr lang="en-150" dirty="0"/>
          </a:p>
          <a:p>
            <a:r>
              <a:rPr lang="fr-FR" dirty="0"/>
              <a:t>HST FR2 uni-/bi-</a:t>
            </a:r>
            <a:r>
              <a:rPr lang="fr-FR" dirty="0" err="1"/>
              <a:t>directional</a:t>
            </a:r>
            <a:r>
              <a:rPr lang="fr-FR" dirty="0"/>
              <a:t> mode flag</a:t>
            </a:r>
            <a:r>
              <a:rPr lang="en-150" dirty="0"/>
              <a:t>:</a:t>
            </a:r>
          </a:p>
          <a:p>
            <a:pPr lvl="1"/>
            <a:r>
              <a:rPr lang="en-150" dirty="0"/>
              <a:t>Continue the discussion after the deployments are fixed between the following options:</a:t>
            </a:r>
          </a:p>
          <a:p>
            <a:pPr lvl="2"/>
            <a:r>
              <a:rPr lang="en-US" dirty="0"/>
              <a:t>Option 1: Network informs UE whether it operates in bi-directional mode in high-speed in FR2 by corresponding flag.</a:t>
            </a:r>
            <a:endParaRPr lang="en-150" dirty="0"/>
          </a:p>
          <a:p>
            <a:pPr lvl="2"/>
            <a:r>
              <a:rPr lang="en-US" dirty="0"/>
              <a:t>Option 2: Such a flag is not needed.</a:t>
            </a:r>
            <a:endParaRPr lang="en-150" dirty="0"/>
          </a:p>
          <a:p>
            <a:endParaRPr lang="en-150" dirty="0"/>
          </a:p>
          <a:p>
            <a:r>
              <a:rPr lang="en-GB" dirty="0"/>
              <a:t>UE support for HST FR2</a:t>
            </a:r>
            <a:r>
              <a:rPr lang="en-150" dirty="0"/>
              <a:t>:</a:t>
            </a:r>
          </a:p>
          <a:p>
            <a:pPr lvl="1"/>
            <a:r>
              <a:rPr lang="en-150" dirty="0"/>
              <a:t>Continue </a:t>
            </a:r>
            <a:r>
              <a:rPr lang="en-US" dirty="0"/>
              <a:t>the discussion after the presence of other non-HST UEs in the network is clarified</a:t>
            </a:r>
            <a:r>
              <a:rPr lang="en-150" dirty="0"/>
              <a:t> between the following options:</a:t>
            </a:r>
          </a:p>
          <a:p>
            <a:pPr lvl="2"/>
            <a:r>
              <a:rPr lang="en-150" dirty="0"/>
              <a:t>Option 1: </a:t>
            </a:r>
            <a:r>
              <a:rPr lang="en-US" dirty="0"/>
              <a:t>The UE should inform network that it supports HST FR2 (UE capability is needed)</a:t>
            </a:r>
            <a:endParaRPr lang="en-150" dirty="0"/>
          </a:p>
          <a:p>
            <a:pPr lvl="2"/>
            <a:r>
              <a:rPr lang="en-US" dirty="0"/>
              <a:t>Option 2: Only roof-mounted CPE is considered that should always have a capability to work in HST FR2 scenario</a:t>
            </a:r>
            <a:endParaRPr lang="en-150" dirty="0"/>
          </a:p>
          <a:p>
            <a:pPr lvl="2"/>
            <a:endParaRPr lang="en-150" dirty="0"/>
          </a:p>
          <a:p>
            <a:r>
              <a:rPr lang="en-US" dirty="0"/>
              <a:t>UE support for bi-directional operation</a:t>
            </a:r>
            <a:r>
              <a:rPr lang="en-150" dirty="0"/>
              <a:t>:</a:t>
            </a:r>
          </a:p>
          <a:p>
            <a:pPr lvl="1"/>
            <a:r>
              <a:rPr lang="en-US" dirty="0"/>
              <a:t>Continue the discussion after the deployments are fixed</a:t>
            </a:r>
            <a:endParaRPr lang="en-150" dirty="0"/>
          </a:p>
          <a:p>
            <a:pPr lvl="2"/>
            <a:r>
              <a:rPr lang="en-150" dirty="0"/>
              <a:t>FFS: </a:t>
            </a:r>
            <a:r>
              <a:rPr lang="en-US" dirty="0"/>
              <a:t>does CPE support bi-directional mode mandatorily based on the deployment agreements.</a:t>
            </a:r>
            <a:endParaRPr lang="en-150" dirty="0"/>
          </a:p>
          <a:p>
            <a:endParaRPr lang="en-150" dirty="0"/>
          </a:p>
          <a:p>
            <a:r>
              <a:rPr lang="en-150" dirty="0"/>
              <a:t>FFS:</a:t>
            </a:r>
            <a:r>
              <a:rPr lang="en-GB" dirty="0"/>
              <a:t> </a:t>
            </a:r>
            <a:r>
              <a:rPr lang="en-150" dirty="0"/>
              <a:t>a</a:t>
            </a:r>
            <a:r>
              <a:rPr lang="en-GB" dirty="0"/>
              <a:t> need of network signalling of DL Tx beam switching pattern and detectable DL Tx beams from the neighbouring cells.</a:t>
            </a:r>
            <a:endParaRPr lang="en-150" dirty="0"/>
          </a:p>
          <a:p>
            <a:endParaRPr lang="en-150" dirty="0"/>
          </a:p>
          <a:p>
            <a:r>
              <a:rPr lang="en-150" strike="sngStrike" dirty="0">
                <a:solidFill>
                  <a:srgbClr val="FF0000"/>
                </a:solidFill>
              </a:rPr>
              <a:t>FFS: </a:t>
            </a:r>
            <a:r>
              <a:rPr lang="en-US" strike="sngStrike" dirty="0">
                <a:solidFill>
                  <a:srgbClr val="FF0000"/>
                </a:solidFill>
              </a:rPr>
              <a:t>whether and what network assisted information is needed to reduce the number of RX beams.</a:t>
            </a:r>
            <a:endParaRPr lang="en-150" strike="sngStrike" dirty="0">
              <a:solidFill>
                <a:srgbClr val="FF0000"/>
              </a:solidFill>
            </a:endParaRPr>
          </a:p>
        </p:txBody>
      </p:sp>
      <p:sp>
        <p:nvSpPr>
          <p:cNvPr id="4" name="Slide Number Placeholder 3">
            <a:extLst>
              <a:ext uri="{FF2B5EF4-FFF2-40B4-BE49-F238E27FC236}">
                <a16:creationId xmlns:a16="http://schemas.microsoft.com/office/drawing/2014/main" id="{8810C91A-3A49-4F1C-A33B-05EBDD227273}"/>
              </a:ext>
            </a:extLst>
          </p:cNvPr>
          <p:cNvSpPr>
            <a:spLocks noGrp="1"/>
          </p:cNvSpPr>
          <p:nvPr>
            <p:ph type="sldNum" sz="quarter" idx="12"/>
          </p:nvPr>
        </p:nvSpPr>
        <p:spPr/>
        <p:txBody>
          <a:bodyPr/>
          <a:lstStyle/>
          <a:p>
            <a:fld id="{0C913308-F349-4B6D-A68A-DD1791B4A57B}" type="slidenum">
              <a:rPr lang="zh-CN" altLang="en-US" smtClean="0"/>
              <a:t>13</a:t>
            </a:fld>
            <a:endParaRPr lang="zh-CN" altLang="en-US"/>
          </a:p>
        </p:txBody>
      </p:sp>
    </p:spTree>
    <p:extLst>
      <p:ext uri="{BB962C8B-B14F-4D97-AF65-F5344CB8AC3E}">
        <p14:creationId xmlns:p14="http://schemas.microsoft.com/office/powerpoint/2010/main" val="935072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8E67E-1FAD-48D6-94CC-5F81A0B18E07}"/>
              </a:ext>
            </a:extLst>
          </p:cNvPr>
          <p:cNvSpPr>
            <a:spLocks noGrp="1"/>
          </p:cNvSpPr>
          <p:nvPr>
            <p:ph type="title"/>
          </p:nvPr>
        </p:nvSpPr>
        <p:spPr/>
        <p:txBody>
          <a:bodyPr>
            <a:normAutofit fontScale="90000"/>
          </a:bodyPr>
          <a:lstStyle/>
          <a:p>
            <a:r>
              <a:rPr lang="en-150" dirty="0"/>
              <a:t>Way Forward on Signalling</a:t>
            </a:r>
            <a:br>
              <a:rPr lang="en-150" dirty="0"/>
            </a:br>
            <a:r>
              <a:rPr lang="en-150" dirty="0"/>
              <a:t>(continued)</a:t>
            </a:r>
          </a:p>
        </p:txBody>
      </p:sp>
      <p:sp>
        <p:nvSpPr>
          <p:cNvPr id="3" name="Content Placeholder 2">
            <a:extLst>
              <a:ext uri="{FF2B5EF4-FFF2-40B4-BE49-F238E27FC236}">
                <a16:creationId xmlns:a16="http://schemas.microsoft.com/office/drawing/2014/main" id="{12A2D864-5670-4B68-AC3E-838E89F17C86}"/>
              </a:ext>
            </a:extLst>
          </p:cNvPr>
          <p:cNvSpPr>
            <a:spLocks noGrp="1"/>
          </p:cNvSpPr>
          <p:nvPr>
            <p:ph idx="1"/>
          </p:nvPr>
        </p:nvSpPr>
        <p:spPr>
          <a:xfrm>
            <a:off x="457200" y="1600200"/>
            <a:ext cx="8229600" cy="4709120"/>
          </a:xfrm>
        </p:spPr>
        <p:txBody>
          <a:bodyPr>
            <a:normAutofit fontScale="55000" lnSpcReduction="20000"/>
          </a:bodyPr>
          <a:lstStyle/>
          <a:p>
            <a:r>
              <a:rPr lang="en-US" dirty="0"/>
              <a:t>RLM/BFD:</a:t>
            </a:r>
          </a:p>
          <a:p>
            <a:pPr lvl="1"/>
            <a:r>
              <a:rPr lang="en-US" dirty="0"/>
              <a:t>FFS: The applicability and possible impact of requirements on HST FR2</a:t>
            </a:r>
          </a:p>
          <a:p>
            <a:endParaRPr lang="en-US" dirty="0"/>
          </a:p>
          <a:p>
            <a:r>
              <a:rPr lang="en-US" dirty="0"/>
              <a:t>CBD:</a:t>
            </a:r>
          </a:p>
          <a:p>
            <a:pPr lvl="1"/>
            <a:r>
              <a:rPr lang="en-US" dirty="0"/>
              <a:t>FFS: The applicability and possible impact of requirements on HST FR2</a:t>
            </a:r>
          </a:p>
          <a:p>
            <a:pPr lvl="1"/>
            <a:r>
              <a:rPr lang="en-US" dirty="0"/>
              <a:t>FFS: whether CBD procedure before BFD is needed</a:t>
            </a:r>
          </a:p>
          <a:p>
            <a:endParaRPr lang="en-US" dirty="0"/>
          </a:p>
          <a:p>
            <a:r>
              <a:rPr lang="en-US" dirty="0"/>
              <a:t>Active TCI state switching delay:</a:t>
            </a:r>
          </a:p>
          <a:p>
            <a:pPr lvl="1" hangingPunct="0"/>
            <a:r>
              <a:rPr lang="en-US" dirty="0"/>
              <a:t>Option 1: Consider only known TCI state.</a:t>
            </a:r>
          </a:p>
          <a:p>
            <a:pPr lvl="1" hangingPunct="0"/>
            <a:r>
              <a:rPr lang="en-US" dirty="0"/>
              <a:t>Option 2: Known or unknown TCI state switching is applied in FR2 HST depends on the deployment. </a:t>
            </a:r>
          </a:p>
          <a:p>
            <a:pPr lvl="2" hangingPunct="0"/>
            <a:r>
              <a:rPr lang="en-US" dirty="0"/>
              <a:t>If the overlapping area between serving beam and target beam is appropriate, the L1-RSRP measurement can be reported in time. The existing TCI switching delay can be reused in FR2 HST. </a:t>
            </a:r>
          </a:p>
          <a:p>
            <a:pPr lvl="2" hangingPunct="0"/>
            <a:r>
              <a:rPr lang="en-US" dirty="0"/>
              <a:t>If UE is not able to report L1-RSRP of the approaching beam before network indicates a TCI state switching, L1-RSRP measurement procedure will be additional added. The performance shall be carefully studied</a:t>
            </a:r>
          </a:p>
          <a:p>
            <a:pPr lvl="1" hangingPunct="0"/>
            <a:r>
              <a:rPr lang="en-US" strike="sngStrike" dirty="0">
                <a:solidFill>
                  <a:srgbClr val="FF0000"/>
                </a:solidFill>
              </a:rPr>
              <a:t>Option 3: </a:t>
            </a:r>
            <a:r>
              <a:rPr lang="en-US" dirty="0"/>
              <a:t>Other options are not precluded</a:t>
            </a:r>
          </a:p>
          <a:p>
            <a:pPr hangingPunct="0"/>
            <a:endParaRPr lang="en-US" dirty="0"/>
          </a:p>
          <a:p>
            <a:pPr hangingPunct="0"/>
            <a:r>
              <a:rPr lang="en-US" dirty="0"/>
              <a:t> Uplink spatial relation switch delay:</a:t>
            </a:r>
          </a:p>
          <a:p>
            <a:pPr lvl="1" hangingPunct="0"/>
            <a:r>
              <a:rPr lang="en-US" dirty="0"/>
              <a:t>FFS: The applicability and possible impact of requirements on HST FR2</a:t>
            </a:r>
          </a:p>
        </p:txBody>
      </p:sp>
      <p:sp>
        <p:nvSpPr>
          <p:cNvPr id="4" name="Slide Number Placeholder 3">
            <a:extLst>
              <a:ext uri="{FF2B5EF4-FFF2-40B4-BE49-F238E27FC236}">
                <a16:creationId xmlns:a16="http://schemas.microsoft.com/office/drawing/2014/main" id="{62DC2499-9C59-465A-A392-C89C892BF8EB}"/>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Tree>
    <p:extLst>
      <p:ext uri="{BB962C8B-B14F-4D97-AF65-F5344CB8AC3E}">
        <p14:creationId xmlns:p14="http://schemas.microsoft.com/office/powerpoint/2010/main" val="3121877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8CC77-2A45-4D8E-96B0-C2DF1A51C95B}"/>
              </a:ext>
            </a:extLst>
          </p:cNvPr>
          <p:cNvSpPr>
            <a:spLocks noGrp="1"/>
          </p:cNvSpPr>
          <p:nvPr>
            <p:ph type="title"/>
          </p:nvPr>
        </p:nvSpPr>
        <p:spPr/>
        <p:txBody>
          <a:bodyPr>
            <a:normAutofit fontScale="90000"/>
          </a:bodyPr>
          <a:lstStyle/>
          <a:p>
            <a:r>
              <a:rPr lang="en-150" dirty="0"/>
              <a:t>Summary of Ap</a:t>
            </a:r>
            <a:r>
              <a:rPr lang="en-GB" dirty="0"/>
              <a:t>p</a:t>
            </a:r>
            <a:r>
              <a:rPr lang="en-150" dirty="0"/>
              <a:t>l</a:t>
            </a:r>
            <a:r>
              <a:rPr lang="en-GB" dirty="0"/>
              <a:t>i</a:t>
            </a:r>
            <a:r>
              <a:rPr lang="en-150" dirty="0"/>
              <a:t>c</a:t>
            </a:r>
            <a:r>
              <a:rPr lang="en-GB" dirty="0"/>
              <a:t>a</a:t>
            </a:r>
            <a:r>
              <a:rPr lang="en-150" dirty="0"/>
              <a:t>b</a:t>
            </a:r>
            <a:r>
              <a:rPr lang="en-GB" dirty="0"/>
              <a:t>i</a:t>
            </a:r>
            <a:r>
              <a:rPr lang="en-150" dirty="0"/>
              <a:t>l</a:t>
            </a:r>
            <a:r>
              <a:rPr lang="en-GB" dirty="0"/>
              <a:t>i</a:t>
            </a:r>
            <a:r>
              <a:rPr lang="en-150" dirty="0"/>
              <a:t>t</a:t>
            </a:r>
            <a:r>
              <a:rPr lang="en-GB" dirty="0"/>
              <a:t>y</a:t>
            </a:r>
            <a:r>
              <a:rPr lang="en-150" dirty="0"/>
              <a:t> </a:t>
            </a:r>
            <a:r>
              <a:rPr lang="en-GB" dirty="0"/>
              <a:t>o</a:t>
            </a:r>
            <a:r>
              <a:rPr lang="en-150" dirty="0"/>
              <a:t>f </a:t>
            </a:r>
            <a:r>
              <a:rPr lang="en-GB" dirty="0"/>
              <a:t>R</a:t>
            </a:r>
            <a:r>
              <a:rPr lang="en-150" dirty="0"/>
              <a:t>e</a:t>
            </a:r>
            <a:r>
              <a:rPr lang="en-GB" dirty="0"/>
              <a:t>l</a:t>
            </a:r>
            <a:r>
              <a:rPr lang="en-150" dirty="0"/>
              <a:t>-15/16 Re</a:t>
            </a:r>
            <a:r>
              <a:rPr lang="en-GB" dirty="0"/>
              <a:t>q</a:t>
            </a:r>
            <a:r>
              <a:rPr lang="en-150" dirty="0"/>
              <a:t>u</a:t>
            </a:r>
            <a:r>
              <a:rPr lang="en-GB" dirty="0"/>
              <a:t>i</a:t>
            </a:r>
            <a:r>
              <a:rPr lang="en-150" dirty="0"/>
              <a:t>r</a:t>
            </a:r>
            <a:r>
              <a:rPr lang="en-GB" dirty="0"/>
              <a:t>e</a:t>
            </a:r>
            <a:r>
              <a:rPr lang="en-150" dirty="0"/>
              <a:t>m</a:t>
            </a:r>
            <a:r>
              <a:rPr lang="en-GB" dirty="0"/>
              <a:t>e</a:t>
            </a:r>
            <a:r>
              <a:rPr lang="en-150" dirty="0"/>
              <a:t>n</a:t>
            </a:r>
            <a:r>
              <a:rPr lang="en-GB" dirty="0"/>
              <a:t>t</a:t>
            </a:r>
            <a:r>
              <a:rPr lang="en-150" dirty="0"/>
              <a:t>s </a:t>
            </a:r>
            <a:r>
              <a:rPr lang="en-GB" dirty="0"/>
              <a:t>t</a:t>
            </a:r>
            <a:r>
              <a:rPr lang="en-150" dirty="0"/>
              <a:t>o </a:t>
            </a:r>
            <a:r>
              <a:rPr lang="en-GB" dirty="0"/>
              <a:t>R</a:t>
            </a:r>
            <a:r>
              <a:rPr lang="en-150" dirty="0"/>
              <a:t>e</a:t>
            </a:r>
            <a:r>
              <a:rPr lang="en-GB" dirty="0"/>
              <a:t>l</a:t>
            </a:r>
            <a:r>
              <a:rPr lang="en-150" dirty="0"/>
              <a:t>-17 </a:t>
            </a:r>
            <a:r>
              <a:rPr lang="en-GB" dirty="0"/>
              <a:t>H</a:t>
            </a:r>
            <a:r>
              <a:rPr lang="en-150" dirty="0"/>
              <a:t>S</a:t>
            </a:r>
            <a:r>
              <a:rPr lang="en-GB" dirty="0"/>
              <a:t>T</a:t>
            </a:r>
            <a:r>
              <a:rPr lang="en-150" dirty="0"/>
              <a:t> </a:t>
            </a:r>
            <a:r>
              <a:rPr lang="en-GB" dirty="0"/>
              <a:t>F</a:t>
            </a:r>
            <a:r>
              <a:rPr lang="en-150" dirty="0"/>
              <a:t>R2</a:t>
            </a:r>
          </a:p>
        </p:txBody>
      </p:sp>
      <p:sp>
        <p:nvSpPr>
          <p:cNvPr id="4" name="Slide Number Placeholder 3">
            <a:extLst>
              <a:ext uri="{FF2B5EF4-FFF2-40B4-BE49-F238E27FC236}">
                <a16:creationId xmlns:a16="http://schemas.microsoft.com/office/drawing/2014/main" id="{A622505A-6065-418E-A62E-5A83872AFBD6}"/>
              </a:ext>
            </a:extLst>
          </p:cNvPr>
          <p:cNvSpPr>
            <a:spLocks noGrp="1"/>
          </p:cNvSpPr>
          <p:nvPr>
            <p:ph type="sldNum" sz="quarter" idx="12"/>
          </p:nvPr>
        </p:nvSpPr>
        <p:spPr/>
        <p:txBody>
          <a:bodyPr/>
          <a:lstStyle/>
          <a:p>
            <a:fld id="{0C913308-F349-4B6D-A68A-DD1791B4A57B}" type="slidenum">
              <a:rPr lang="zh-CN" altLang="en-US" smtClean="0"/>
              <a:t>15</a:t>
            </a:fld>
            <a:endParaRPr lang="zh-CN" altLang="en-US" dirty="0"/>
          </a:p>
        </p:txBody>
      </p:sp>
      <p:graphicFrame>
        <p:nvGraphicFramePr>
          <p:cNvPr id="6" name="Table 5">
            <a:extLst>
              <a:ext uri="{FF2B5EF4-FFF2-40B4-BE49-F238E27FC236}">
                <a16:creationId xmlns:a16="http://schemas.microsoft.com/office/drawing/2014/main" id="{30FA1F2E-11A3-46B4-B397-CFC548F95823}"/>
              </a:ext>
            </a:extLst>
          </p:cNvPr>
          <p:cNvGraphicFramePr>
            <a:graphicFrameLocks noGrp="1"/>
          </p:cNvGraphicFramePr>
          <p:nvPr>
            <p:extLst>
              <p:ext uri="{D42A27DB-BD31-4B8C-83A1-F6EECF244321}">
                <p14:modId xmlns:p14="http://schemas.microsoft.com/office/powerpoint/2010/main" val="3674417247"/>
              </p:ext>
            </p:extLst>
          </p:nvPr>
        </p:nvGraphicFramePr>
        <p:xfrm>
          <a:off x="412386" y="1484784"/>
          <a:ext cx="5328591" cy="5450856"/>
        </p:xfrm>
        <a:graphic>
          <a:graphicData uri="http://schemas.openxmlformats.org/drawingml/2006/table">
            <a:tbl>
              <a:tblPr firstRow="1" firstCol="1" bandRow="1">
                <a:tableStyleId>{5C22544A-7EE6-4342-B048-85BDC9FD1C3A}</a:tableStyleId>
              </a:tblPr>
              <a:tblGrid>
                <a:gridCol w="874843">
                  <a:extLst>
                    <a:ext uri="{9D8B030D-6E8A-4147-A177-3AD203B41FA5}">
                      <a16:colId xmlns:a16="http://schemas.microsoft.com/office/drawing/2014/main" val="1517501530"/>
                    </a:ext>
                  </a:extLst>
                </a:gridCol>
                <a:gridCol w="2783592">
                  <a:extLst>
                    <a:ext uri="{9D8B030D-6E8A-4147-A177-3AD203B41FA5}">
                      <a16:colId xmlns:a16="http://schemas.microsoft.com/office/drawing/2014/main" val="260519237"/>
                    </a:ext>
                  </a:extLst>
                </a:gridCol>
                <a:gridCol w="1670156">
                  <a:extLst>
                    <a:ext uri="{9D8B030D-6E8A-4147-A177-3AD203B41FA5}">
                      <a16:colId xmlns:a16="http://schemas.microsoft.com/office/drawing/2014/main" val="3019722097"/>
                    </a:ext>
                  </a:extLst>
                </a:gridCol>
              </a:tblGrid>
              <a:tr h="308123">
                <a:tc>
                  <a:txBody>
                    <a:bodyPr/>
                    <a:lstStyle/>
                    <a:p>
                      <a:pPr fontAlgn="base" hangingPunct="0">
                        <a:spcAft>
                          <a:spcPts val="0"/>
                        </a:spcAft>
                      </a:pPr>
                      <a:r>
                        <a:rPr lang="sv" sz="1000">
                          <a:effectLst/>
                        </a:rPr>
                        <a:t>RRM Req. Category</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Sub-Category</a:t>
                      </a: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a:effectLst/>
                        </a:rPr>
                        <a:t>Whether or not applicable to FR2 HST</a:t>
                      </a:r>
                      <a:endParaRPr lang="en-150" sz="100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1092253405"/>
                  </a:ext>
                </a:extLst>
              </a:tr>
              <a:tr h="308123">
                <a:tc>
                  <a:txBody>
                    <a:bodyPr/>
                    <a:lstStyle/>
                    <a:p>
                      <a:pPr fontAlgn="base" hangingPunct="0">
                        <a:spcAft>
                          <a:spcPts val="0"/>
                        </a:spcAft>
                      </a:pPr>
                      <a:r>
                        <a:rPr lang="sv" sz="1000">
                          <a:effectLst/>
                        </a:rPr>
                        <a:t>Idle/inactive state mobility</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a:effectLst/>
                        </a:rPr>
                        <a:t>Cell selection/re-selection, measurement</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a:effectLst/>
                        </a:rPr>
                        <a:t>FFS</a:t>
                      </a:r>
                      <a:endParaRPr lang="en-150" sz="1000" b="1">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770878729"/>
                  </a:ext>
                </a:extLst>
              </a:tr>
              <a:tr h="154062">
                <a:tc rowSpan="4">
                  <a:txBody>
                    <a:bodyPr/>
                    <a:lstStyle/>
                    <a:p>
                      <a:pPr fontAlgn="base" hangingPunct="0">
                        <a:spcAft>
                          <a:spcPts val="0"/>
                        </a:spcAft>
                      </a:pPr>
                      <a:r>
                        <a:rPr lang="sv" sz="1000">
                          <a:effectLst/>
                        </a:rPr>
                        <a:t>Connected state mobility</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a:effectLst/>
                        </a:rPr>
                        <a:t>Handover</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a:effectLst/>
                        </a:rPr>
                        <a:t>FFS </a:t>
                      </a:r>
                      <a:endParaRPr lang="en-150" sz="1000" b="1">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37622461"/>
                  </a:ext>
                </a:extLst>
              </a:tr>
              <a:tr h="308123">
                <a:tc vMerge="1">
                  <a:txBody>
                    <a:bodyPr/>
                    <a:lstStyle/>
                    <a:p>
                      <a:endParaRPr lang="en-150"/>
                    </a:p>
                  </a:txBody>
                  <a:tcPr/>
                </a:tc>
                <a:tc>
                  <a:txBody>
                    <a:bodyPr/>
                    <a:lstStyle/>
                    <a:p>
                      <a:pPr fontAlgn="base" hangingPunct="0">
                        <a:spcAft>
                          <a:spcPts val="0"/>
                        </a:spcAft>
                      </a:pPr>
                      <a:r>
                        <a:rPr lang="sv" sz="1000">
                          <a:effectLst/>
                        </a:rPr>
                        <a:t>Connection Mobility Control - </a:t>
                      </a:r>
                      <a:br>
                        <a:rPr lang="sv" sz="1000">
                          <a:effectLst/>
                        </a:rPr>
                      </a:br>
                      <a:r>
                        <a:rPr lang="sv" sz="1000">
                          <a:effectLst/>
                        </a:rPr>
                        <a:t>RRC re-establishment</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FFS</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3776340879"/>
                  </a:ext>
                </a:extLst>
              </a:tr>
              <a:tr h="308123">
                <a:tc vMerge="1">
                  <a:txBody>
                    <a:bodyPr/>
                    <a:lstStyle/>
                    <a:p>
                      <a:endParaRPr lang="en-150"/>
                    </a:p>
                  </a:txBody>
                  <a:tcPr/>
                </a:tc>
                <a:tc>
                  <a:txBody>
                    <a:bodyPr/>
                    <a:lstStyle/>
                    <a:p>
                      <a:pPr fontAlgn="base" hangingPunct="0">
                        <a:spcAft>
                          <a:spcPts val="0"/>
                        </a:spcAft>
                      </a:pPr>
                      <a:r>
                        <a:rPr lang="sv" sz="1000">
                          <a:effectLst/>
                        </a:rPr>
                        <a:t>Connection Mobility Control - </a:t>
                      </a:r>
                      <a:br>
                        <a:rPr lang="sv" sz="1000">
                          <a:effectLst/>
                        </a:rPr>
                      </a:br>
                      <a:r>
                        <a:rPr lang="sv" sz="1000">
                          <a:effectLst/>
                        </a:rPr>
                        <a:t>Random Access</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No impact identified</a:t>
                      </a:r>
                      <a:endParaRPr lang="en-150" sz="1000"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4262731829"/>
                  </a:ext>
                </a:extLst>
              </a:tr>
              <a:tr h="308123">
                <a:tc vMerge="1">
                  <a:txBody>
                    <a:bodyPr/>
                    <a:lstStyle/>
                    <a:p>
                      <a:endParaRPr lang="en-150"/>
                    </a:p>
                  </a:txBody>
                  <a:tcPr/>
                </a:tc>
                <a:tc>
                  <a:txBody>
                    <a:bodyPr/>
                    <a:lstStyle/>
                    <a:p>
                      <a:pPr fontAlgn="base" hangingPunct="0">
                        <a:spcAft>
                          <a:spcPts val="0"/>
                        </a:spcAft>
                      </a:pPr>
                      <a:r>
                        <a:rPr lang="sv" sz="1000" dirty="0">
                          <a:effectLst/>
                        </a:rPr>
                        <a:t>Connection Mobility Control - RRC Release with Redirection</a:t>
                      </a: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en-150" sz="1000" b="1" strike="sngStrike" dirty="0">
                          <a:solidFill>
                            <a:srgbClr val="FF0000"/>
                          </a:solidFill>
                          <a:effectLst/>
                        </a:rPr>
                        <a:t>Deprioritize</a:t>
                      </a:r>
                      <a:r>
                        <a:rPr lang="en-150" sz="1000" b="1" strike="noStrike" dirty="0">
                          <a:solidFill>
                            <a:srgbClr val="FF0000"/>
                          </a:solidFill>
                          <a:effectLst/>
                        </a:rPr>
                        <a:t>  FFS</a:t>
                      </a:r>
                      <a:endParaRPr lang="en-150" sz="1000" b="1" strike="sngStrike" dirty="0">
                        <a:solidFill>
                          <a:srgbClr val="FF0000"/>
                        </a:solidFill>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2762286087"/>
                  </a:ext>
                </a:extLst>
              </a:tr>
              <a:tr h="154062">
                <a:tc rowSpan="3">
                  <a:txBody>
                    <a:bodyPr/>
                    <a:lstStyle/>
                    <a:p>
                      <a:pPr fontAlgn="base" hangingPunct="0">
                        <a:spcAft>
                          <a:spcPts val="0"/>
                        </a:spcAft>
                      </a:pPr>
                      <a:r>
                        <a:rPr lang="sv" sz="1000" dirty="0">
                          <a:effectLst/>
                        </a:rPr>
                        <a:t>Timing</a:t>
                      </a: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a:effectLst/>
                        </a:rPr>
                        <a:t>Autonomous timing adjustment</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a:effectLst/>
                        </a:rPr>
                        <a:t>FFS </a:t>
                      </a:r>
                      <a:endParaRPr lang="en-150" sz="100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1415767782"/>
                  </a:ext>
                </a:extLst>
              </a:tr>
              <a:tr h="343095">
                <a:tc vMerge="1">
                  <a:txBody>
                    <a:bodyPr/>
                    <a:lstStyle/>
                    <a:p>
                      <a:endParaRPr lang="en-150"/>
                    </a:p>
                  </a:txBody>
                  <a:tcPr/>
                </a:tc>
                <a:tc>
                  <a:txBody>
                    <a:bodyPr/>
                    <a:lstStyle/>
                    <a:p>
                      <a:pPr fontAlgn="base" hangingPunct="0">
                        <a:spcAft>
                          <a:spcPts val="0"/>
                        </a:spcAft>
                      </a:pPr>
                      <a:r>
                        <a:rPr lang="sv" sz="1000" dirty="0">
                          <a:effectLst/>
                        </a:rPr>
                        <a:t>TX timing, timer, TA, Cell Phase Sync accuracy, deriveSSB-IndexFromCell tolerance</a:t>
                      </a: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FFS</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1857730869"/>
                  </a:ext>
                </a:extLst>
              </a:tr>
              <a:tr h="184430">
                <a:tc vMerge="1">
                  <a:txBody>
                    <a:bodyPr/>
                    <a:lstStyle/>
                    <a:p>
                      <a:pPr fontAlgn="base" hangingPunct="0">
                        <a:spcAft>
                          <a:spcPts val="0"/>
                        </a:spcAft>
                      </a:pP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MRTD/MTTD</a:t>
                      </a:r>
                      <a:endParaRPr lang="en-150" sz="1000" b="1" dirty="0">
                        <a:effectLst/>
                        <a:latin typeface="Times New Roman" panose="02020603050405020304" pitchFamily="18" charset="0"/>
                        <a:ea typeface="SimSun" panose="02010600030101010101" pitchFamily="2" charset="-122"/>
                      </a:endParaRPr>
                    </a:p>
                  </a:txBody>
                  <a:tcPr marL="65699" marR="65699" marT="0" marB="0"/>
                </a:tc>
                <a:tc>
                  <a:txBody>
                    <a:bodyPr/>
                    <a:lstStyle/>
                    <a:p>
                      <a:pPr marL="0" marR="0" lvl="0" indent="0" algn="l" defTabSz="914400" rtl="0" eaLnBrk="1" fontAlgn="base" latinLnBrk="0" hangingPunct="0">
                        <a:lnSpc>
                          <a:spcPct val="100000"/>
                        </a:lnSpc>
                        <a:spcBef>
                          <a:spcPts val="0"/>
                        </a:spcBef>
                        <a:spcAft>
                          <a:spcPts val="0"/>
                        </a:spcAft>
                        <a:buClrTx/>
                        <a:buSzTx/>
                        <a:buFontTx/>
                        <a:buNone/>
                        <a:tabLst/>
                        <a:defRPr/>
                      </a:pPr>
                      <a:r>
                        <a:rPr lang="sv" sz="1000" b="1" dirty="0">
                          <a:effectLst/>
                        </a:rPr>
                        <a:t>No impact identified </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575511028"/>
                  </a:ext>
                </a:extLst>
              </a:tr>
              <a:tr h="154062">
                <a:tc rowSpan="11">
                  <a:txBody>
                    <a:bodyPr/>
                    <a:lstStyle/>
                    <a:p>
                      <a:pPr fontAlgn="base" hangingPunct="0">
                        <a:spcAft>
                          <a:spcPts val="0"/>
                        </a:spcAft>
                      </a:pPr>
                      <a:r>
                        <a:rPr lang="sv" sz="1000" dirty="0">
                          <a:effectLst/>
                        </a:rPr>
                        <a:t>Signalling</a:t>
                      </a: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a:effectLst/>
                        </a:rPr>
                        <a:t>RLM</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FFS</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3811968478"/>
                  </a:ext>
                </a:extLst>
              </a:tr>
              <a:tr h="154062">
                <a:tc vMerge="1">
                  <a:txBody>
                    <a:bodyPr/>
                    <a:lstStyle/>
                    <a:p>
                      <a:endParaRPr lang="en-150"/>
                    </a:p>
                  </a:txBody>
                  <a:tcPr/>
                </a:tc>
                <a:tc>
                  <a:txBody>
                    <a:bodyPr/>
                    <a:lstStyle/>
                    <a:p>
                      <a:pPr fontAlgn="base" hangingPunct="0">
                        <a:spcAft>
                          <a:spcPts val="0"/>
                        </a:spcAft>
                      </a:pPr>
                      <a:r>
                        <a:rPr lang="sv" sz="1000">
                          <a:effectLst/>
                        </a:rPr>
                        <a:t>Interruption</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No impact identified </a:t>
                      </a:r>
                      <a:endParaRPr lang="en-150" sz="1000"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3255881101"/>
                  </a:ext>
                </a:extLst>
              </a:tr>
              <a:tr h="154062">
                <a:tc vMerge="1">
                  <a:txBody>
                    <a:bodyPr/>
                    <a:lstStyle/>
                    <a:p>
                      <a:endParaRPr lang="en-150"/>
                    </a:p>
                  </a:txBody>
                  <a:tcPr/>
                </a:tc>
                <a:tc>
                  <a:txBody>
                    <a:bodyPr/>
                    <a:lstStyle/>
                    <a:p>
                      <a:pPr fontAlgn="base" hangingPunct="0">
                        <a:spcAft>
                          <a:spcPts val="0"/>
                        </a:spcAft>
                      </a:pPr>
                      <a:r>
                        <a:rPr lang="sv" sz="1000" dirty="0">
                          <a:effectLst/>
                        </a:rPr>
                        <a:t>SCell Activation and Deactivation Delay</a:t>
                      </a: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Not applicable to FR2 HST</a:t>
                      </a:r>
                      <a:endParaRPr lang="en-150" sz="1000"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1020801809"/>
                  </a:ext>
                </a:extLst>
              </a:tr>
              <a:tr h="154062">
                <a:tc vMerge="1">
                  <a:txBody>
                    <a:bodyPr/>
                    <a:lstStyle/>
                    <a:p>
                      <a:endParaRPr lang="en-150"/>
                    </a:p>
                  </a:txBody>
                  <a:tcPr/>
                </a:tc>
                <a:tc>
                  <a:txBody>
                    <a:bodyPr/>
                    <a:lstStyle/>
                    <a:p>
                      <a:pPr fontAlgn="base" hangingPunct="0">
                        <a:spcAft>
                          <a:spcPts val="0"/>
                        </a:spcAft>
                      </a:pPr>
                      <a:r>
                        <a:rPr lang="sv" sz="1000">
                          <a:effectLst/>
                        </a:rPr>
                        <a:t>UE UL carrier RRC reconfiguration delay</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Not applicable to FR2 HST</a:t>
                      </a:r>
                      <a:endParaRPr lang="en-150" sz="1000"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2578398183"/>
                  </a:ext>
                </a:extLst>
              </a:tr>
              <a:tr h="154062">
                <a:tc vMerge="1">
                  <a:txBody>
                    <a:bodyPr/>
                    <a:lstStyle/>
                    <a:p>
                      <a:endParaRPr lang="en-150"/>
                    </a:p>
                  </a:txBody>
                  <a:tcPr/>
                </a:tc>
                <a:tc>
                  <a:txBody>
                    <a:bodyPr/>
                    <a:lstStyle/>
                    <a:p>
                      <a:pPr fontAlgn="base" hangingPunct="0">
                        <a:spcAft>
                          <a:spcPts val="0"/>
                        </a:spcAft>
                      </a:pPr>
                      <a:r>
                        <a:rPr lang="sv" sz="1000" dirty="0">
                          <a:effectLst/>
                        </a:rPr>
                        <a:t>Link Recovery</a:t>
                      </a: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FFS</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2912985799"/>
                  </a:ext>
                </a:extLst>
              </a:tr>
              <a:tr h="154062">
                <a:tc vMerge="1">
                  <a:txBody>
                    <a:bodyPr/>
                    <a:lstStyle/>
                    <a:p>
                      <a:endParaRPr lang="en-150"/>
                    </a:p>
                  </a:txBody>
                  <a:tcPr/>
                </a:tc>
                <a:tc>
                  <a:txBody>
                    <a:bodyPr/>
                    <a:lstStyle/>
                    <a:p>
                      <a:pPr fontAlgn="base" hangingPunct="0">
                        <a:spcAft>
                          <a:spcPts val="0"/>
                        </a:spcAft>
                      </a:pPr>
                      <a:r>
                        <a:rPr lang="sv" sz="1000">
                          <a:effectLst/>
                        </a:rPr>
                        <a:t>Active BWP switch delay</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No impact identified </a:t>
                      </a:r>
                      <a:endParaRPr lang="en-150" sz="1000"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755124521"/>
                  </a:ext>
                </a:extLst>
              </a:tr>
              <a:tr h="154062">
                <a:tc vMerge="1">
                  <a:txBody>
                    <a:bodyPr/>
                    <a:lstStyle/>
                    <a:p>
                      <a:endParaRPr lang="en-150"/>
                    </a:p>
                  </a:txBody>
                  <a:tcPr/>
                </a:tc>
                <a:tc>
                  <a:txBody>
                    <a:bodyPr/>
                    <a:lstStyle/>
                    <a:p>
                      <a:pPr fontAlgn="base" hangingPunct="0">
                        <a:spcAft>
                          <a:spcPts val="0"/>
                        </a:spcAft>
                      </a:pPr>
                      <a:r>
                        <a:rPr lang="sv" sz="1000">
                          <a:effectLst/>
                        </a:rPr>
                        <a:t>Active TCI state switching delay</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FFS</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3782279746"/>
                  </a:ext>
                </a:extLst>
              </a:tr>
              <a:tr h="154062">
                <a:tc vMerge="1">
                  <a:txBody>
                    <a:bodyPr/>
                    <a:lstStyle/>
                    <a:p>
                      <a:endParaRPr lang="en-150"/>
                    </a:p>
                  </a:txBody>
                  <a:tcPr/>
                </a:tc>
                <a:tc>
                  <a:txBody>
                    <a:bodyPr/>
                    <a:lstStyle/>
                    <a:p>
                      <a:pPr fontAlgn="base" hangingPunct="0">
                        <a:spcAft>
                          <a:spcPts val="0"/>
                        </a:spcAft>
                      </a:pPr>
                      <a:r>
                        <a:rPr lang="sv" sz="1000">
                          <a:effectLst/>
                        </a:rPr>
                        <a:t>PSCell Change</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Not applicable to FR2 HST</a:t>
                      </a:r>
                      <a:endParaRPr lang="en-150" sz="1000"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236469290"/>
                  </a:ext>
                </a:extLst>
              </a:tr>
              <a:tr h="154062">
                <a:tc vMerge="1">
                  <a:txBody>
                    <a:bodyPr/>
                    <a:lstStyle/>
                    <a:p>
                      <a:endParaRPr lang="en-150"/>
                    </a:p>
                  </a:txBody>
                  <a:tcPr/>
                </a:tc>
                <a:tc>
                  <a:txBody>
                    <a:bodyPr/>
                    <a:lstStyle/>
                    <a:p>
                      <a:pPr fontAlgn="base" hangingPunct="0">
                        <a:spcAft>
                          <a:spcPts val="0"/>
                        </a:spcAft>
                      </a:pPr>
                      <a:r>
                        <a:rPr lang="sv" sz="1000">
                          <a:effectLst/>
                        </a:rPr>
                        <a:t>Uplink spatial relation switch delay</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FFS</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3739042900"/>
                  </a:ext>
                </a:extLst>
              </a:tr>
              <a:tr h="154062">
                <a:tc vMerge="1">
                  <a:txBody>
                    <a:bodyPr/>
                    <a:lstStyle/>
                    <a:p>
                      <a:endParaRPr lang="en-150"/>
                    </a:p>
                  </a:txBody>
                  <a:tcPr/>
                </a:tc>
                <a:tc>
                  <a:txBody>
                    <a:bodyPr/>
                    <a:lstStyle/>
                    <a:p>
                      <a:pPr fontAlgn="base" hangingPunct="0">
                        <a:spcAft>
                          <a:spcPts val="0"/>
                        </a:spcAft>
                      </a:pPr>
                      <a:r>
                        <a:rPr lang="sv" sz="1000">
                          <a:effectLst/>
                        </a:rPr>
                        <a:t>UE-specific CBW change</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No impact identified </a:t>
                      </a:r>
                      <a:endParaRPr lang="en-150" sz="1000"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3077689204"/>
                  </a:ext>
                </a:extLst>
              </a:tr>
              <a:tr h="154062">
                <a:tc vMerge="1">
                  <a:txBody>
                    <a:bodyPr/>
                    <a:lstStyle/>
                    <a:p>
                      <a:endParaRPr lang="en-150"/>
                    </a:p>
                  </a:txBody>
                  <a:tcPr/>
                </a:tc>
                <a:tc>
                  <a:txBody>
                    <a:bodyPr/>
                    <a:lstStyle/>
                    <a:p>
                      <a:pPr fontAlgn="base" hangingPunct="0">
                        <a:spcAft>
                          <a:spcPts val="0"/>
                        </a:spcAft>
                      </a:pPr>
                      <a:r>
                        <a:rPr lang="sv" sz="1000">
                          <a:effectLst/>
                        </a:rPr>
                        <a:t>Pathloss reference signal switching delay</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No impact identified </a:t>
                      </a:r>
                      <a:endParaRPr lang="en-150" sz="1000"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1227019181"/>
                  </a:ext>
                </a:extLst>
              </a:tr>
              <a:tr h="154062">
                <a:tc rowSpan="7">
                  <a:txBody>
                    <a:bodyPr/>
                    <a:lstStyle/>
                    <a:p>
                      <a:pPr fontAlgn="base" hangingPunct="0">
                        <a:spcAft>
                          <a:spcPts val="0"/>
                        </a:spcAft>
                      </a:pPr>
                      <a:r>
                        <a:rPr lang="sv" sz="1000">
                          <a:effectLst/>
                        </a:rPr>
                        <a:t>Measurement Procedure</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General measurement requirement</a:t>
                      </a: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dirty="0">
                          <a:effectLst/>
                        </a:rPr>
                        <a:t>No impact identified</a:t>
                      </a:r>
                      <a:endParaRPr lang="en-150" sz="1000"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3928260162"/>
                  </a:ext>
                </a:extLst>
              </a:tr>
              <a:tr h="154062">
                <a:tc vMerge="1">
                  <a:txBody>
                    <a:bodyPr/>
                    <a:lstStyle/>
                    <a:p>
                      <a:endParaRPr lang="en-150"/>
                    </a:p>
                  </a:txBody>
                  <a:tcPr/>
                </a:tc>
                <a:tc>
                  <a:txBody>
                    <a:bodyPr/>
                    <a:lstStyle/>
                    <a:p>
                      <a:pPr fontAlgn="base" hangingPunct="0">
                        <a:spcAft>
                          <a:spcPts val="0"/>
                        </a:spcAft>
                      </a:pPr>
                      <a:r>
                        <a:rPr lang="sv" sz="1000">
                          <a:effectLst/>
                        </a:rPr>
                        <a:t>NR intra-frequency measurements</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marL="0" marR="0" lvl="0" indent="0" algn="l" defTabSz="914400" rtl="0" eaLnBrk="1" fontAlgn="base" latinLnBrk="0" hangingPunct="0">
                        <a:lnSpc>
                          <a:spcPct val="100000"/>
                        </a:lnSpc>
                        <a:spcBef>
                          <a:spcPts val="0"/>
                        </a:spcBef>
                        <a:spcAft>
                          <a:spcPts val="0"/>
                        </a:spcAft>
                        <a:buClrTx/>
                        <a:buSzTx/>
                        <a:buFontTx/>
                        <a:buNone/>
                        <a:tabLst/>
                        <a:defRPr/>
                      </a:pPr>
                      <a:r>
                        <a:rPr lang="sv" sz="1000" b="1" strike="sngStrike" dirty="0">
                          <a:solidFill>
                            <a:srgbClr val="FF0000"/>
                          </a:solidFill>
                          <a:effectLst/>
                        </a:rPr>
                        <a:t>FFS</a:t>
                      </a:r>
                      <a:r>
                        <a:rPr lang="en-150" sz="1000" b="1" strike="sngStrike" dirty="0">
                          <a:solidFill>
                            <a:srgbClr val="FF0000"/>
                          </a:solidFill>
                          <a:effectLst/>
                        </a:rPr>
                        <a:t> </a:t>
                      </a:r>
                      <a:r>
                        <a:rPr lang="sv" sz="1000" b="1" dirty="0">
                          <a:solidFill>
                            <a:srgbClr val="FF0000"/>
                          </a:solidFill>
                          <a:effectLst/>
                        </a:rPr>
                        <a:t>Not applicable to FR2 HST</a:t>
                      </a:r>
                      <a:endParaRPr lang="en-150" sz="1000" b="1" dirty="0">
                        <a:solidFill>
                          <a:srgbClr val="FF0000"/>
                        </a:solidFill>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4197671952"/>
                  </a:ext>
                </a:extLst>
              </a:tr>
              <a:tr h="154062">
                <a:tc vMerge="1">
                  <a:txBody>
                    <a:bodyPr/>
                    <a:lstStyle/>
                    <a:p>
                      <a:endParaRPr lang="en-150"/>
                    </a:p>
                  </a:txBody>
                  <a:tcPr/>
                </a:tc>
                <a:tc>
                  <a:txBody>
                    <a:bodyPr/>
                    <a:lstStyle/>
                    <a:p>
                      <a:pPr fontAlgn="base" hangingPunct="0">
                        <a:spcAft>
                          <a:spcPts val="0"/>
                        </a:spcAft>
                      </a:pPr>
                      <a:r>
                        <a:rPr lang="sv" sz="1000">
                          <a:effectLst/>
                        </a:rPr>
                        <a:t>NR inter-frequency measurements</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marL="0" marR="0" lvl="0" indent="0" algn="l" defTabSz="914400" rtl="0" eaLnBrk="1" fontAlgn="base" latinLnBrk="0" hangingPunct="0">
                        <a:lnSpc>
                          <a:spcPct val="100000"/>
                        </a:lnSpc>
                        <a:spcBef>
                          <a:spcPts val="0"/>
                        </a:spcBef>
                        <a:spcAft>
                          <a:spcPts val="0"/>
                        </a:spcAft>
                        <a:buClrTx/>
                        <a:buSzTx/>
                        <a:buFontTx/>
                        <a:buNone/>
                        <a:tabLst/>
                        <a:defRPr/>
                      </a:pPr>
                      <a:r>
                        <a:rPr lang="sv" sz="1000" b="1" strike="sngStrike" dirty="0">
                          <a:solidFill>
                            <a:srgbClr val="FF0000"/>
                          </a:solidFill>
                          <a:effectLst/>
                        </a:rPr>
                        <a:t>FFS</a:t>
                      </a:r>
                      <a:r>
                        <a:rPr lang="en-150" sz="1000" b="1" strike="sngStrike" dirty="0">
                          <a:solidFill>
                            <a:srgbClr val="FF0000"/>
                          </a:solidFill>
                          <a:effectLst/>
                        </a:rPr>
                        <a:t> </a:t>
                      </a:r>
                      <a:r>
                        <a:rPr lang="sv" sz="1000" b="1" dirty="0">
                          <a:solidFill>
                            <a:srgbClr val="FF0000"/>
                          </a:solidFill>
                          <a:effectLst/>
                        </a:rPr>
                        <a:t>Not applicable to FR2 HST</a:t>
                      </a:r>
                      <a:endParaRPr lang="en-150" sz="1000" b="1" dirty="0">
                        <a:solidFill>
                          <a:srgbClr val="FF0000"/>
                        </a:solidFill>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2283181199"/>
                  </a:ext>
                </a:extLst>
              </a:tr>
              <a:tr h="154062">
                <a:tc vMerge="1">
                  <a:txBody>
                    <a:bodyPr/>
                    <a:lstStyle/>
                    <a:p>
                      <a:endParaRPr lang="en-150"/>
                    </a:p>
                  </a:txBody>
                  <a:tcPr/>
                </a:tc>
                <a:tc>
                  <a:txBody>
                    <a:bodyPr/>
                    <a:lstStyle/>
                    <a:p>
                      <a:pPr fontAlgn="base" hangingPunct="0">
                        <a:spcAft>
                          <a:spcPts val="0"/>
                        </a:spcAft>
                      </a:pPr>
                      <a:r>
                        <a:rPr lang="sv" sz="1000">
                          <a:effectLst/>
                        </a:rPr>
                        <a:t>Inter-RAT measurement </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FFS</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2299593094"/>
                  </a:ext>
                </a:extLst>
              </a:tr>
              <a:tr h="154062">
                <a:tc vMerge="1">
                  <a:txBody>
                    <a:bodyPr/>
                    <a:lstStyle/>
                    <a:p>
                      <a:endParaRPr lang="en-150"/>
                    </a:p>
                  </a:txBody>
                  <a:tcPr/>
                </a:tc>
                <a:tc>
                  <a:txBody>
                    <a:bodyPr/>
                    <a:lstStyle/>
                    <a:p>
                      <a:pPr fontAlgn="base" hangingPunct="0">
                        <a:spcAft>
                          <a:spcPts val="0"/>
                        </a:spcAft>
                      </a:pPr>
                      <a:r>
                        <a:rPr lang="sv" sz="1000">
                          <a:effectLst/>
                        </a:rPr>
                        <a:t>L1-RSRP/L1-SINR Measurement</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FFS</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2292108279"/>
                  </a:ext>
                </a:extLst>
              </a:tr>
              <a:tr h="154062">
                <a:tc vMerge="1">
                  <a:txBody>
                    <a:bodyPr/>
                    <a:lstStyle/>
                    <a:p>
                      <a:endParaRPr lang="en-150"/>
                    </a:p>
                  </a:txBody>
                  <a:tcPr/>
                </a:tc>
                <a:tc>
                  <a:txBody>
                    <a:bodyPr/>
                    <a:lstStyle/>
                    <a:p>
                      <a:pPr fontAlgn="base" hangingPunct="0">
                        <a:spcAft>
                          <a:spcPts val="0"/>
                        </a:spcAft>
                      </a:pPr>
                      <a:r>
                        <a:rPr lang="sv" sz="1000">
                          <a:effectLst/>
                        </a:rPr>
                        <a:t>CSI-RS based L3 measurements</a:t>
                      </a:r>
                      <a:endParaRPr lang="en-150" sz="100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en-150" sz="1000" b="1" dirty="0">
                          <a:effectLst/>
                        </a:rPr>
                        <a:t>Deprioritize</a:t>
                      </a:r>
                      <a:endParaRPr lang="en-150" sz="1000" b="1" strike="sngStrike"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1693089581"/>
                  </a:ext>
                </a:extLst>
              </a:tr>
              <a:tr h="154062">
                <a:tc vMerge="1">
                  <a:txBody>
                    <a:bodyPr/>
                    <a:lstStyle/>
                    <a:p>
                      <a:endParaRPr lang="en-150"/>
                    </a:p>
                  </a:txBody>
                  <a:tcPr/>
                </a:tc>
                <a:tc>
                  <a:txBody>
                    <a:bodyPr/>
                    <a:lstStyle/>
                    <a:p>
                      <a:pPr fontAlgn="base" hangingPunct="0">
                        <a:spcAft>
                          <a:spcPts val="0"/>
                        </a:spcAft>
                      </a:pPr>
                      <a:r>
                        <a:rPr lang="sv" sz="1000" dirty="0">
                          <a:effectLst/>
                        </a:rPr>
                        <a:t>NR measurements with autonomous gaps</a:t>
                      </a:r>
                      <a:endParaRPr lang="en-150" sz="1000" dirty="0">
                        <a:effectLst/>
                        <a:latin typeface="Times New Roman" panose="02020603050405020304" pitchFamily="18" charset="0"/>
                        <a:ea typeface="SimSun" panose="02010600030101010101" pitchFamily="2" charset="-122"/>
                      </a:endParaRPr>
                    </a:p>
                  </a:txBody>
                  <a:tcPr marL="65699" marR="65699" marT="0" marB="0"/>
                </a:tc>
                <a:tc>
                  <a:txBody>
                    <a:bodyPr/>
                    <a:lstStyle/>
                    <a:p>
                      <a:pPr fontAlgn="base" hangingPunct="0">
                        <a:spcAft>
                          <a:spcPts val="0"/>
                        </a:spcAft>
                      </a:pPr>
                      <a:r>
                        <a:rPr lang="sv" sz="1000" b="1" dirty="0">
                          <a:effectLst/>
                        </a:rPr>
                        <a:t>Not applicable to FR2 HST</a:t>
                      </a:r>
                      <a:endParaRPr lang="en-150" sz="1000" b="1" dirty="0">
                        <a:effectLst/>
                        <a:latin typeface="Times New Roman" panose="02020603050405020304" pitchFamily="18" charset="0"/>
                        <a:ea typeface="SimSun" panose="02010600030101010101" pitchFamily="2" charset="-122"/>
                      </a:endParaRPr>
                    </a:p>
                  </a:txBody>
                  <a:tcPr marL="65699" marR="65699" marT="0" marB="0"/>
                </a:tc>
                <a:extLst>
                  <a:ext uri="{0D108BD9-81ED-4DB2-BD59-A6C34878D82A}">
                    <a16:rowId xmlns:a16="http://schemas.microsoft.com/office/drawing/2014/main" val="3049191232"/>
                  </a:ext>
                </a:extLst>
              </a:tr>
            </a:tbl>
          </a:graphicData>
        </a:graphic>
      </p:graphicFrame>
      <p:sp>
        <p:nvSpPr>
          <p:cNvPr id="7" name="Content Placeholder 2">
            <a:extLst>
              <a:ext uri="{FF2B5EF4-FFF2-40B4-BE49-F238E27FC236}">
                <a16:creationId xmlns:a16="http://schemas.microsoft.com/office/drawing/2014/main" id="{D102C2EC-4A6D-44D4-889E-E20AA17001FB}"/>
              </a:ext>
            </a:extLst>
          </p:cNvPr>
          <p:cNvSpPr>
            <a:spLocks noGrp="1"/>
          </p:cNvSpPr>
          <p:nvPr>
            <p:ph idx="1"/>
          </p:nvPr>
        </p:nvSpPr>
        <p:spPr>
          <a:xfrm>
            <a:off x="5940151" y="1777842"/>
            <a:ext cx="2979521" cy="3632021"/>
          </a:xfrm>
        </p:spPr>
        <p:txBody>
          <a:bodyPr>
            <a:normAutofit fontScale="47500" lnSpcReduction="20000"/>
          </a:bodyPr>
          <a:lstStyle/>
          <a:p>
            <a:r>
              <a:rPr lang="en-150" dirty="0"/>
              <a:t>Re</a:t>
            </a:r>
            <a:r>
              <a:rPr lang="en-GB" dirty="0"/>
              <a:t>q</a:t>
            </a:r>
            <a:r>
              <a:rPr lang="en-150" dirty="0"/>
              <a:t>u</a:t>
            </a:r>
            <a:r>
              <a:rPr lang="en-GB" dirty="0"/>
              <a:t>i</a:t>
            </a:r>
            <a:r>
              <a:rPr lang="en-150" dirty="0"/>
              <a:t>r</a:t>
            </a:r>
            <a:r>
              <a:rPr lang="en-GB" dirty="0"/>
              <a:t>e</a:t>
            </a:r>
            <a:r>
              <a:rPr lang="en-150" dirty="0"/>
              <a:t>m</a:t>
            </a:r>
            <a:r>
              <a:rPr lang="en-GB" dirty="0"/>
              <a:t>e</a:t>
            </a:r>
            <a:r>
              <a:rPr lang="en-150" dirty="0"/>
              <a:t>n</a:t>
            </a:r>
            <a:r>
              <a:rPr lang="en-GB" dirty="0"/>
              <a:t>t</a:t>
            </a:r>
            <a:r>
              <a:rPr lang="en-150" dirty="0"/>
              <a:t>s’ </a:t>
            </a:r>
            <a:r>
              <a:rPr lang="en-GB" dirty="0"/>
              <a:t>c</a:t>
            </a:r>
            <a:r>
              <a:rPr lang="en-150" dirty="0"/>
              <a:t>l</a:t>
            </a:r>
            <a:r>
              <a:rPr lang="en-GB" dirty="0"/>
              <a:t>a</a:t>
            </a:r>
            <a:r>
              <a:rPr lang="en-150" dirty="0"/>
              <a:t>s</a:t>
            </a:r>
            <a:r>
              <a:rPr lang="en-GB" dirty="0"/>
              <a:t>s</a:t>
            </a:r>
            <a:r>
              <a:rPr lang="en-150" dirty="0"/>
              <a:t>i</a:t>
            </a:r>
            <a:r>
              <a:rPr lang="en-GB" dirty="0"/>
              <a:t>f</a:t>
            </a:r>
            <a:r>
              <a:rPr lang="en-150" dirty="0"/>
              <a:t>i</a:t>
            </a:r>
            <a:r>
              <a:rPr lang="en-GB" dirty="0"/>
              <a:t>c</a:t>
            </a:r>
            <a:r>
              <a:rPr lang="en-150" dirty="0"/>
              <a:t>a</a:t>
            </a:r>
            <a:r>
              <a:rPr lang="en-GB" dirty="0"/>
              <a:t>t</a:t>
            </a:r>
            <a:r>
              <a:rPr lang="en-150" dirty="0"/>
              <a:t>i</a:t>
            </a:r>
            <a:r>
              <a:rPr lang="en-GB" dirty="0"/>
              <a:t>o</a:t>
            </a:r>
            <a:r>
              <a:rPr lang="en-150" dirty="0"/>
              <a:t>n </a:t>
            </a:r>
            <a:r>
              <a:rPr lang="en-GB" dirty="0"/>
              <a:t>c</a:t>
            </a:r>
            <a:r>
              <a:rPr lang="en-150" dirty="0"/>
              <a:t>a</a:t>
            </a:r>
            <a:r>
              <a:rPr lang="en-GB" dirty="0"/>
              <a:t>t</a:t>
            </a:r>
            <a:r>
              <a:rPr lang="en-150" dirty="0"/>
              <a:t>e</a:t>
            </a:r>
            <a:r>
              <a:rPr lang="en-GB" dirty="0"/>
              <a:t>g</a:t>
            </a:r>
            <a:r>
              <a:rPr lang="en-150" dirty="0"/>
              <a:t>o</a:t>
            </a:r>
            <a:r>
              <a:rPr lang="en-GB" dirty="0"/>
              <a:t>r</a:t>
            </a:r>
            <a:r>
              <a:rPr lang="en-150" dirty="0"/>
              <a:t>i</a:t>
            </a:r>
            <a:r>
              <a:rPr lang="en-GB" dirty="0"/>
              <a:t>e</a:t>
            </a:r>
            <a:r>
              <a:rPr lang="en-150" dirty="0"/>
              <a:t>s:</a:t>
            </a:r>
          </a:p>
          <a:p>
            <a:pPr lvl="1"/>
            <a:r>
              <a:rPr lang="sv" b="1" dirty="0"/>
              <a:t>Not applicable to FR2 HST</a:t>
            </a:r>
            <a:r>
              <a:rPr lang="sv" dirty="0"/>
              <a:t>:  the requirement is not applicable to Rel-17 FR2 HST UE</a:t>
            </a:r>
            <a:endParaRPr lang="en-150" dirty="0"/>
          </a:p>
          <a:p>
            <a:pPr lvl="1"/>
            <a:r>
              <a:rPr lang="sv" b="1" dirty="0"/>
              <a:t>No impact identified</a:t>
            </a:r>
            <a:r>
              <a:rPr lang="sv" dirty="0"/>
              <a:t>: no change on Rel-15/16 requirement is needed, and the same requirement applies to Rel-17 FR2 HST UE. </a:t>
            </a:r>
            <a:endParaRPr lang="en-150" dirty="0"/>
          </a:p>
          <a:p>
            <a:pPr lvl="1"/>
            <a:r>
              <a:rPr lang="sv" b="1" dirty="0"/>
              <a:t>FFS</a:t>
            </a:r>
            <a:r>
              <a:rPr lang="sv" dirty="0"/>
              <a:t>: need to discuss whether or not the requirement is applicable to Rel-17 FR2 HST UE and/or whether or not Rel-15/16 requirement needs to be changed/enhanced</a:t>
            </a:r>
            <a:endParaRPr lang="en-150" dirty="0"/>
          </a:p>
          <a:p>
            <a:pPr lvl="1"/>
            <a:r>
              <a:rPr lang="en-150" b="1" dirty="0"/>
              <a:t>Deprioritize</a:t>
            </a:r>
            <a:r>
              <a:rPr lang="en-150" dirty="0"/>
              <a:t>: can be discussed and studied further but with low priority.</a:t>
            </a:r>
            <a:endParaRPr lang="en-US" dirty="0"/>
          </a:p>
        </p:txBody>
      </p:sp>
      <p:sp>
        <p:nvSpPr>
          <p:cNvPr id="8" name="Content Placeholder 2">
            <a:extLst>
              <a:ext uri="{FF2B5EF4-FFF2-40B4-BE49-F238E27FC236}">
                <a16:creationId xmlns:a16="http://schemas.microsoft.com/office/drawing/2014/main" id="{FF698FD0-D4A4-415D-BCBA-61C61AF9D84C}"/>
              </a:ext>
            </a:extLst>
          </p:cNvPr>
          <p:cNvSpPr txBox="1">
            <a:spLocks/>
          </p:cNvSpPr>
          <p:nvPr/>
        </p:nvSpPr>
        <p:spPr>
          <a:xfrm>
            <a:off x="5552918" y="1448137"/>
            <a:ext cx="3178696" cy="5991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a:p>
        </p:txBody>
      </p:sp>
    </p:spTree>
    <p:extLst>
      <p:ext uri="{BB962C8B-B14F-4D97-AF65-F5344CB8AC3E}">
        <p14:creationId xmlns:p14="http://schemas.microsoft.com/office/powerpoint/2010/main" val="1702552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a:t>
            </a:r>
            <a:r>
              <a:rPr lang="en-150" dirty="0"/>
              <a:t>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7962679"/>
              </p:ext>
            </p:extLst>
          </p:nvPr>
        </p:nvGraphicFramePr>
        <p:xfrm>
          <a:off x="626165" y="2423160"/>
          <a:ext cx="7891670" cy="2926080"/>
        </p:xfrm>
        <a:graphic>
          <a:graphicData uri="http://schemas.openxmlformats.org/drawingml/2006/table">
            <a:tbl>
              <a:tblPr firstRow="1">
                <a:tableStyleId>{5C22544A-7EE6-4342-B048-85BDC9FD1C3A}</a:tableStyleId>
              </a:tblPr>
              <a:tblGrid>
                <a:gridCol w="970585">
                  <a:extLst>
                    <a:ext uri="{9D8B030D-6E8A-4147-A177-3AD203B41FA5}">
                      <a16:colId xmlns:a16="http://schemas.microsoft.com/office/drawing/2014/main" val="20000"/>
                    </a:ext>
                  </a:extLst>
                </a:gridCol>
                <a:gridCol w="4381637">
                  <a:extLst>
                    <a:ext uri="{9D8B030D-6E8A-4147-A177-3AD203B41FA5}">
                      <a16:colId xmlns:a16="http://schemas.microsoft.com/office/drawing/2014/main" val="20001"/>
                    </a:ext>
                  </a:extLst>
                </a:gridCol>
                <a:gridCol w="2539448">
                  <a:extLst>
                    <a:ext uri="{9D8B030D-6E8A-4147-A177-3AD203B41FA5}">
                      <a16:colId xmlns:a16="http://schemas.microsoft.com/office/drawing/2014/main" val="20002"/>
                    </a:ext>
                  </a:extLst>
                </a:gridCol>
              </a:tblGrid>
              <a:tr h="182880">
                <a:tc>
                  <a:txBody>
                    <a:bodyPr/>
                    <a:lstStyle/>
                    <a:p>
                      <a:pPr algn="l" fontAlgn="t"/>
                      <a:r>
                        <a:rPr lang="en-US" sz="1200" b="0" i="0" u="none" strike="noStrike" dirty="0">
                          <a:solidFill>
                            <a:schemeClr val="bg1"/>
                          </a:solidFill>
                          <a:effectLst/>
                          <a:latin typeface="Arial" panose="020B0604020202020204" pitchFamily="34" charset="0"/>
                        </a:rPr>
                        <a:t> T-doc No.</a:t>
                      </a:r>
                    </a:p>
                  </a:txBody>
                  <a:tcPr marL="0" marR="0" marT="0" marB="0"/>
                </a:tc>
                <a:tc>
                  <a:txBody>
                    <a:bodyPr/>
                    <a:lstStyle/>
                    <a:p>
                      <a:pPr algn="l" fontAlgn="t"/>
                      <a:r>
                        <a:rPr lang="en-US" altLang="zh-CN" sz="1200" b="0" i="0" u="none" strike="noStrike" dirty="0">
                          <a:solidFill>
                            <a:schemeClr val="bg1"/>
                          </a:solidFill>
                          <a:effectLst/>
                          <a:latin typeface="Arial" panose="020B0604020202020204" pitchFamily="34" charset="0"/>
                        </a:rPr>
                        <a:t> Title</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200" b="0" i="0" u="none" strike="noStrike" dirty="0">
                          <a:solidFill>
                            <a:schemeClr val="bg1"/>
                          </a:solidFill>
                          <a:effectLst/>
                          <a:latin typeface="Arial" panose="020B0604020202020204" pitchFamily="34" charset="0"/>
                        </a:rPr>
                        <a:t> Company</a:t>
                      </a:r>
                    </a:p>
                  </a:txBody>
                  <a:tcPr marL="0" marR="0" marT="0" marB="0"/>
                </a:tc>
                <a:extLst>
                  <a:ext uri="{0D108BD9-81ED-4DB2-BD59-A6C34878D82A}">
                    <a16:rowId xmlns:a16="http://schemas.microsoft.com/office/drawing/2014/main" val="10000"/>
                  </a:ext>
                </a:extLst>
              </a:tr>
              <a:tr h="182880">
                <a:tc>
                  <a:txBody>
                    <a:bodyPr/>
                    <a:lstStyle/>
                    <a:p>
                      <a:pPr algn="l" fontAlgn="b"/>
                      <a:r>
                        <a:rPr lang="en-GB" sz="1100" b="0" i="0" u="none" strike="noStrike" dirty="0">
                          <a:solidFill>
                            <a:srgbClr val="000000"/>
                          </a:solidFill>
                          <a:effectLst/>
                          <a:latin typeface="Calibri" panose="020F0502020204030204" pitchFamily="34" charset="0"/>
                          <a:hlinkClick r:id="rId2"/>
                        </a:rPr>
                        <a:t>R4-2104851</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Discussion on FR2 HST RRM requirement - geneal</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Apple</a:t>
                      </a:r>
                    </a:p>
                  </a:txBody>
                  <a:tcPr marL="7620" marR="7620" marT="7620" marB="0" anchor="b"/>
                </a:tc>
                <a:extLst>
                  <a:ext uri="{0D108BD9-81ED-4DB2-BD59-A6C34878D82A}">
                    <a16:rowId xmlns:a16="http://schemas.microsoft.com/office/drawing/2014/main" val="677479181"/>
                  </a:ext>
                </a:extLst>
              </a:tr>
              <a:tr h="182880">
                <a:tc>
                  <a:txBody>
                    <a:bodyPr/>
                    <a:lstStyle/>
                    <a:p>
                      <a:pPr algn="l" fontAlgn="b"/>
                      <a:r>
                        <a:rPr lang="en-GB" sz="1100" b="0" i="0" u="none" strike="noStrike">
                          <a:solidFill>
                            <a:srgbClr val="000000"/>
                          </a:solidFill>
                          <a:effectLst/>
                          <a:latin typeface="Calibri" panose="020F0502020204030204" pitchFamily="34" charset="0"/>
                          <a:hlinkClick r:id="rId3"/>
                        </a:rPr>
                        <a:t>R4-2104852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Discussion on RRM requirement for FR2 HST</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Apple</a:t>
                      </a:r>
                    </a:p>
                  </a:txBody>
                  <a:tcPr marL="7620" marR="7620" marT="7620" marB="0" anchor="b"/>
                </a:tc>
                <a:extLst>
                  <a:ext uri="{0D108BD9-81ED-4DB2-BD59-A6C34878D82A}">
                    <a16:rowId xmlns:a16="http://schemas.microsoft.com/office/drawing/2014/main" val="693298582"/>
                  </a:ext>
                </a:extLst>
              </a:tr>
              <a:tr h="182880">
                <a:tc>
                  <a:txBody>
                    <a:bodyPr/>
                    <a:lstStyle/>
                    <a:p>
                      <a:pPr algn="l" fontAlgn="b"/>
                      <a:r>
                        <a:rPr lang="en-GB" sz="1100" b="0" i="0" u="none" strike="noStrike">
                          <a:solidFill>
                            <a:srgbClr val="000000"/>
                          </a:solidFill>
                          <a:effectLst/>
                          <a:latin typeface="Calibri" panose="020F0502020204030204" pitchFamily="34" charset="0"/>
                          <a:hlinkClick r:id="rId4"/>
                        </a:rPr>
                        <a:t>R4-2104754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Discussion on the maximum supported speed analysis for NR HST FR2</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CATT</a:t>
                      </a:r>
                    </a:p>
                  </a:txBody>
                  <a:tcPr marL="7620" marR="7620" marT="7620" marB="0" anchor="b"/>
                </a:tc>
                <a:extLst>
                  <a:ext uri="{0D108BD9-81ED-4DB2-BD59-A6C34878D82A}">
                    <a16:rowId xmlns:a16="http://schemas.microsoft.com/office/drawing/2014/main" val="1520777844"/>
                  </a:ext>
                </a:extLst>
              </a:tr>
              <a:tr h="182880">
                <a:tc>
                  <a:txBody>
                    <a:bodyPr/>
                    <a:lstStyle/>
                    <a:p>
                      <a:pPr algn="l" fontAlgn="b"/>
                      <a:r>
                        <a:rPr lang="en-GB" sz="1100" b="0" i="0" u="none" strike="noStrike">
                          <a:solidFill>
                            <a:srgbClr val="000000"/>
                          </a:solidFill>
                          <a:effectLst/>
                          <a:latin typeface="Calibri" panose="020F0502020204030204" pitchFamily="34" charset="0"/>
                          <a:hlinkClick r:id="rId5"/>
                        </a:rPr>
                        <a:t>R4-2104755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Discussion on RRM requirements for NR FR2 HST</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CATT</a:t>
                      </a:r>
                    </a:p>
                  </a:txBody>
                  <a:tcPr marL="7620" marR="7620" marT="7620" marB="0" anchor="b"/>
                </a:tc>
                <a:extLst>
                  <a:ext uri="{0D108BD9-81ED-4DB2-BD59-A6C34878D82A}">
                    <a16:rowId xmlns:a16="http://schemas.microsoft.com/office/drawing/2014/main" val="2524345773"/>
                  </a:ext>
                </a:extLst>
              </a:tr>
              <a:tr h="182880">
                <a:tc>
                  <a:txBody>
                    <a:bodyPr/>
                    <a:lstStyle/>
                    <a:p>
                      <a:pPr algn="l" fontAlgn="b"/>
                      <a:r>
                        <a:rPr lang="en-GB" sz="1100" b="0" i="0" u="none" strike="noStrike">
                          <a:solidFill>
                            <a:srgbClr val="000000"/>
                          </a:solidFill>
                          <a:effectLst/>
                          <a:latin typeface="Calibri" panose="020F0502020204030204" pitchFamily="34" charset="0"/>
                          <a:hlinkClick r:id="rId6"/>
                        </a:rPr>
                        <a:t>R4-2104949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Discussion on RRM requirements for FR2 HST</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CMCC</a:t>
                      </a:r>
                    </a:p>
                  </a:txBody>
                  <a:tcPr marL="7620" marR="7620" marT="7620" marB="0" anchor="b"/>
                </a:tc>
                <a:extLst>
                  <a:ext uri="{0D108BD9-81ED-4DB2-BD59-A6C34878D82A}">
                    <a16:rowId xmlns:a16="http://schemas.microsoft.com/office/drawing/2014/main" val="4283630828"/>
                  </a:ext>
                </a:extLst>
              </a:tr>
              <a:tr h="182880">
                <a:tc>
                  <a:txBody>
                    <a:bodyPr/>
                    <a:lstStyle/>
                    <a:p>
                      <a:pPr algn="l" fontAlgn="b"/>
                      <a:r>
                        <a:rPr lang="en-GB" sz="1100" b="0" i="0" u="none" strike="noStrike">
                          <a:solidFill>
                            <a:srgbClr val="000000"/>
                          </a:solidFill>
                          <a:effectLst/>
                          <a:latin typeface="Calibri" panose="020F0502020204030204" pitchFamily="34" charset="0"/>
                          <a:hlinkClick r:id="rId7"/>
                        </a:rPr>
                        <a:t>R4-2104814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RRM general considerations for HST FR2</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Ericsson</a:t>
                      </a:r>
                    </a:p>
                  </a:txBody>
                  <a:tcPr marL="7620" marR="7620" marT="7620" marB="0" anchor="b"/>
                </a:tc>
                <a:extLst>
                  <a:ext uri="{0D108BD9-81ED-4DB2-BD59-A6C34878D82A}">
                    <a16:rowId xmlns:a16="http://schemas.microsoft.com/office/drawing/2014/main" val="2404996329"/>
                  </a:ext>
                </a:extLst>
              </a:tr>
              <a:tr h="182880">
                <a:tc>
                  <a:txBody>
                    <a:bodyPr/>
                    <a:lstStyle/>
                    <a:p>
                      <a:pPr algn="l" fontAlgn="b"/>
                      <a:r>
                        <a:rPr lang="en-GB" sz="1100" b="0" i="0" u="none" strike="noStrike">
                          <a:solidFill>
                            <a:srgbClr val="000000"/>
                          </a:solidFill>
                          <a:effectLst/>
                          <a:latin typeface="Calibri" panose="020F0502020204030204" pitchFamily="34" charset="0"/>
                          <a:hlinkClick r:id="rId8"/>
                        </a:rPr>
                        <a:t>R4-2104815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RRM requirements for HST FR2</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Ericsson</a:t>
                      </a:r>
                    </a:p>
                  </a:txBody>
                  <a:tcPr marL="7620" marR="7620" marT="7620" marB="0" anchor="b"/>
                </a:tc>
                <a:extLst>
                  <a:ext uri="{0D108BD9-81ED-4DB2-BD59-A6C34878D82A}">
                    <a16:rowId xmlns:a16="http://schemas.microsoft.com/office/drawing/2014/main" val="3866255896"/>
                  </a:ext>
                </a:extLst>
              </a:tr>
              <a:tr h="182880">
                <a:tc>
                  <a:txBody>
                    <a:bodyPr/>
                    <a:lstStyle/>
                    <a:p>
                      <a:pPr algn="l" fontAlgn="b"/>
                      <a:r>
                        <a:rPr lang="en-GB" sz="1100" b="0" i="0" u="none" strike="noStrike">
                          <a:solidFill>
                            <a:srgbClr val="000000"/>
                          </a:solidFill>
                          <a:effectLst/>
                          <a:latin typeface="Calibri" panose="020F0502020204030204" pitchFamily="34" charset="0"/>
                          <a:hlinkClick r:id="rId9"/>
                        </a:rPr>
                        <a:t>R4-2106937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Discussion on NR support for high speed train scenario in FR2</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Huawei, HiSilicon</a:t>
                      </a:r>
                    </a:p>
                  </a:txBody>
                  <a:tcPr marL="7620" marR="7620" marT="7620" marB="0" anchor="b"/>
                </a:tc>
                <a:extLst>
                  <a:ext uri="{0D108BD9-81ED-4DB2-BD59-A6C34878D82A}">
                    <a16:rowId xmlns:a16="http://schemas.microsoft.com/office/drawing/2014/main" val="1821444140"/>
                  </a:ext>
                </a:extLst>
              </a:tr>
              <a:tr h="182880">
                <a:tc>
                  <a:txBody>
                    <a:bodyPr/>
                    <a:lstStyle/>
                    <a:p>
                      <a:pPr algn="l" fontAlgn="b"/>
                      <a:r>
                        <a:rPr lang="en-GB" sz="1100" b="0" i="0" u="none" strike="noStrike">
                          <a:solidFill>
                            <a:srgbClr val="000000"/>
                          </a:solidFill>
                          <a:effectLst/>
                          <a:latin typeface="Calibri" panose="020F0502020204030204" pitchFamily="34" charset="0"/>
                          <a:hlinkClick r:id="rId10"/>
                        </a:rPr>
                        <a:t>R4-2106504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RRM requirements for HST in FR2</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Intel Corporation</a:t>
                      </a:r>
                    </a:p>
                  </a:txBody>
                  <a:tcPr marL="7620" marR="7620" marT="7620" marB="0" anchor="b"/>
                </a:tc>
                <a:extLst>
                  <a:ext uri="{0D108BD9-81ED-4DB2-BD59-A6C34878D82A}">
                    <a16:rowId xmlns:a16="http://schemas.microsoft.com/office/drawing/2014/main" val="1846089927"/>
                  </a:ext>
                </a:extLst>
              </a:tr>
              <a:tr h="182880">
                <a:tc>
                  <a:txBody>
                    <a:bodyPr/>
                    <a:lstStyle/>
                    <a:p>
                      <a:pPr algn="l" fontAlgn="b"/>
                      <a:r>
                        <a:rPr lang="en-GB" sz="1100" b="0" i="0" u="none" strike="noStrike">
                          <a:solidFill>
                            <a:srgbClr val="000000"/>
                          </a:solidFill>
                          <a:effectLst/>
                          <a:latin typeface="Calibri" panose="020F0502020204030204" pitchFamily="34" charset="0"/>
                          <a:hlinkClick r:id="rId11"/>
                        </a:rPr>
                        <a:t>R4-2106505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General aspects of RRM requirements for HST in FR2</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Intel Corporation</a:t>
                      </a:r>
                    </a:p>
                  </a:txBody>
                  <a:tcPr marL="7620" marR="7620" marT="7620" marB="0" anchor="b"/>
                </a:tc>
                <a:extLst>
                  <a:ext uri="{0D108BD9-81ED-4DB2-BD59-A6C34878D82A}">
                    <a16:rowId xmlns:a16="http://schemas.microsoft.com/office/drawing/2014/main" val="3347045133"/>
                  </a:ext>
                </a:extLst>
              </a:tr>
              <a:tr h="182880">
                <a:tc>
                  <a:txBody>
                    <a:bodyPr/>
                    <a:lstStyle/>
                    <a:p>
                      <a:pPr algn="l" fontAlgn="b"/>
                      <a:r>
                        <a:rPr lang="en-GB" sz="1100" b="0" i="0" u="none" strike="noStrike">
                          <a:solidFill>
                            <a:srgbClr val="000000"/>
                          </a:solidFill>
                          <a:effectLst/>
                          <a:latin typeface="Calibri" panose="020F0502020204030204" pitchFamily="34" charset="0"/>
                          <a:hlinkClick r:id="rId12"/>
                        </a:rPr>
                        <a:t>R4-2106583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Simulation analysis for HST in FR2</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Nokia, Nokia Shanghai Bell</a:t>
                      </a:r>
                    </a:p>
                  </a:txBody>
                  <a:tcPr marL="7620" marR="7620" marT="7620" marB="0" anchor="b"/>
                </a:tc>
                <a:extLst>
                  <a:ext uri="{0D108BD9-81ED-4DB2-BD59-A6C34878D82A}">
                    <a16:rowId xmlns:a16="http://schemas.microsoft.com/office/drawing/2014/main" val="4167494045"/>
                  </a:ext>
                </a:extLst>
              </a:tr>
              <a:tr h="182880">
                <a:tc>
                  <a:txBody>
                    <a:bodyPr/>
                    <a:lstStyle/>
                    <a:p>
                      <a:pPr algn="l" fontAlgn="b"/>
                      <a:r>
                        <a:rPr lang="en-GB" sz="1100" b="0" i="0" u="none" strike="noStrike">
                          <a:solidFill>
                            <a:srgbClr val="000000"/>
                          </a:solidFill>
                          <a:effectLst/>
                          <a:latin typeface="Calibri" panose="020F0502020204030204" pitchFamily="34" charset="0"/>
                          <a:hlinkClick r:id="rId13"/>
                        </a:rPr>
                        <a:t>R4-2106584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Discussion about RRM requirements for HST in FR2</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Nokia, Nokia Shanghai Bell</a:t>
                      </a:r>
                    </a:p>
                  </a:txBody>
                  <a:tcPr marL="7620" marR="7620" marT="7620" marB="0" anchor="b"/>
                </a:tc>
                <a:extLst>
                  <a:ext uri="{0D108BD9-81ED-4DB2-BD59-A6C34878D82A}">
                    <a16:rowId xmlns:a16="http://schemas.microsoft.com/office/drawing/2014/main" val="353530707"/>
                  </a:ext>
                </a:extLst>
              </a:tr>
              <a:tr h="182880">
                <a:tc>
                  <a:txBody>
                    <a:bodyPr/>
                    <a:lstStyle/>
                    <a:p>
                      <a:pPr algn="l" fontAlgn="b"/>
                      <a:r>
                        <a:rPr lang="en-GB" sz="1100" b="0" i="0" u="none" strike="noStrike">
                          <a:solidFill>
                            <a:srgbClr val="000000"/>
                          </a:solidFill>
                          <a:effectLst/>
                          <a:latin typeface="Calibri" panose="020F0502020204030204" pitchFamily="34" charset="0"/>
                          <a:hlinkClick r:id="rId14"/>
                        </a:rPr>
                        <a:t>R4-2104907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FR2 HST RRM discussion</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Qualcomm, Inc.</a:t>
                      </a:r>
                    </a:p>
                  </a:txBody>
                  <a:tcPr marL="7620" marR="7620" marT="7620" marB="0" anchor="b"/>
                </a:tc>
                <a:extLst>
                  <a:ext uri="{0D108BD9-81ED-4DB2-BD59-A6C34878D82A}">
                    <a16:rowId xmlns:a16="http://schemas.microsoft.com/office/drawing/2014/main" val="594070921"/>
                  </a:ext>
                </a:extLst>
              </a:tr>
              <a:tr h="182880">
                <a:tc>
                  <a:txBody>
                    <a:bodyPr/>
                    <a:lstStyle/>
                    <a:p>
                      <a:pPr algn="l" fontAlgn="b"/>
                      <a:r>
                        <a:rPr lang="en-GB" sz="1100" b="0" i="0" u="none" strike="noStrike">
                          <a:solidFill>
                            <a:srgbClr val="000000"/>
                          </a:solidFill>
                          <a:effectLst/>
                          <a:latin typeface="Calibri" panose="020F0502020204030204" pitchFamily="34" charset="0"/>
                          <a:hlinkClick r:id="rId15"/>
                        </a:rPr>
                        <a:t>R4-2105027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Maximum Supported Speed from RRM perspective for FR2 HST</a:t>
                      </a:r>
                    </a:p>
                  </a:txBody>
                  <a:tcPr marL="7620" marR="7620" marT="7620" marB="0" anchor="b"/>
                </a:tc>
                <a:tc>
                  <a:txBody>
                    <a:bodyPr/>
                    <a:lstStyle/>
                    <a:p>
                      <a:pPr algn="l" fontAlgn="b"/>
                      <a:r>
                        <a:rPr lang="en-GB" sz="1100" b="0" i="0" u="none" strike="noStrike">
                          <a:solidFill>
                            <a:srgbClr val="000000"/>
                          </a:solidFill>
                          <a:effectLst/>
                          <a:latin typeface="Calibri" panose="020F0502020204030204" pitchFamily="34" charset="0"/>
                        </a:rPr>
                        <a:t>Samsung</a:t>
                      </a:r>
                    </a:p>
                  </a:txBody>
                  <a:tcPr marL="7620" marR="7620" marT="7620" marB="0" anchor="b"/>
                </a:tc>
                <a:extLst>
                  <a:ext uri="{0D108BD9-81ED-4DB2-BD59-A6C34878D82A}">
                    <a16:rowId xmlns:a16="http://schemas.microsoft.com/office/drawing/2014/main" val="2966927684"/>
                  </a:ext>
                </a:extLst>
              </a:tr>
              <a:tr h="182880">
                <a:tc>
                  <a:txBody>
                    <a:bodyPr/>
                    <a:lstStyle/>
                    <a:p>
                      <a:pPr algn="l" fontAlgn="b"/>
                      <a:r>
                        <a:rPr lang="en-GB" sz="1100" b="0" i="0" u="none" strike="noStrike">
                          <a:solidFill>
                            <a:srgbClr val="000000"/>
                          </a:solidFill>
                          <a:effectLst/>
                          <a:latin typeface="Calibri" panose="020F0502020204030204" pitchFamily="34" charset="0"/>
                          <a:hlinkClick r:id="rId16"/>
                        </a:rPr>
                        <a:t>R4-2106838</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Further discussion on RRM requirements for FR2 HST</a:t>
                      </a:r>
                    </a:p>
                  </a:txBody>
                  <a:tcPr marL="7620" marR="7620" marT="7620" marB="0" anchor="b"/>
                </a:tc>
                <a:tc>
                  <a:txBody>
                    <a:bodyPr/>
                    <a:lstStyle/>
                    <a:p>
                      <a:pPr algn="l" fontAlgn="b"/>
                      <a:r>
                        <a:rPr lang="en-GB" sz="1100" b="0" i="0" u="none" strike="noStrike" dirty="0">
                          <a:solidFill>
                            <a:srgbClr val="000000"/>
                          </a:solidFill>
                          <a:effectLst/>
                          <a:latin typeface="Calibri" panose="020F0502020204030204" pitchFamily="34" charset="0"/>
                        </a:rPr>
                        <a:t>Samsung</a:t>
                      </a:r>
                    </a:p>
                  </a:txBody>
                  <a:tcPr marL="7620" marR="7620" marT="7620" marB="0" anchor="b"/>
                </a:tc>
                <a:extLst>
                  <a:ext uri="{0D108BD9-81ED-4DB2-BD59-A6C34878D82A}">
                    <a16:rowId xmlns:a16="http://schemas.microsoft.com/office/drawing/2014/main" val="3796108645"/>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B648-AB1F-4E99-B695-1A55C56A8328}"/>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F07F451D-6304-4E16-931C-A3C4BE5D8272}"/>
              </a:ext>
            </a:extLst>
          </p:cNvPr>
          <p:cNvSpPr>
            <a:spLocks noGrp="1"/>
          </p:cNvSpPr>
          <p:nvPr>
            <p:ph idx="1"/>
          </p:nvPr>
        </p:nvSpPr>
        <p:spPr/>
        <p:txBody>
          <a:bodyPr>
            <a:normAutofit fontScale="62500" lnSpcReduction="20000"/>
          </a:bodyPr>
          <a:lstStyle/>
          <a:p>
            <a:r>
              <a:rPr lang="en-GB" dirty="0"/>
              <a:t>T</a:t>
            </a:r>
            <a:r>
              <a:rPr lang="en-150" dirty="0"/>
              <a:t>h</a:t>
            </a:r>
            <a:r>
              <a:rPr lang="en-GB" dirty="0"/>
              <a:t>e</a:t>
            </a:r>
            <a:r>
              <a:rPr lang="en-150" dirty="0"/>
              <a:t> </a:t>
            </a:r>
            <a:r>
              <a:rPr lang="en-GB" dirty="0"/>
              <a:t>R</a:t>
            </a:r>
            <a:r>
              <a:rPr lang="en-150" dirty="0"/>
              <a:t>e</a:t>
            </a:r>
            <a:r>
              <a:rPr lang="en-GB" dirty="0"/>
              <a:t>l</a:t>
            </a:r>
            <a:r>
              <a:rPr lang="en-150" dirty="0"/>
              <a:t>-17 </a:t>
            </a:r>
            <a:r>
              <a:rPr lang="en-GB" dirty="0"/>
              <a:t>N</a:t>
            </a:r>
            <a:r>
              <a:rPr lang="en-150" dirty="0"/>
              <a:t>R </a:t>
            </a:r>
            <a:r>
              <a:rPr lang="en-GB" dirty="0"/>
              <a:t>H</a:t>
            </a:r>
            <a:r>
              <a:rPr lang="en-150" dirty="0"/>
              <a:t>S</a:t>
            </a:r>
            <a:r>
              <a:rPr lang="en-GB" dirty="0"/>
              <a:t>T</a:t>
            </a:r>
            <a:r>
              <a:rPr lang="en-150" dirty="0"/>
              <a:t> </a:t>
            </a:r>
            <a:r>
              <a:rPr lang="en-GB" dirty="0"/>
              <a:t>F</a:t>
            </a:r>
            <a:r>
              <a:rPr lang="en-150" dirty="0"/>
              <a:t>R2 </a:t>
            </a:r>
            <a:r>
              <a:rPr lang="en-GB" dirty="0"/>
              <a:t>E</a:t>
            </a:r>
            <a:r>
              <a:rPr lang="en-150" dirty="0"/>
              <a:t>n</a:t>
            </a:r>
            <a:r>
              <a:rPr lang="en-GB" dirty="0"/>
              <a:t>h</a:t>
            </a:r>
            <a:r>
              <a:rPr lang="en-150" dirty="0"/>
              <a:t>a</a:t>
            </a:r>
            <a:r>
              <a:rPr lang="en-GB" dirty="0"/>
              <a:t>n</a:t>
            </a:r>
            <a:r>
              <a:rPr lang="en-150" dirty="0"/>
              <a:t>c</a:t>
            </a:r>
            <a:r>
              <a:rPr lang="en-GB" dirty="0"/>
              <a:t>e</a:t>
            </a:r>
            <a:r>
              <a:rPr lang="en-150" dirty="0"/>
              <a:t>m</a:t>
            </a:r>
            <a:r>
              <a:rPr lang="en-GB" dirty="0"/>
              <a:t>e</a:t>
            </a:r>
            <a:r>
              <a:rPr lang="en-150" dirty="0"/>
              <a:t>n</a:t>
            </a:r>
            <a:r>
              <a:rPr lang="en-GB" dirty="0"/>
              <a:t>t</a:t>
            </a:r>
            <a:r>
              <a:rPr lang="en-150" dirty="0"/>
              <a:t>s </a:t>
            </a:r>
            <a:r>
              <a:rPr lang="en-GB" dirty="0"/>
              <a:t>W</a:t>
            </a:r>
            <a:r>
              <a:rPr lang="en-150" dirty="0"/>
              <a:t>I </a:t>
            </a:r>
            <a:r>
              <a:rPr lang="en-GB" dirty="0"/>
              <a:t>i</a:t>
            </a:r>
            <a:r>
              <a:rPr lang="en-150" dirty="0"/>
              <a:t>s </a:t>
            </a:r>
            <a:r>
              <a:rPr lang="en-GB" dirty="0"/>
              <a:t>p</a:t>
            </a:r>
            <a:r>
              <a:rPr lang="en-150" dirty="0"/>
              <a:t>resented </a:t>
            </a:r>
            <a:r>
              <a:rPr lang="en-GB" dirty="0"/>
              <a:t>i</a:t>
            </a:r>
            <a:r>
              <a:rPr lang="en-150" dirty="0"/>
              <a:t>n WID </a:t>
            </a:r>
            <a:r>
              <a:rPr lang="en-US" dirty="0"/>
              <a:t>RP-202118</a:t>
            </a:r>
            <a:r>
              <a:rPr lang="en-150" dirty="0"/>
              <a:t>.</a:t>
            </a:r>
          </a:p>
          <a:p>
            <a:endParaRPr lang="en-150" dirty="0"/>
          </a:p>
          <a:p>
            <a:r>
              <a:rPr lang="en-GB" dirty="0"/>
              <a:t>T</a:t>
            </a:r>
            <a:r>
              <a:rPr lang="en-150" dirty="0"/>
              <a:t>h</a:t>
            </a:r>
            <a:r>
              <a:rPr lang="en-GB" dirty="0"/>
              <a:t>e</a:t>
            </a:r>
            <a:r>
              <a:rPr lang="en-150" dirty="0"/>
              <a:t> Work plan </a:t>
            </a:r>
            <a:r>
              <a:rPr lang="en-GB" dirty="0"/>
              <a:t>o</a:t>
            </a:r>
            <a:r>
              <a:rPr lang="en-150" dirty="0"/>
              <a:t>f </a:t>
            </a:r>
            <a:r>
              <a:rPr lang="en-GB" dirty="0"/>
              <a:t>t</a:t>
            </a:r>
            <a:r>
              <a:rPr lang="en-150" dirty="0"/>
              <a:t>h</a:t>
            </a:r>
            <a:r>
              <a:rPr lang="en-GB" dirty="0"/>
              <a:t>e</a:t>
            </a:r>
            <a:r>
              <a:rPr lang="en-150" dirty="0"/>
              <a:t> WI, including RRM core and p</a:t>
            </a:r>
            <a:r>
              <a:rPr lang="en-GB" dirty="0"/>
              <a:t>e</a:t>
            </a:r>
            <a:r>
              <a:rPr lang="en-150" dirty="0"/>
              <a:t>r</a:t>
            </a:r>
            <a:r>
              <a:rPr lang="en-GB" dirty="0"/>
              <a:t>f</a:t>
            </a:r>
            <a:r>
              <a:rPr lang="en-150" dirty="0"/>
              <a:t>r</a:t>
            </a:r>
            <a:r>
              <a:rPr lang="en-GB" dirty="0"/>
              <a:t>o</a:t>
            </a:r>
            <a:r>
              <a:rPr lang="en-150" dirty="0"/>
              <a:t>m</a:t>
            </a:r>
            <a:r>
              <a:rPr lang="en-GB" dirty="0"/>
              <a:t>a</a:t>
            </a:r>
            <a:r>
              <a:rPr lang="en-150" dirty="0"/>
              <a:t>n</a:t>
            </a:r>
            <a:r>
              <a:rPr lang="en-GB" dirty="0"/>
              <a:t>c</a:t>
            </a:r>
            <a:r>
              <a:rPr lang="en-150" dirty="0"/>
              <a:t>e </a:t>
            </a:r>
            <a:r>
              <a:rPr lang="en-GB" dirty="0"/>
              <a:t>p</a:t>
            </a:r>
            <a:r>
              <a:rPr lang="en-150" dirty="0"/>
              <a:t>a</a:t>
            </a:r>
            <a:r>
              <a:rPr lang="en-GB" dirty="0"/>
              <a:t>r</a:t>
            </a:r>
            <a:r>
              <a:rPr lang="en-150" dirty="0"/>
              <a:t>t </a:t>
            </a:r>
            <a:r>
              <a:rPr lang="en-GB" dirty="0"/>
              <a:t>c</a:t>
            </a:r>
            <a:r>
              <a:rPr lang="en-150" dirty="0"/>
              <a:t>a</a:t>
            </a:r>
            <a:r>
              <a:rPr lang="en-GB" dirty="0"/>
              <a:t>n</a:t>
            </a:r>
            <a:r>
              <a:rPr lang="en-150" dirty="0"/>
              <a:t> </a:t>
            </a:r>
            <a:r>
              <a:rPr lang="en-GB" dirty="0"/>
              <a:t>b</a:t>
            </a:r>
            <a:r>
              <a:rPr lang="en-150" dirty="0"/>
              <a:t>e </a:t>
            </a:r>
            <a:r>
              <a:rPr lang="en-GB" dirty="0"/>
              <a:t>f</a:t>
            </a:r>
            <a:r>
              <a:rPr lang="en-150" dirty="0"/>
              <a:t>o</a:t>
            </a:r>
            <a:r>
              <a:rPr lang="en-GB" dirty="0"/>
              <a:t>u</a:t>
            </a:r>
            <a:r>
              <a:rPr lang="en-150" dirty="0"/>
              <a:t>n</a:t>
            </a:r>
            <a:r>
              <a:rPr lang="en-GB" dirty="0"/>
              <a:t>d</a:t>
            </a:r>
            <a:r>
              <a:rPr lang="en-150" dirty="0"/>
              <a:t> </a:t>
            </a:r>
            <a:r>
              <a:rPr lang="en-GB" dirty="0"/>
              <a:t>i</a:t>
            </a:r>
            <a:r>
              <a:rPr lang="en-150" dirty="0"/>
              <a:t>n </a:t>
            </a:r>
            <a:r>
              <a:rPr lang="en-GB" dirty="0"/>
              <a:t>R4-2016920</a:t>
            </a:r>
            <a:r>
              <a:rPr lang="en-150" dirty="0"/>
              <a:t>.</a:t>
            </a:r>
          </a:p>
          <a:p>
            <a:endParaRPr lang="en-150" dirty="0"/>
          </a:p>
          <a:p>
            <a:r>
              <a:rPr lang="en-US" dirty="0"/>
              <a:t>R4-</a:t>
            </a:r>
            <a:r>
              <a:rPr lang="en-150" dirty="0"/>
              <a:t>2103679 WF</a:t>
            </a:r>
            <a:r>
              <a:rPr lang="en-US" dirty="0"/>
              <a:t> </a:t>
            </a:r>
            <a:r>
              <a:rPr lang="en-US" altLang="zh-CN" dirty="0"/>
              <a:t>on Rel-1</a:t>
            </a:r>
            <a:r>
              <a:rPr lang="en-150" altLang="zh-CN" dirty="0"/>
              <a:t>7</a:t>
            </a:r>
            <a:r>
              <a:rPr lang="en-US" altLang="zh-CN" dirty="0"/>
              <a:t> NR</a:t>
            </a:r>
            <a:r>
              <a:rPr lang="en-150" altLang="zh-CN" dirty="0"/>
              <a:t> </a:t>
            </a:r>
            <a:r>
              <a:rPr lang="en-GB" altLang="zh-CN" dirty="0"/>
              <a:t>H</a:t>
            </a:r>
            <a:r>
              <a:rPr lang="en-150" altLang="zh-CN" dirty="0"/>
              <a:t>S</a:t>
            </a:r>
            <a:r>
              <a:rPr lang="en-GB" altLang="zh-CN" dirty="0"/>
              <a:t>T</a:t>
            </a:r>
            <a:r>
              <a:rPr lang="en-150" altLang="zh-CN" dirty="0"/>
              <a:t> </a:t>
            </a:r>
            <a:r>
              <a:rPr lang="en-GB" altLang="zh-CN" dirty="0"/>
              <a:t>F</a:t>
            </a:r>
            <a:r>
              <a:rPr lang="en-150" altLang="zh-CN" dirty="0"/>
              <a:t>R2 </a:t>
            </a:r>
            <a:r>
              <a:rPr lang="en-GB" altLang="zh-CN" dirty="0"/>
              <a:t>e</a:t>
            </a:r>
            <a:r>
              <a:rPr lang="en-150" altLang="zh-CN" dirty="0"/>
              <a:t>n</a:t>
            </a:r>
            <a:r>
              <a:rPr lang="en-GB" altLang="zh-CN" dirty="0"/>
              <a:t>h</a:t>
            </a:r>
            <a:r>
              <a:rPr lang="en-150" altLang="zh-CN" dirty="0"/>
              <a:t>a</a:t>
            </a:r>
            <a:r>
              <a:rPr lang="en-GB" altLang="zh-CN" dirty="0"/>
              <a:t>n</a:t>
            </a:r>
            <a:r>
              <a:rPr lang="en-150" altLang="zh-CN" dirty="0"/>
              <a:t>c</a:t>
            </a:r>
            <a:r>
              <a:rPr lang="en-GB" altLang="zh-CN" dirty="0"/>
              <a:t>e</a:t>
            </a:r>
            <a:r>
              <a:rPr lang="en-150" altLang="zh-CN" dirty="0"/>
              <a:t>m</a:t>
            </a:r>
            <a:r>
              <a:rPr lang="en-GB" altLang="zh-CN" dirty="0"/>
              <a:t>e</a:t>
            </a:r>
            <a:r>
              <a:rPr lang="en-150" altLang="zh-CN" dirty="0"/>
              <a:t>n</a:t>
            </a:r>
            <a:r>
              <a:rPr lang="en-GB" altLang="zh-CN" dirty="0"/>
              <a:t>t</a:t>
            </a:r>
            <a:r>
              <a:rPr lang="en-150" altLang="zh-CN" dirty="0"/>
              <a:t>s,</a:t>
            </a:r>
            <a:br>
              <a:rPr lang="en-150" altLang="zh-CN" dirty="0"/>
            </a:br>
            <a:r>
              <a:rPr lang="en-150" altLang="zh-CN" dirty="0"/>
              <a:t>RRM </a:t>
            </a:r>
            <a:r>
              <a:rPr lang="en-GB" altLang="zh-CN" dirty="0"/>
              <a:t>r</a:t>
            </a:r>
            <a:r>
              <a:rPr lang="en-150" altLang="zh-CN" dirty="0"/>
              <a:t>e</a:t>
            </a:r>
            <a:r>
              <a:rPr lang="en-GB" altLang="zh-CN" dirty="0"/>
              <a:t>q</a:t>
            </a:r>
            <a:r>
              <a:rPr lang="en-150" altLang="zh-CN" dirty="0"/>
              <a:t>u</a:t>
            </a:r>
            <a:r>
              <a:rPr lang="en-GB" altLang="zh-CN" dirty="0"/>
              <a:t>i</a:t>
            </a:r>
            <a:r>
              <a:rPr lang="en-150" altLang="zh-CN" dirty="0"/>
              <a:t>r</a:t>
            </a:r>
            <a:r>
              <a:rPr lang="en-GB" altLang="zh-CN" dirty="0"/>
              <a:t>e</a:t>
            </a:r>
            <a:r>
              <a:rPr lang="en-150" altLang="zh-CN" dirty="0"/>
              <a:t>m</a:t>
            </a:r>
            <a:r>
              <a:rPr lang="en-GB" altLang="zh-CN" dirty="0"/>
              <a:t>e</a:t>
            </a:r>
            <a:r>
              <a:rPr lang="en-150" altLang="zh-CN" dirty="0"/>
              <a:t>n</a:t>
            </a:r>
            <a:r>
              <a:rPr lang="en-GB" altLang="zh-CN" dirty="0"/>
              <a:t>t</a:t>
            </a:r>
            <a:r>
              <a:rPr lang="en-150" altLang="zh-CN" dirty="0"/>
              <a:t>s</a:t>
            </a:r>
            <a:r>
              <a:rPr lang="en-GB" dirty="0"/>
              <a:t> </a:t>
            </a:r>
            <a:r>
              <a:rPr lang="en-150" dirty="0"/>
              <a:t>has been approved at the </a:t>
            </a:r>
            <a:r>
              <a:rPr lang="en-150" altLang="zh-CN" dirty="0"/>
              <a:t>previous meeting </a:t>
            </a:r>
            <a:r>
              <a:rPr lang="en-GB" altLang="zh-CN" dirty="0"/>
              <a:t>RAN4#9</a:t>
            </a:r>
            <a:r>
              <a:rPr lang="en-150" altLang="zh-CN" dirty="0"/>
              <a:t>8</a:t>
            </a:r>
            <a:r>
              <a:rPr lang="en-GB" altLang="zh-CN" dirty="0"/>
              <a:t>-e</a:t>
            </a:r>
            <a:r>
              <a:rPr lang="en-150" altLang="zh-CN" dirty="0"/>
              <a:t>.</a:t>
            </a:r>
          </a:p>
          <a:p>
            <a:endParaRPr lang="en-GB" dirty="0"/>
          </a:p>
          <a:p>
            <a:r>
              <a:rPr lang="en-GB" altLang="zh-CN" dirty="0"/>
              <a:t>Corresponding Email </a:t>
            </a:r>
            <a:r>
              <a:rPr lang="en-150" altLang="zh-CN" dirty="0"/>
              <a:t>summaries</a:t>
            </a:r>
            <a:r>
              <a:rPr lang="en-GB" altLang="zh-CN" dirty="0"/>
              <a:t> in RAN4#9</a:t>
            </a:r>
            <a:r>
              <a:rPr lang="en-150" altLang="zh-CN" dirty="0"/>
              <a:t>8-bis</a:t>
            </a:r>
            <a:r>
              <a:rPr lang="en-GB" altLang="zh-CN" dirty="0"/>
              <a:t>-e</a:t>
            </a:r>
            <a:r>
              <a:rPr lang="en-150" altLang="zh-CN" dirty="0"/>
              <a:t>:</a:t>
            </a:r>
            <a:endParaRPr lang="en-GB" altLang="zh-CN" dirty="0"/>
          </a:p>
          <a:p>
            <a:pPr lvl="1"/>
            <a:r>
              <a:rPr lang="en-GB" altLang="zh-CN" dirty="0"/>
              <a:t>R4-</a:t>
            </a:r>
            <a:r>
              <a:rPr lang="en-150" altLang="zh-CN" dirty="0"/>
              <a:t>2105691</a:t>
            </a:r>
            <a:r>
              <a:rPr lang="en-GB" altLang="zh-CN" dirty="0"/>
              <a:t> </a:t>
            </a:r>
            <a:r>
              <a:rPr lang="en-GB" dirty="0"/>
              <a:t>Email discussion summary for [98-bis-e][221]NR_HST_FR2_RRM</a:t>
            </a:r>
            <a:r>
              <a:rPr lang="en-150" altLang="zh-CN" dirty="0"/>
              <a:t>, first round.</a:t>
            </a:r>
          </a:p>
          <a:p>
            <a:pPr lvl="1"/>
            <a:r>
              <a:rPr lang="en-GB" dirty="0">
                <a:solidFill>
                  <a:srgbClr val="FF0000"/>
                </a:solidFill>
              </a:rPr>
              <a:t>R4-2105821</a:t>
            </a:r>
            <a:r>
              <a:rPr lang="en-150" dirty="0"/>
              <a:t> </a:t>
            </a:r>
            <a:r>
              <a:rPr lang="en-GB" dirty="0"/>
              <a:t>Email discussion summary for [98-bis-e][221]NR_HST_FR2_RRM</a:t>
            </a:r>
            <a:r>
              <a:rPr lang="en-150" altLang="zh-CN" dirty="0"/>
              <a:t>, second round.</a:t>
            </a:r>
            <a:endParaRPr lang="en-GB" altLang="zh-CN" dirty="0"/>
          </a:p>
        </p:txBody>
      </p:sp>
      <p:sp>
        <p:nvSpPr>
          <p:cNvPr id="4" name="Slide Number Placeholder 3">
            <a:extLst>
              <a:ext uri="{FF2B5EF4-FFF2-40B4-BE49-F238E27FC236}">
                <a16:creationId xmlns:a16="http://schemas.microsoft.com/office/drawing/2014/main" id="{0AF015AD-2157-4607-8473-D8B55C2B39AC}"/>
              </a:ext>
            </a:extLst>
          </p:cNvPr>
          <p:cNvSpPr>
            <a:spLocks noGrp="1"/>
          </p:cNvSpPr>
          <p:nvPr>
            <p:ph type="sldNum" sz="quarter" idx="12"/>
          </p:nvPr>
        </p:nvSpPr>
        <p:spPr/>
        <p:txBody>
          <a:bodyPr/>
          <a:lstStyle/>
          <a:p>
            <a:fld id="{0C913308-F349-4B6D-A68A-DD1791B4A57B}" type="slidenum">
              <a:rPr lang="zh-CN" altLang="en-US" smtClean="0"/>
              <a:pPr/>
              <a:t>2</a:t>
            </a:fld>
            <a:endParaRPr lang="zh-CN" altLang="en-US" dirty="0"/>
          </a:p>
        </p:txBody>
      </p:sp>
    </p:spTree>
    <p:extLst>
      <p:ext uri="{BB962C8B-B14F-4D97-AF65-F5344CB8AC3E}">
        <p14:creationId xmlns:p14="http://schemas.microsoft.com/office/powerpoint/2010/main" val="221519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B738D-1B07-40E8-A380-606C0BAABC0F}"/>
              </a:ext>
            </a:extLst>
          </p:cNvPr>
          <p:cNvSpPr>
            <a:spLocks noGrp="1"/>
          </p:cNvSpPr>
          <p:nvPr>
            <p:ph type="title"/>
          </p:nvPr>
        </p:nvSpPr>
        <p:spPr/>
        <p:txBody>
          <a:bodyPr>
            <a:normAutofit/>
          </a:bodyPr>
          <a:lstStyle/>
          <a:p>
            <a:r>
              <a:rPr lang="en-GB" dirty="0"/>
              <a:t>G</a:t>
            </a:r>
            <a:r>
              <a:rPr lang="en-150" dirty="0" err="1"/>
              <a:t>eneral</a:t>
            </a:r>
            <a:r>
              <a:rPr lang="en-150" dirty="0"/>
              <a:t> </a:t>
            </a:r>
            <a:r>
              <a:rPr lang="en-150" strike="sngStrike" dirty="0">
                <a:solidFill>
                  <a:srgbClr val="FF0000"/>
                </a:solidFill>
              </a:rPr>
              <a:t>Agreements</a:t>
            </a:r>
            <a:r>
              <a:rPr lang="en-150" dirty="0">
                <a:solidFill>
                  <a:srgbClr val="FF0000"/>
                </a:solidFill>
              </a:rPr>
              <a:t> Assumptions</a:t>
            </a:r>
          </a:p>
        </p:txBody>
      </p:sp>
      <p:sp>
        <p:nvSpPr>
          <p:cNvPr id="3" name="Content Placeholder 2">
            <a:extLst>
              <a:ext uri="{FF2B5EF4-FFF2-40B4-BE49-F238E27FC236}">
                <a16:creationId xmlns:a16="http://schemas.microsoft.com/office/drawing/2014/main" id="{C8BC47C5-79BA-41E1-A10A-17197D11B3FE}"/>
              </a:ext>
            </a:extLst>
          </p:cNvPr>
          <p:cNvSpPr>
            <a:spLocks noGrp="1"/>
          </p:cNvSpPr>
          <p:nvPr>
            <p:ph idx="1"/>
          </p:nvPr>
        </p:nvSpPr>
        <p:spPr/>
        <p:txBody>
          <a:bodyPr>
            <a:normAutofit fontScale="70000" lnSpcReduction="20000"/>
          </a:bodyPr>
          <a:lstStyle/>
          <a:p>
            <a:r>
              <a:rPr lang="en-150" dirty="0"/>
              <a:t>The discussion on whether an HST FR2 network should be capable to server only HST FR2 </a:t>
            </a:r>
            <a:r>
              <a:rPr lang="en-150" dirty="0" err="1"/>
              <a:t>CPEs</a:t>
            </a:r>
            <a:r>
              <a:rPr lang="en-150" dirty="0"/>
              <a:t> or also other types of </a:t>
            </a:r>
            <a:r>
              <a:rPr lang="en-150" dirty="0" err="1"/>
              <a:t>UEs</a:t>
            </a:r>
            <a:r>
              <a:rPr lang="en-150" dirty="0"/>
              <a:t> shall be continued in the HST FR2 deployments thread.</a:t>
            </a:r>
          </a:p>
          <a:p>
            <a:endParaRPr lang="en-150" dirty="0"/>
          </a:p>
          <a:p>
            <a:r>
              <a:rPr lang="en-150" dirty="0">
                <a:solidFill>
                  <a:srgbClr val="FF0000"/>
                </a:solidFill>
              </a:rPr>
              <a:t>Discussion of the N</a:t>
            </a:r>
            <a:r>
              <a:rPr lang="en-GB" dirty="0">
                <a:solidFill>
                  <a:srgbClr val="FF0000"/>
                </a:solidFill>
              </a:rPr>
              <a:t>u</a:t>
            </a:r>
            <a:r>
              <a:rPr lang="en-150" dirty="0" err="1">
                <a:solidFill>
                  <a:srgbClr val="FF0000"/>
                </a:solidFill>
              </a:rPr>
              <a:t>mber</a:t>
            </a:r>
            <a:r>
              <a:rPr lang="en-150" dirty="0">
                <a:solidFill>
                  <a:srgbClr val="FF0000"/>
                </a:solidFill>
              </a:rPr>
              <a:t> of Rx beams</a:t>
            </a:r>
          </a:p>
          <a:p>
            <a:pPr lvl="1"/>
            <a:r>
              <a:rPr lang="en-150" strike="sngStrike" dirty="0">
                <a:solidFill>
                  <a:srgbClr val="FF0000"/>
                </a:solidFill>
              </a:rPr>
              <a:t>Option 1: </a:t>
            </a:r>
            <a:r>
              <a:rPr lang="en-150" strike="sngStrike" dirty="0"/>
              <a:t>The discussion on the number of Rx beams shall continue in the HST FR2 deployments thread.</a:t>
            </a:r>
          </a:p>
          <a:p>
            <a:pPr lvl="1"/>
            <a:r>
              <a:rPr lang="en-150" strike="sngStrike" dirty="0">
                <a:solidFill>
                  <a:srgbClr val="FF0000"/>
                </a:solidFill>
              </a:rPr>
              <a:t>Option 1a: Prioritizing </a:t>
            </a:r>
            <a:r>
              <a:rPr lang="en-GB" strike="sngStrike" dirty="0">
                <a:solidFill>
                  <a:srgbClr val="FF0000"/>
                </a:solidFill>
              </a:rPr>
              <a:t>agreement of number in deployments</a:t>
            </a:r>
            <a:r>
              <a:rPr lang="en-US" strike="sngStrike" dirty="0">
                <a:solidFill>
                  <a:srgbClr val="FF0000"/>
                </a:solidFill>
              </a:rPr>
              <a:t> session</a:t>
            </a:r>
            <a:endParaRPr lang="en-150" strike="sngStrike" dirty="0">
              <a:solidFill>
                <a:srgbClr val="FF0000"/>
              </a:solidFill>
            </a:endParaRPr>
          </a:p>
          <a:p>
            <a:pPr lvl="1"/>
            <a:r>
              <a:rPr lang="en-150" strike="sngStrike" dirty="0">
                <a:solidFill>
                  <a:srgbClr val="FF0000"/>
                </a:solidFill>
              </a:rPr>
              <a:t>Option 2: </a:t>
            </a:r>
            <a:r>
              <a:rPr lang="en-US" strike="sngStrike" dirty="0">
                <a:solidFill>
                  <a:srgbClr val="FF0000"/>
                </a:solidFill>
              </a:rPr>
              <a:t>RRM focus on RX beam number</a:t>
            </a:r>
            <a:r>
              <a:rPr lang="en-150" strike="sngStrike" dirty="0">
                <a:solidFill>
                  <a:srgbClr val="FF0000"/>
                </a:solidFill>
              </a:rPr>
              <a:t>.</a:t>
            </a:r>
          </a:p>
          <a:p>
            <a:pPr lvl="1"/>
            <a:r>
              <a:rPr lang="en-US" dirty="0">
                <a:solidFill>
                  <a:srgbClr val="FF0000"/>
                </a:solidFill>
              </a:rPr>
              <a:t>Further study and identify the number of RX beams for RRM requirements in the RRM session</a:t>
            </a:r>
          </a:p>
          <a:p>
            <a:pPr lvl="1"/>
            <a:r>
              <a:rPr lang="en-US" dirty="0">
                <a:solidFill>
                  <a:srgbClr val="FF0000"/>
                </a:solidFill>
              </a:rPr>
              <a:t>Reuse the results of discussion in the “FR2 HST Deployment” agenda on the number of RX beams and identify whether any adjustments for RRM searcher are needed </a:t>
            </a:r>
            <a:endParaRPr lang="en-150" strike="sngStrike" dirty="0">
              <a:solidFill>
                <a:srgbClr val="FF0000"/>
              </a:solidFill>
            </a:endParaRPr>
          </a:p>
          <a:p>
            <a:pPr lvl="1"/>
            <a:endParaRPr lang="en-150" dirty="0"/>
          </a:p>
        </p:txBody>
      </p:sp>
      <p:sp>
        <p:nvSpPr>
          <p:cNvPr id="4" name="Slide Number Placeholder 3">
            <a:extLst>
              <a:ext uri="{FF2B5EF4-FFF2-40B4-BE49-F238E27FC236}">
                <a16:creationId xmlns:a16="http://schemas.microsoft.com/office/drawing/2014/main" id="{4DCCC9EE-987B-479A-A74D-EF66E2326404}"/>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260329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99DEC-9C12-47CB-94E9-C6F312F8BFAF}"/>
              </a:ext>
            </a:extLst>
          </p:cNvPr>
          <p:cNvSpPr>
            <a:spLocks noGrp="1"/>
          </p:cNvSpPr>
          <p:nvPr>
            <p:ph type="title"/>
          </p:nvPr>
        </p:nvSpPr>
        <p:spPr/>
        <p:txBody>
          <a:bodyPr>
            <a:normAutofit fontScale="90000"/>
          </a:bodyPr>
          <a:lstStyle/>
          <a:p>
            <a:r>
              <a:rPr lang="en-150" dirty="0"/>
              <a:t>Way Forward on Maximum Supported Speed from RRM Perspective</a:t>
            </a:r>
          </a:p>
        </p:txBody>
      </p:sp>
      <p:sp>
        <p:nvSpPr>
          <p:cNvPr id="3" name="Content Placeholder 2">
            <a:extLst>
              <a:ext uri="{FF2B5EF4-FFF2-40B4-BE49-F238E27FC236}">
                <a16:creationId xmlns:a16="http://schemas.microsoft.com/office/drawing/2014/main" id="{7916D71D-79A0-4814-907D-65198F7FFEDD}"/>
              </a:ext>
            </a:extLst>
          </p:cNvPr>
          <p:cNvSpPr>
            <a:spLocks noGrp="1"/>
          </p:cNvSpPr>
          <p:nvPr>
            <p:ph idx="1"/>
          </p:nvPr>
        </p:nvSpPr>
        <p:spPr/>
        <p:txBody>
          <a:bodyPr/>
          <a:lstStyle/>
          <a:p>
            <a:r>
              <a:rPr lang="en-US" dirty="0"/>
              <a:t>Continue evaluation of maximum supported speed from the RRM perspective based on the detailed RRM requirements.</a:t>
            </a:r>
            <a:endParaRPr lang="en-150" dirty="0"/>
          </a:p>
        </p:txBody>
      </p:sp>
      <p:sp>
        <p:nvSpPr>
          <p:cNvPr id="4" name="Slide Number Placeholder 3">
            <a:extLst>
              <a:ext uri="{FF2B5EF4-FFF2-40B4-BE49-F238E27FC236}">
                <a16:creationId xmlns:a16="http://schemas.microsoft.com/office/drawing/2014/main" id="{CAF5A86A-4FB2-4CAF-BD98-0ABB75263C4E}"/>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spTree>
    <p:extLst>
      <p:ext uri="{BB962C8B-B14F-4D97-AF65-F5344CB8AC3E}">
        <p14:creationId xmlns:p14="http://schemas.microsoft.com/office/powerpoint/2010/main" val="364540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69474-0FB5-48D2-A7E0-8617FECE67BF}"/>
              </a:ext>
            </a:extLst>
          </p:cNvPr>
          <p:cNvSpPr>
            <a:spLocks noGrp="1"/>
          </p:cNvSpPr>
          <p:nvPr>
            <p:ph type="title"/>
          </p:nvPr>
        </p:nvSpPr>
        <p:spPr/>
        <p:txBody>
          <a:bodyPr>
            <a:normAutofit fontScale="90000"/>
          </a:bodyPr>
          <a:lstStyle/>
          <a:p>
            <a:r>
              <a:rPr lang="en-150" dirty="0"/>
              <a:t>Way </a:t>
            </a:r>
            <a:r>
              <a:rPr lang="en-150" dirty="0" err="1"/>
              <a:t>Fo</a:t>
            </a:r>
            <a:r>
              <a:rPr lang="en-US" dirty="0"/>
              <a:t>r</a:t>
            </a:r>
            <a:r>
              <a:rPr lang="en-150" dirty="0"/>
              <a:t>ward on CONNECTED State Mobility </a:t>
            </a:r>
          </a:p>
        </p:txBody>
      </p:sp>
      <p:sp>
        <p:nvSpPr>
          <p:cNvPr id="3" name="Content Placeholder 2">
            <a:extLst>
              <a:ext uri="{FF2B5EF4-FFF2-40B4-BE49-F238E27FC236}">
                <a16:creationId xmlns:a16="http://schemas.microsoft.com/office/drawing/2014/main" id="{4C0AF992-FA5F-468B-8FA1-B70401706A74}"/>
              </a:ext>
            </a:extLst>
          </p:cNvPr>
          <p:cNvSpPr>
            <a:spLocks noGrp="1"/>
          </p:cNvSpPr>
          <p:nvPr>
            <p:ph idx="1"/>
          </p:nvPr>
        </p:nvSpPr>
        <p:spPr>
          <a:xfrm>
            <a:off x="457200" y="1600200"/>
            <a:ext cx="8229600" cy="5257800"/>
          </a:xfrm>
        </p:spPr>
        <p:txBody>
          <a:bodyPr>
            <a:normAutofit fontScale="55000" lnSpcReduction="20000"/>
          </a:bodyPr>
          <a:lstStyle/>
          <a:p>
            <a:r>
              <a:rPr lang="en-US" dirty="0"/>
              <a:t>RRC CONNECTED mode requirements for DRX</a:t>
            </a:r>
            <a:r>
              <a:rPr lang="en-150" dirty="0"/>
              <a:t>:</a:t>
            </a:r>
          </a:p>
          <a:p>
            <a:pPr lvl="1"/>
            <a:r>
              <a:rPr lang="en-150" strike="sngStrike" dirty="0"/>
              <a:t>O</a:t>
            </a:r>
            <a:r>
              <a:rPr lang="en-GB" strike="sngStrike" dirty="0"/>
              <a:t>p</a:t>
            </a:r>
            <a:r>
              <a:rPr lang="en-150" strike="sngStrike" dirty="0" err="1"/>
              <a:t>tion</a:t>
            </a:r>
            <a:r>
              <a:rPr lang="en-150" strike="sngStrike" dirty="0"/>
              <a:t> 1: </a:t>
            </a:r>
            <a:r>
              <a:rPr lang="en-US" strike="sngStrike" dirty="0"/>
              <a:t>Define requirements for non-DRX case only</a:t>
            </a:r>
            <a:endParaRPr lang="en-150" strike="sngStrike" dirty="0"/>
          </a:p>
          <a:p>
            <a:pPr lvl="1"/>
            <a:r>
              <a:rPr lang="en-150" strike="sngStrike" dirty="0"/>
              <a:t>Option 2: </a:t>
            </a:r>
            <a:r>
              <a:rPr lang="en-US" strike="sngStrike" dirty="0"/>
              <a:t>Define requirements for the short DRX configurations</a:t>
            </a:r>
            <a:r>
              <a:rPr lang="en-150" strike="sngStrike" dirty="0"/>
              <a:t> </a:t>
            </a:r>
            <a:r>
              <a:rPr lang="en-150" strike="sngStrike" dirty="0">
                <a:solidFill>
                  <a:srgbClr val="FF0000"/>
                </a:solidFill>
              </a:rPr>
              <a:t>(≤ [80] </a:t>
            </a:r>
            <a:r>
              <a:rPr lang="en-150" strike="sngStrike" dirty="0" err="1">
                <a:solidFill>
                  <a:srgbClr val="FF0000"/>
                </a:solidFill>
              </a:rPr>
              <a:t>ms</a:t>
            </a:r>
            <a:r>
              <a:rPr lang="en-150" strike="sngStrike" dirty="0">
                <a:solidFill>
                  <a:srgbClr val="FF0000"/>
                </a:solidFill>
              </a:rPr>
              <a:t>)</a:t>
            </a:r>
            <a:r>
              <a:rPr lang="en-US" strike="sngStrike" dirty="0"/>
              <a:t> and apply exiting R16 requirements for longer cycles.</a:t>
            </a:r>
            <a:endParaRPr lang="en-150" strike="sngStrike" dirty="0"/>
          </a:p>
          <a:p>
            <a:pPr lvl="1"/>
            <a:r>
              <a:rPr lang="en-150" strike="sngStrike" dirty="0">
                <a:solidFill>
                  <a:srgbClr val="FF0000"/>
                </a:solidFill>
              </a:rPr>
              <a:t>Option 3 (Ericsson): </a:t>
            </a:r>
            <a:r>
              <a:rPr lang="en-US" strike="sngStrike" dirty="0">
                <a:solidFill>
                  <a:srgbClr val="FF0000"/>
                </a:solidFill>
              </a:rPr>
              <a:t>Define requirements for the short DRX configurations (≤ [80] </a:t>
            </a:r>
            <a:r>
              <a:rPr lang="en-US" strike="sngStrike" dirty="0" err="1">
                <a:solidFill>
                  <a:srgbClr val="FF0000"/>
                </a:solidFill>
              </a:rPr>
              <a:t>ms</a:t>
            </a:r>
            <a:r>
              <a:rPr lang="en-US" strike="sngStrike" dirty="0">
                <a:solidFill>
                  <a:srgbClr val="FF0000"/>
                </a:solidFill>
              </a:rPr>
              <a:t>) and apply </a:t>
            </a:r>
            <a:r>
              <a:rPr lang="en-150" strike="sngStrike" dirty="0">
                <a:solidFill>
                  <a:srgbClr val="FF0000"/>
                </a:solidFill>
              </a:rPr>
              <a:t>them </a:t>
            </a:r>
            <a:r>
              <a:rPr lang="en-US" strike="sngStrike" dirty="0">
                <a:solidFill>
                  <a:srgbClr val="FF0000"/>
                </a:solidFill>
              </a:rPr>
              <a:t>for longer cycles</a:t>
            </a:r>
            <a:r>
              <a:rPr lang="en-150" strike="sngStrike" dirty="0">
                <a:solidFill>
                  <a:srgbClr val="FF0000"/>
                </a:solidFill>
              </a:rPr>
              <a:t> as well.</a:t>
            </a:r>
          </a:p>
          <a:p>
            <a:pPr lvl="1"/>
            <a:r>
              <a:rPr lang="en-150" strike="sngStrike" dirty="0"/>
              <a:t>FFS: the lengths of short DRX cycle with new requirements</a:t>
            </a:r>
          </a:p>
          <a:p>
            <a:pPr lvl="1"/>
            <a:r>
              <a:rPr lang="en-US" dirty="0">
                <a:highlight>
                  <a:srgbClr val="00FF00"/>
                </a:highlight>
              </a:rPr>
              <a:t>Define requirements for the short DRX configurations (≤ [80] </a:t>
            </a:r>
            <a:r>
              <a:rPr lang="en-US" dirty="0" err="1">
                <a:highlight>
                  <a:srgbClr val="00FF00"/>
                </a:highlight>
              </a:rPr>
              <a:t>ms</a:t>
            </a:r>
            <a:r>
              <a:rPr lang="en-US" dirty="0">
                <a:highlight>
                  <a:srgbClr val="00FF00"/>
                </a:highlight>
              </a:rPr>
              <a:t>)</a:t>
            </a:r>
          </a:p>
          <a:p>
            <a:pPr lvl="1"/>
            <a:r>
              <a:rPr lang="en-US" dirty="0">
                <a:highlight>
                  <a:srgbClr val="00FF00"/>
                </a:highlight>
              </a:rPr>
              <a:t>FFS whether to define requirements for long DRX configurations (&gt; [80] </a:t>
            </a:r>
            <a:r>
              <a:rPr lang="en-US" dirty="0" err="1">
                <a:highlight>
                  <a:srgbClr val="00FF00"/>
                </a:highlight>
              </a:rPr>
              <a:t>ms</a:t>
            </a:r>
            <a:r>
              <a:rPr lang="en-US" dirty="0">
                <a:highlight>
                  <a:srgbClr val="00FF00"/>
                </a:highlight>
              </a:rPr>
              <a:t>)</a:t>
            </a:r>
            <a:endParaRPr lang="en-150" dirty="0">
              <a:highlight>
                <a:srgbClr val="00FF00"/>
              </a:highlight>
            </a:endParaRPr>
          </a:p>
          <a:p>
            <a:pPr lvl="2"/>
            <a:r>
              <a:rPr lang="en-US" dirty="0">
                <a:highlight>
                  <a:srgbClr val="00FF00"/>
                </a:highlight>
              </a:rPr>
              <a:t>Option 1: Do not define any requirements</a:t>
            </a:r>
            <a:endParaRPr lang="en-150" dirty="0">
              <a:highlight>
                <a:srgbClr val="00FF00"/>
              </a:highlight>
            </a:endParaRPr>
          </a:p>
          <a:p>
            <a:pPr lvl="2"/>
            <a:r>
              <a:rPr lang="en-US" dirty="0">
                <a:highlight>
                  <a:srgbClr val="00FF00"/>
                </a:highlight>
              </a:rPr>
              <a:t>Option 2: Apply existing R16 FR2 requirements</a:t>
            </a:r>
            <a:endParaRPr lang="en-150" dirty="0">
              <a:highlight>
                <a:srgbClr val="00FF00"/>
              </a:highlight>
            </a:endParaRPr>
          </a:p>
          <a:p>
            <a:pPr lvl="2"/>
            <a:r>
              <a:rPr lang="en-US" dirty="0">
                <a:highlight>
                  <a:srgbClr val="00FF00"/>
                </a:highlight>
              </a:rPr>
              <a:t>Option 3: Apply requirements for short DRX configurations</a:t>
            </a:r>
            <a:endParaRPr lang="en-150" dirty="0">
              <a:highlight>
                <a:srgbClr val="00FF00"/>
              </a:highlight>
            </a:endParaRPr>
          </a:p>
          <a:p>
            <a:pPr lvl="2"/>
            <a:r>
              <a:rPr lang="en-US" dirty="0">
                <a:highlight>
                  <a:srgbClr val="00FF00"/>
                </a:highlight>
              </a:rPr>
              <a:t>Option 4: Define enhanced requirements</a:t>
            </a:r>
            <a:endParaRPr lang="en-150" dirty="0"/>
          </a:p>
          <a:p>
            <a:pPr lvl="1"/>
            <a:endParaRPr lang="en-150" dirty="0"/>
          </a:p>
          <a:p>
            <a:r>
              <a:rPr lang="en-GB" dirty="0"/>
              <a:t>Scaling factor N</a:t>
            </a:r>
            <a:endParaRPr lang="en-150" dirty="0"/>
          </a:p>
          <a:p>
            <a:pPr lvl="1"/>
            <a:r>
              <a:rPr lang="en-US" dirty="0"/>
              <a:t>Option 1: For FR2 HST, the FR2 scaling factor can be reduced as: </a:t>
            </a:r>
          </a:p>
          <a:p>
            <a:pPr lvl="2"/>
            <a:r>
              <a:rPr lang="en-US" dirty="0"/>
              <a:t>For </a:t>
            </a:r>
            <a:r>
              <a:rPr lang="en-US" dirty="0" err="1"/>
              <a:t>uni</a:t>
            </a:r>
            <a:r>
              <a:rPr lang="en-US" dirty="0"/>
              <a:t>-directional deployment, N=</a:t>
            </a:r>
            <a:r>
              <a:rPr lang="en-150" dirty="0"/>
              <a:t>[</a:t>
            </a:r>
            <a:r>
              <a:rPr lang="en-US" dirty="0"/>
              <a:t>1</a:t>
            </a:r>
            <a:r>
              <a:rPr lang="en-150" dirty="0"/>
              <a:t>]</a:t>
            </a:r>
            <a:endParaRPr lang="en-US" dirty="0"/>
          </a:p>
          <a:p>
            <a:pPr lvl="2"/>
            <a:r>
              <a:rPr lang="en-US" dirty="0"/>
              <a:t>For bi-</a:t>
            </a:r>
            <a:r>
              <a:rPr lang="en-US" dirty="0" err="1"/>
              <a:t>direcitonal</a:t>
            </a:r>
            <a:r>
              <a:rPr lang="en-US" dirty="0"/>
              <a:t> deployment, N=</a:t>
            </a:r>
            <a:r>
              <a:rPr lang="en-150" dirty="0"/>
              <a:t>[</a:t>
            </a:r>
            <a:r>
              <a:rPr lang="en-US" dirty="0"/>
              <a:t>2</a:t>
            </a:r>
            <a:r>
              <a:rPr lang="en-150" dirty="0"/>
              <a:t>]</a:t>
            </a:r>
            <a:r>
              <a:rPr lang="en-US" dirty="0"/>
              <a:t>.</a:t>
            </a:r>
          </a:p>
          <a:p>
            <a:pPr lvl="1"/>
            <a:r>
              <a:rPr lang="en-US" strike="sngStrike" dirty="0">
                <a:solidFill>
                  <a:srgbClr val="FF0000"/>
                </a:solidFill>
                <a:highlight>
                  <a:srgbClr val="FFFF00"/>
                </a:highlight>
              </a:rPr>
              <a:t>Option 2: </a:t>
            </a:r>
            <a:r>
              <a:rPr lang="en-GB" strike="sngStrike" dirty="0">
                <a:solidFill>
                  <a:srgbClr val="FF0000"/>
                </a:solidFill>
                <a:highlight>
                  <a:srgbClr val="FFFF00"/>
                </a:highlight>
              </a:rPr>
              <a:t>Scaling factor N (number of Rx beams to sweep) may depend on available network assistant information.</a:t>
            </a:r>
            <a:endParaRPr lang="en-150" strike="sngStrike" dirty="0">
              <a:solidFill>
                <a:srgbClr val="FF0000"/>
              </a:solidFill>
              <a:highlight>
                <a:srgbClr val="FFFF00"/>
              </a:highlight>
            </a:endParaRPr>
          </a:p>
          <a:p>
            <a:pPr lvl="1"/>
            <a:r>
              <a:rPr lang="en-150" dirty="0">
                <a:solidFill>
                  <a:srgbClr val="FF0000"/>
                </a:solidFill>
              </a:rPr>
              <a:t>Option 2: Keep </a:t>
            </a:r>
            <a:r>
              <a:rPr lang="en-US" dirty="0">
                <a:solidFill>
                  <a:srgbClr val="FF0000"/>
                </a:solidFill>
              </a:rPr>
              <a:t>existing RX beam number unchanged</a:t>
            </a:r>
          </a:p>
          <a:p>
            <a:pPr lvl="1"/>
            <a:r>
              <a:rPr lang="en-US" strike="sngStrike" dirty="0">
                <a:solidFill>
                  <a:srgbClr val="00B050"/>
                </a:solidFill>
              </a:rPr>
              <a:t>Option 2: </a:t>
            </a:r>
            <a:r>
              <a:rPr lang="en-US" dirty="0"/>
              <a:t>Other options are not precluded</a:t>
            </a:r>
            <a:endParaRPr lang="en-150" dirty="0"/>
          </a:p>
          <a:p>
            <a:pPr lvl="1"/>
            <a:r>
              <a:rPr lang="en-150" dirty="0"/>
              <a:t>FFS: </a:t>
            </a:r>
            <a:r>
              <a:rPr lang="en-US" dirty="0"/>
              <a:t>whether and what network assisted information is needed to reduce the number of RX beams</a:t>
            </a:r>
          </a:p>
          <a:p>
            <a:pPr lvl="1"/>
            <a:endParaRPr lang="en-150" dirty="0"/>
          </a:p>
          <a:p>
            <a:pPr lvl="1"/>
            <a:endParaRPr lang="en-150" dirty="0"/>
          </a:p>
          <a:p>
            <a:endParaRPr lang="en-150" dirty="0"/>
          </a:p>
        </p:txBody>
      </p:sp>
      <p:sp>
        <p:nvSpPr>
          <p:cNvPr id="4" name="Slide Number Placeholder 3">
            <a:extLst>
              <a:ext uri="{FF2B5EF4-FFF2-40B4-BE49-F238E27FC236}">
                <a16:creationId xmlns:a16="http://schemas.microsoft.com/office/drawing/2014/main" id="{0B5AEEC0-7155-452D-9F5E-E600D65DDF78}"/>
              </a:ext>
            </a:extLst>
          </p:cNvPr>
          <p:cNvSpPr>
            <a:spLocks noGrp="1"/>
          </p:cNvSpPr>
          <p:nvPr>
            <p:ph type="sldNum" sz="quarter" idx="12"/>
          </p:nvPr>
        </p:nvSpPr>
        <p:spPr/>
        <p:txBody>
          <a:bodyPr/>
          <a:lstStyle/>
          <a:p>
            <a:fld id="{0C913308-F349-4B6D-A68A-DD1791B4A57B}" type="slidenum">
              <a:rPr lang="zh-CN" altLang="en-US" smtClean="0"/>
              <a:t>5</a:t>
            </a:fld>
            <a:endParaRPr lang="zh-CN" altLang="en-US" dirty="0"/>
          </a:p>
        </p:txBody>
      </p:sp>
    </p:spTree>
    <p:extLst>
      <p:ext uri="{BB962C8B-B14F-4D97-AF65-F5344CB8AC3E}">
        <p14:creationId xmlns:p14="http://schemas.microsoft.com/office/powerpoint/2010/main" val="253620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7858B-8930-41F3-B9E1-E73EE8F41DA2}"/>
              </a:ext>
            </a:extLst>
          </p:cNvPr>
          <p:cNvSpPr>
            <a:spLocks noGrp="1"/>
          </p:cNvSpPr>
          <p:nvPr>
            <p:ph type="title"/>
          </p:nvPr>
        </p:nvSpPr>
        <p:spPr/>
        <p:txBody>
          <a:bodyPr>
            <a:normAutofit fontScale="90000"/>
          </a:bodyPr>
          <a:lstStyle/>
          <a:p>
            <a:r>
              <a:rPr lang="en-150" dirty="0"/>
              <a:t>Way Forward on CONNECTED State Mobility (Continued)</a:t>
            </a:r>
          </a:p>
        </p:txBody>
      </p:sp>
      <p:sp>
        <p:nvSpPr>
          <p:cNvPr id="3" name="Content Placeholder 2">
            <a:extLst>
              <a:ext uri="{FF2B5EF4-FFF2-40B4-BE49-F238E27FC236}">
                <a16:creationId xmlns:a16="http://schemas.microsoft.com/office/drawing/2014/main" id="{84F69A99-E820-4BE5-A2FE-B500E992D181}"/>
              </a:ext>
            </a:extLst>
          </p:cNvPr>
          <p:cNvSpPr>
            <a:spLocks noGrp="1"/>
          </p:cNvSpPr>
          <p:nvPr>
            <p:ph idx="1"/>
          </p:nvPr>
        </p:nvSpPr>
        <p:spPr/>
        <p:txBody>
          <a:bodyPr vert="horz" lIns="91440" tIns="45720" rIns="91440" bIns="45720" rtlCol="0" anchor="t">
            <a:normAutofit fontScale="77500" lnSpcReduction="20000"/>
          </a:bodyPr>
          <a:lstStyle/>
          <a:p>
            <a:r>
              <a:rPr lang="en-US" dirty="0"/>
              <a:t>Handover:</a:t>
            </a:r>
          </a:p>
          <a:p>
            <a:pPr lvl="1"/>
            <a:r>
              <a:rPr lang="en-US" dirty="0"/>
              <a:t>Existing FR2 requirement should be applicable to the HST FR2 deployments when the target cell is known.</a:t>
            </a:r>
          </a:p>
          <a:p>
            <a:pPr lvl="1"/>
            <a:r>
              <a:rPr lang="en-US" dirty="0"/>
              <a:t>FFS: Handover requirements when the target cell is unknown</a:t>
            </a:r>
            <a:endParaRPr lang="en-US" dirty="0">
              <a:cs typeface="Calibri"/>
            </a:endParaRPr>
          </a:p>
          <a:p>
            <a:pPr lvl="1"/>
            <a:r>
              <a:rPr lang="en-US" dirty="0"/>
              <a:t>FFS: a need to address the potential change in the scaling factor 8.</a:t>
            </a:r>
          </a:p>
          <a:p>
            <a:pPr lvl="1"/>
            <a:endParaRPr lang="en-US" dirty="0"/>
          </a:p>
          <a:p>
            <a:r>
              <a:rPr lang="en-US" dirty="0"/>
              <a:t>Connection mobility control - RRC re-establishment:</a:t>
            </a:r>
          </a:p>
          <a:p>
            <a:pPr lvl="1"/>
            <a:r>
              <a:rPr lang="en-US" dirty="0"/>
              <a:t>FFS: whether the existing requirements can work for FR2 HST.</a:t>
            </a:r>
          </a:p>
          <a:p>
            <a:pPr lvl="1"/>
            <a:endParaRPr lang="en-US" dirty="0"/>
          </a:p>
          <a:p>
            <a:r>
              <a:rPr lang="en-150" dirty="0">
                <a:solidFill>
                  <a:srgbClr val="FF0000"/>
                </a:solidFill>
              </a:rPr>
              <a:t>FFS: </a:t>
            </a:r>
            <a:r>
              <a:rPr lang="en-US" dirty="0"/>
              <a:t>Connection Mobility Control - RRC Release with Redirection</a:t>
            </a:r>
          </a:p>
          <a:p>
            <a:pPr lvl="1"/>
            <a:r>
              <a:rPr lang="en-US" strike="sngStrike" dirty="0">
                <a:solidFill>
                  <a:srgbClr val="FF0000"/>
                </a:solidFill>
              </a:rPr>
              <a:t>Deprioritize the analysis of the requirement</a:t>
            </a:r>
          </a:p>
          <a:p>
            <a:endParaRPr lang="en-US" dirty="0"/>
          </a:p>
        </p:txBody>
      </p:sp>
      <p:sp>
        <p:nvSpPr>
          <p:cNvPr id="4" name="Slide Number Placeholder 3">
            <a:extLst>
              <a:ext uri="{FF2B5EF4-FFF2-40B4-BE49-F238E27FC236}">
                <a16:creationId xmlns:a16="http://schemas.microsoft.com/office/drawing/2014/main" id="{EEA86A83-A0F3-44AF-9412-C26ED5585C6A}"/>
              </a:ext>
            </a:extLst>
          </p:cNvPr>
          <p:cNvSpPr>
            <a:spLocks noGrp="1"/>
          </p:cNvSpPr>
          <p:nvPr>
            <p:ph type="sldNum" sz="quarter" idx="12"/>
          </p:nvPr>
        </p:nvSpPr>
        <p:spPr/>
        <p:txBody>
          <a:bodyPr/>
          <a:lstStyle/>
          <a:p>
            <a:fld id="{0C913308-F349-4B6D-A68A-DD1791B4A57B}" type="slidenum">
              <a:rPr lang="zh-CN" altLang="en-US" smtClean="0"/>
              <a:t>6</a:t>
            </a:fld>
            <a:endParaRPr lang="zh-CN" altLang="en-US" dirty="0"/>
          </a:p>
        </p:txBody>
      </p:sp>
    </p:spTree>
    <p:extLst>
      <p:ext uri="{BB962C8B-B14F-4D97-AF65-F5344CB8AC3E}">
        <p14:creationId xmlns:p14="http://schemas.microsoft.com/office/powerpoint/2010/main" val="2653840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C3413-3AEF-46BC-BEE5-F2ADE35EFFEB}"/>
              </a:ext>
            </a:extLst>
          </p:cNvPr>
          <p:cNvSpPr>
            <a:spLocks noGrp="1"/>
          </p:cNvSpPr>
          <p:nvPr>
            <p:ph type="title"/>
          </p:nvPr>
        </p:nvSpPr>
        <p:spPr/>
        <p:txBody>
          <a:bodyPr/>
          <a:lstStyle/>
          <a:p>
            <a:r>
              <a:rPr lang="en-150" dirty="0"/>
              <a:t>Way Forward on Timing</a:t>
            </a:r>
          </a:p>
        </p:txBody>
      </p:sp>
      <p:sp>
        <p:nvSpPr>
          <p:cNvPr id="3" name="Content Placeholder 2">
            <a:extLst>
              <a:ext uri="{FF2B5EF4-FFF2-40B4-BE49-F238E27FC236}">
                <a16:creationId xmlns:a16="http://schemas.microsoft.com/office/drawing/2014/main" id="{7FC057A7-F75E-4C60-ABBB-C283E3EC7D10}"/>
              </a:ext>
            </a:extLst>
          </p:cNvPr>
          <p:cNvSpPr>
            <a:spLocks noGrp="1"/>
          </p:cNvSpPr>
          <p:nvPr>
            <p:ph idx="1"/>
          </p:nvPr>
        </p:nvSpPr>
        <p:spPr/>
        <p:txBody>
          <a:bodyPr>
            <a:normAutofit fontScale="77500" lnSpcReduction="20000"/>
          </a:bodyPr>
          <a:lstStyle/>
          <a:p>
            <a:r>
              <a:rPr lang="en-GB" dirty="0"/>
              <a:t>Autonomous time adjustment</a:t>
            </a:r>
            <a:r>
              <a:rPr lang="en-150" dirty="0"/>
              <a:t>:</a:t>
            </a:r>
          </a:p>
          <a:p>
            <a:pPr lvl="1"/>
            <a:r>
              <a:rPr lang="en-150" dirty="0"/>
              <a:t>Option 1: </a:t>
            </a:r>
            <a:r>
              <a:rPr lang="en-US" dirty="0"/>
              <a:t>Autonomous timing adjust step </a:t>
            </a:r>
            <a:r>
              <a:rPr lang="en-US" dirty="0" err="1"/>
              <a:t>Tq</a:t>
            </a:r>
            <a:r>
              <a:rPr lang="en-US" dirty="0"/>
              <a:t> for FR2 in high speed scenario is 4.5Ts.</a:t>
            </a:r>
            <a:endParaRPr lang="en-150" dirty="0"/>
          </a:p>
          <a:p>
            <a:pPr lvl="1"/>
            <a:r>
              <a:rPr lang="en-150" dirty="0"/>
              <a:t>Option 2: Other options are not precluded</a:t>
            </a:r>
          </a:p>
          <a:p>
            <a:endParaRPr lang="en-150" dirty="0"/>
          </a:p>
          <a:p>
            <a:r>
              <a:rPr lang="en-150" dirty="0"/>
              <a:t>TA </a:t>
            </a:r>
            <a:r>
              <a:rPr lang="en-150" dirty="0" err="1"/>
              <a:t>mechani</a:t>
            </a:r>
            <a:r>
              <a:rPr lang="en-GB" dirty="0"/>
              <a:t>s</a:t>
            </a:r>
            <a:r>
              <a:rPr lang="en-150" dirty="0"/>
              <a:t>m </a:t>
            </a:r>
            <a:r>
              <a:rPr lang="en-150" dirty="0" err="1"/>
              <a:t>enha</a:t>
            </a:r>
            <a:r>
              <a:rPr lang="en-GB" dirty="0"/>
              <a:t>n</a:t>
            </a:r>
            <a:r>
              <a:rPr lang="en-150" dirty="0"/>
              <a:t>cement:</a:t>
            </a:r>
          </a:p>
          <a:p>
            <a:pPr lvl="1"/>
            <a:r>
              <a:rPr lang="en-US" dirty="0"/>
              <a:t>Option 1: One-time large TA adjustment can be enabled when switching between RRH for </a:t>
            </a:r>
            <a:r>
              <a:rPr lang="en-US" dirty="0" err="1"/>
              <a:t>uni</a:t>
            </a:r>
            <a:r>
              <a:rPr lang="en-US" dirty="0"/>
              <a:t>-directional deployment</a:t>
            </a:r>
          </a:p>
          <a:p>
            <a:pPr lvl="1"/>
            <a:r>
              <a:rPr lang="en-US" dirty="0"/>
              <a:t>Option 2: Other options are not precluded</a:t>
            </a:r>
            <a:endParaRPr lang="en-150" dirty="0"/>
          </a:p>
          <a:p>
            <a:pPr lvl="1"/>
            <a:endParaRPr lang="en-150" dirty="0"/>
          </a:p>
          <a:p>
            <a:r>
              <a:rPr lang="en-US" dirty="0"/>
              <a:t>Requirements for MRTD/MTTD</a:t>
            </a:r>
            <a:r>
              <a:rPr lang="en-150" dirty="0"/>
              <a:t>:</a:t>
            </a:r>
          </a:p>
          <a:p>
            <a:pPr lvl="1"/>
            <a:r>
              <a:rPr lang="en-US" dirty="0"/>
              <a:t>Not applicable to FR2 HST</a:t>
            </a:r>
          </a:p>
          <a:p>
            <a:pPr lvl="1"/>
            <a:endParaRPr lang="en-150" dirty="0"/>
          </a:p>
        </p:txBody>
      </p:sp>
      <p:sp>
        <p:nvSpPr>
          <p:cNvPr id="4" name="Slide Number Placeholder 3">
            <a:extLst>
              <a:ext uri="{FF2B5EF4-FFF2-40B4-BE49-F238E27FC236}">
                <a16:creationId xmlns:a16="http://schemas.microsoft.com/office/drawing/2014/main" id="{65758163-3BDB-48D1-AD6D-7FD2E64077B5}"/>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236451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94DC2-AAD2-4946-981B-9745DC476F61}"/>
              </a:ext>
            </a:extLst>
          </p:cNvPr>
          <p:cNvSpPr>
            <a:spLocks noGrp="1"/>
          </p:cNvSpPr>
          <p:nvPr>
            <p:ph type="title"/>
          </p:nvPr>
        </p:nvSpPr>
        <p:spPr/>
        <p:txBody>
          <a:bodyPr>
            <a:normAutofit fontScale="90000"/>
          </a:bodyPr>
          <a:lstStyle/>
          <a:p>
            <a:r>
              <a:rPr lang="en-150" strike="sngStrike" dirty="0">
                <a:solidFill>
                  <a:srgbClr val="FF0000"/>
                </a:solidFill>
              </a:rPr>
              <a:t>Way Forward </a:t>
            </a:r>
            <a:r>
              <a:rPr lang="en-150" dirty="0">
                <a:solidFill>
                  <a:srgbClr val="FF0000"/>
                </a:solidFill>
              </a:rPr>
              <a:t>Agreements</a:t>
            </a:r>
            <a:r>
              <a:rPr lang="en-150" dirty="0"/>
              <a:t> on Measurement Procedures</a:t>
            </a:r>
          </a:p>
        </p:txBody>
      </p:sp>
      <p:sp>
        <p:nvSpPr>
          <p:cNvPr id="3" name="Content Placeholder 2">
            <a:extLst>
              <a:ext uri="{FF2B5EF4-FFF2-40B4-BE49-F238E27FC236}">
                <a16:creationId xmlns:a16="http://schemas.microsoft.com/office/drawing/2014/main" id="{10F1B749-D04B-4330-BA5B-FFF158ABDD24}"/>
              </a:ext>
            </a:extLst>
          </p:cNvPr>
          <p:cNvSpPr>
            <a:spLocks noGrp="1"/>
          </p:cNvSpPr>
          <p:nvPr>
            <p:ph idx="1"/>
          </p:nvPr>
        </p:nvSpPr>
        <p:spPr/>
        <p:txBody>
          <a:bodyPr>
            <a:normAutofit fontScale="77500" lnSpcReduction="20000"/>
          </a:bodyPr>
          <a:lstStyle/>
          <a:p>
            <a:r>
              <a:rPr lang="en-GB" dirty="0"/>
              <a:t>Requirements on inter-frequency measurements</a:t>
            </a:r>
            <a:endParaRPr lang="en-150" dirty="0"/>
          </a:p>
          <a:p>
            <a:pPr lvl="1"/>
            <a:r>
              <a:rPr lang="en-150" strike="sngStrike" dirty="0">
                <a:solidFill>
                  <a:srgbClr val="FF0000"/>
                </a:solidFill>
              </a:rPr>
              <a:t>Option 1:  </a:t>
            </a:r>
            <a:r>
              <a:rPr lang="en-US" strike="sngStrike" dirty="0">
                <a:solidFill>
                  <a:srgbClr val="FF0000"/>
                </a:solidFill>
              </a:rPr>
              <a:t>Inter-frequency measurements are required for NR single carrier scenario in FR2</a:t>
            </a:r>
            <a:endParaRPr lang="ru-RU" strike="sngStrike" dirty="0">
              <a:solidFill>
                <a:srgbClr val="FF0000"/>
              </a:solidFill>
            </a:endParaRPr>
          </a:p>
          <a:p>
            <a:pPr lvl="1"/>
            <a:r>
              <a:rPr lang="en-150" strike="sngStrike" dirty="0">
                <a:solidFill>
                  <a:srgbClr val="FF0000"/>
                </a:solidFill>
              </a:rPr>
              <a:t>Option 2: </a:t>
            </a:r>
            <a:r>
              <a:rPr lang="en-GB" strike="sngStrike" dirty="0">
                <a:solidFill>
                  <a:srgbClr val="FF0000"/>
                </a:solidFill>
              </a:rPr>
              <a:t>Not applicable to FR2 HST</a:t>
            </a:r>
            <a:endParaRPr lang="en-150" strike="sngStrike" dirty="0">
              <a:solidFill>
                <a:srgbClr val="FF0000"/>
              </a:solidFill>
            </a:endParaRPr>
          </a:p>
          <a:p>
            <a:pPr lvl="1"/>
            <a:r>
              <a:rPr lang="en-US" dirty="0">
                <a:highlight>
                  <a:srgbClr val="00FF00"/>
                </a:highlight>
              </a:rPr>
              <a:t>Do not define inter-frequency measurements requirements for FR2 HST</a:t>
            </a:r>
            <a:endParaRPr lang="en-150" dirty="0">
              <a:highlight>
                <a:srgbClr val="00FF00"/>
              </a:highlight>
            </a:endParaRPr>
          </a:p>
          <a:p>
            <a:pPr marL="457200" lvl="1" indent="0">
              <a:buNone/>
            </a:pPr>
            <a:endParaRPr lang="en-150" dirty="0"/>
          </a:p>
          <a:p>
            <a:r>
              <a:rPr lang="en-GB" dirty="0"/>
              <a:t>Requirements on inter-RAT measurements</a:t>
            </a:r>
            <a:r>
              <a:rPr lang="en-150" dirty="0"/>
              <a:t>:</a:t>
            </a:r>
          </a:p>
          <a:p>
            <a:pPr lvl="1"/>
            <a:r>
              <a:rPr lang="en-150" strike="sngStrike" dirty="0">
                <a:solidFill>
                  <a:srgbClr val="FF0000"/>
                </a:solidFill>
              </a:rPr>
              <a:t>Option 1:  </a:t>
            </a:r>
            <a:r>
              <a:rPr lang="en-US" strike="sngStrike" dirty="0">
                <a:solidFill>
                  <a:srgbClr val="FF0000"/>
                </a:solidFill>
              </a:rPr>
              <a:t>Inter-RAT measurements are required for NR SA single carrier scenario in FR2</a:t>
            </a:r>
            <a:endParaRPr lang="en-150" strike="sngStrike" dirty="0">
              <a:solidFill>
                <a:srgbClr val="FF0000"/>
              </a:solidFill>
            </a:endParaRPr>
          </a:p>
          <a:p>
            <a:pPr lvl="1"/>
            <a:r>
              <a:rPr lang="en-150" strike="sngStrike" dirty="0">
                <a:solidFill>
                  <a:srgbClr val="FF0000"/>
                </a:solidFill>
              </a:rPr>
              <a:t>Option 2: </a:t>
            </a:r>
            <a:r>
              <a:rPr lang="en-GB" strike="sngStrike" dirty="0">
                <a:solidFill>
                  <a:srgbClr val="FF0000"/>
                </a:solidFill>
              </a:rPr>
              <a:t>Not applicable to FR2 HST</a:t>
            </a:r>
            <a:endParaRPr lang="en-150" strike="sngStrike" dirty="0">
              <a:solidFill>
                <a:srgbClr val="FF0000"/>
              </a:solidFill>
            </a:endParaRPr>
          </a:p>
          <a:p>
            <a:pPr lvl="1"/>
            <a:r>
              <a:rPr lang="en-US" dirty="0">
                <a:solidFill>
                  <a:srgbClr val="FF0000"/>
                </a:solidFill>
              </a:rPr>
              <a:t>Do not define inter-</a:t>
            </a:r>
            <a:r>
              <a:rPr lang="en-150" dirty="0">
                <a:solidFill>
                  <a:srgbClr val="FF0000"/>
                </a:solidFill>
              </a:rPr>
              <a:t>RAT</a:t>
            </a:r>
            <a:r>
              <a:rPr lang="en-US" dirty="0">
                <a:solidFill>
                  <a:srgbClr val="FF0000"/>
                </a:solidFill>
              </a:rPr>
              <a:t> measurements requirements for FR2 HST</a:t>
            </a:r>
            <a:endParaRPr lang="en-150" strike="sngStrike" dirty="0">
              <a:solidFill>
                <a:srgbClr val="FF0000"/>
              </a:solidFill>
            </a:endParaRPr>
          </a:p>
          <a:p>
            <a:pPr lvl="1"/>
            <a:endParaRPr lang="en-150" dirty="0"/>
          </a:p>
        </p:txBody>
      </p:sp>
      <p:sp>
        <p:nvSpPr>
          <p:cNvPr id="4" name="Slide Number Placeholder 3">
            <a:extLst>
              <a:ext uri="{FF2B5EF4-FFF2-40B4-BE49-F238E27FC236}">
                <a16:creationId xmlns:a16="http://schemas.microsoft.com/office/drawing/2014/main" id="{D05A8567-82E0-4D05-AA07-137AC35B08F9}"/>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299512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94DC2-AAD2-4946-981B-9745DC476F61}"/>
              </a:ext>
            </a:extLst>
          </p:cNvPr>
          <p:cNvSpPr>
            <a:spLocks noGrp="1"/>
          </p:cNvSpPr>
          <p:nvPr>
            <p:ph type="title"/>
          </p:nvPr>
        </p:nvSpPr>
        <p:spPr/>
        <p:txBody>
          <a:bodyPr>
            <a:normAutofit fontScale="90000"/>
          </a:bodyPr>
          <a:lstStyle/>
          <a:p>
            <a:r>
              <a:rPr lang="en-150" dirty="0"/>
              <a:t>Way Forward on Measurement Procedures </a:t>
            </a:r>
            <a:r>
              <a:rPr lang="en-150" strike="sngStrike" dirty="0">
                <a:solidFill>
                  <a:srgbClr val="FF0000"/>
                </a:solidFill>
              </a:rPr>
              <a:t>(continued)</a:t>
            </a:r>
          </a:p>
        </p:txBody>
      </p:sp>
      <p:sp>
        <p:nvSpPr>
          <p:cNvPr id="3" name="Content Placeholder 2">
            <a:extLst>
              <a:ext uri="{FF2B5EF4-FFF2-40B4-BE49-F238E27FC236}">
                <a16:creationId xmlns:a16="http://schemas.microsoft.com/office/drawing/2014/main" id="{10F1B749-D04B-4330-BA5B-FFF158ABDD24}"/>
              </a:ext>
            </a:extLst>
          </p:cNvPr>
          <p:cNvSpPr>
            <a:spLocks noGrp="1"/>
          </p:cNvSpPr>
          <p:nvPr>
            <p:ph idx="1"/>
          </p:nvPr>
        </p:nvSpPr>
        <p:spPr>
          <a:xfrm>
            <a:off x="472449" y="1528838"/>
            <a:ext cx="8229600" cy="4756150"/>
          </a:xfrm>
        </p:spPr>
        <p:txBody>
          <a:bodyPr>
            <a:normAutofit fontScale="62500" lnSpcReduction="20000"/>
          </a:bodyPr>
          <a:lstStyle/>
          <a:p>
            <a:r>
              <a:rPr lang="en-GB" dirty="0"/>
              <a:t>Cell identification - Intra-frequency measurements</a:t>
            </a:r>
            <a:r>
              <a:rPr lang="en-150" dirty="0"/>
              <a:t>:</a:t>
            </a:r>
          </a:p>
          <a:p>
            <a:pPr lvl="1"/>
            <a:r>
              <a:rPr lang="en-150" dirty="0">
                <a:solidFill>
                  <a:srgbClr val="FF0000"/>
                </a:solidFill>
              </a:rPr>
              <a:t>Option 1:</a:t>
            </a:r>
            <a:r>
              <a:rPr lang="en-150" dirty="0"/>
              <a:t> The intra-frequency measurement requirement shall be enhanced</a:t>
            </a:r>
          </a:p>
          <a:p>
            <a:pPr lvl="1"/>
            <a:r>
              <a:rPr lang="en-150" dirty="0">
                <a:solidFill>
                  <a:srgbClr val="FF0000"/>
                </a:solidFill>
              </a:rPr>
              <a:t>Option 1a:</a:t>
            </a:r>
          </a:p>
          <a:p>
            <a:pPr lvl="2"/>
            <a:r>
              <a:rPr lang="en-US" dirty="0">
                <a:solidFill>
                  <a:srgbClr val="FF0000"/>
                </a:solidFill>
              </a:rPr>
              <a:t>For FR2 HST, </a:t>
            </a:r>
            <a:r>
              <a:rPr lang="en-US" dirty="0" err="1">
                <a:solidFill>
                  <a:srgbClr val="FF0000"/>
                </a:solidFill>
              </a:rPr>
              <a:t>M</a:t>
            </a:r>
            <a:r>
              <a:rPr lang="en-US" baseline="-25000" dirty="0" err="1">
                <a:solidFill>
                  <a:srgbClr val="FF0000"/>
                </a:solidFill>
              </a:rPr>
              <a:t>meas_period_w</a:t>
            </a:r>
            <a:r>
              <a:rPr lang="en-US" baseline="-25000" dirty="0">
                <a:solidFill>
                  <a:srgbClr val="FF0000"/>
                </a:solidFill>
              </a:rPr>
              <a:t>/</a:t>
            </a:r>
            <a:r>
              <a:rPr lang="en-US" baseline="-25000" dirty="0" err="1">
                <a:solidFill>
                  <a:srgbClr val="FF0000"/>
                </a:solidFill>
              </a:rPr>
              <a:t>o_gaps</a:t>
            </a:r>
            <a:r>
              <a:rPr lang="en-US" baseline="-25000" dirty="0">
                <a:solidFill>
                  <a:srgbClr val="FF0000"/>
                </a:solidFill>
              </a:rPr>
              <a:t>  </a:t>
            </a:r>
            <a:r>
              <a:rPr lang="en-US" dirty="0">
                <a:solidFill>
                  <a:srgbClr val="FF0000"/>
                </a:solidFill>
              </a:rPr>
              <a:t>= [6] for the measurement period for intra-frequency measurement requirements.</a:t>
            </a:r>
            <a:endParaRPr lang="en-150" dirty="0">
              <a:solidFill>
                <a:srgbClr val="FF0000"/>
              </a:solidFill>
            </a:endParaRPr>
          </a:p>
          <a:p>
            <a:pPr lvl="2"/>
            <a:r>
              <a:rPr lang="en-GB" dirty="0">
                <a:solidFill>
                  <a:srgbClr val="FF0000"/>
                </a:solidFill>
              </a:rPr>
              <a:t>For FR2 HST, the requirements for Measurement period for intra-frequency</a:t>
            </a:r>
            <a:br>
              <a:rPr lang="en-GB" dirty="0">
                <a:solidFill>
                  <a:srgbClr val="FF0000"/>
                </a:solidFill>
              </a:rPr>
            </a:br>
            <a:r>
              <a:rPr lang="en-GB" dirty="0">
                <a:solidFill>
                  <a:srgbClr val="FF0000"/>
                </a:solidFill>
              </a:rPr>
              <a:t>measurements without gaps are enhanced according to Table 3</a:t>
            </a:r>
            <a:r>
              <a:rPr lang="en-150" dirty="0">
                <a:solidFill>
                  <a:srgbClr val="FF0000"/>
                </a:solidFill>
              </a:rPr>
              <a:t> (</a:t>
            </a:r>
            <a:r>
              <a:rPr lang="en-US" dirty="0">
                <a:solidFill>
                  <a:srgbClr val="FF0000"/>
                </a:solidFill>
              </a:rPr>
              <a:t>Measurement period for intra-frequency measurements without gaps for FR2 HST</a:t>
            </a:r>
            <a:r>
              <a:rPr lang="en-150" dirty="0">
                <a:solidFill>
                  <a:srgbClr val="FF0000"/>
                </a:solidFill>
              </a:rPr>
              <a:t>)</a:t>
            </a:r>
            <a:r>
              <a:rPr lang="en-GB" dirty="0">
                <a:solidFill>
                  <a:srgbClr val="FF0000"/>
                </a:solidFill>
              </a:rPr>
              <a:t>.</a:t>
            </a:r>
            <a:endParaRPr lang="en-150" dirty="0">
              <a:solidFill>
                <a:srgbClr val="FF0000"/>
              </a:solidFill>
            </a:endParaRPr>
          </a:p>
          <a:p>
            <a:pPr lvl="2"/>
            <a:endParaRPr lang="en-150" dirty="0"/>
          </a:p>
          <a:p>
            <a:pPr lvl="2"/>
            <a:endParaRPr lang="en-150" dirty="0"/>
          </a:p>
          <a:p>
            <a:pPr lvl="2"/>
            <a:endParaRPr lang="en-150" dirty="0"/>
          </a:p>
          <a:p>
            <a:pPr lvl="2"/>
            <a:endParaRPr lang="en-150" dirty="0"/>
          </a:p>
          <a:p>
            <a:pPr lvl="2"/>
            <a:endParaRPr lang="en-150" dirty="0"/>
          </a:p>
          <a:p>
            <a:pPr lvl="2"/>
            <a:endParaRPr lang="en-150" dirty="0"/>
          </a:p>
          <a:p>
            <a:pPr lvl="1"/>
            <a:endParaRPr lang="en-150" dirty="0"/>
          </a:p>
          <a:p>
            <a:pPr lvl="1"/>
            <a:r>
              <a:rPr lang="en-150" dirty="0">
                <a:solidFill>
                  <a:srgbClr val="FF0000"/>
                </a:solidFill>
              </a:rPr>
              <a:t>Other options are not precluded</a:t>
            </a:r>
          </a:p>
          <a:p>
            <a:pPr lvl="1"/>
            <a:r>
              <a:rPr lang="en-150" dirty="0"/>
              <a:t>FFS: the enhancements to be introduced</a:t>
            </a:r>
          </a:p>
        </p:txBody>
      </p:sp>
      <p:sp>
        <p:nvSpPr>
          <p:cNvPr id="4" name="Slide Number Placeholder 3">
            <a:extLst>
              <a:ext uri="{FF2B5EF4-FFF2-40B4-BE49-F238E27FC236}">
                <a16:creationId xmlns:a16="http://schemas.microsoft.com/office/drawing/2014/main" id="{D05A8567-82E0-4D05-AA07-137AC35B08F9}"/>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graphicFrame>
        <p:nvGraphicFramePr>
          <p:cNvPr id="5" name="Table 4">
            <a:extLst>
              <a:ext uri="{FF2B5EF4-FFF2-40B4-BE49-F238E27FC236}">
                <a16:creationId xmlns:a16="http://schemas.microsoft.com/office/drawing/2014/main" id="{7393AF8E-1B7C-4B10-8003-25C64BC8E651}"/>
              </a:ext>
            </a:extLst>
          </p:cNvPr>
          <p:cNvGraphicFramePr>
            <a:graphicFrameLocks noGrp="1"/>
          </p:cNvGraphicFramePr>
          <p:nvPr>
            <p:extLst>
              <p:ext uri="{D42A27DB-BD31-4B8C-83A1-F6EECF244321}">
                <p14:modId xmlns:p14="http://schemas.microsoft.com/office/powerpoint/2010/main" val="379818536"/>
              </p:ext>
            </p:extLst>
          </p:nvPr>
        </p:nvGraphicFramePr>
        <p:xfrm>
          <a:off x="2146944" y="3407152"/>
          <a:ext cx="4880610" cy="1623060"/>
        </p:xfrm>
        <a:graphic>
          <a:graphicData uri="http://schemas.openxmlformats.org/drawingml/2006/table">
            <a:tbl>
              <a:tblPr firstRow="1" firstCol="1" bandRow="1">
                <a:tableStyleId>{5C22544A-7EE6-4342-B048-85BDC9FD1C3A}</a:tableStyleId>
              </a:tblPr>
              <a:tblGrid>
                <a:gridCol w="1946275">
                  <a:extLst>
                    <a:ext uri="{9D8B030D-6E8A-4147-A177-3AD203B41FA5}">
                      <a16:colId xmlns:a16="http://schemas.microsoft.com/office/drawing/2014/main" val="2136408217"/>
                    </a:ext>
                  </a:extLst>
                </a:gridCol>
                <a:gridCol w="2934335">
                  <a:extLst>
                    <a:ext uri="{9D8B030D-6E8A-4147-A177-3AD203B41FA5}">
                      <a16:colId xmlns:a16="http://schemas.microsoft.com/office/drawing/2014/main" val="3337815611"/>
                    </a:ext>
                  </a:extLst>
                </a:gridCol>
              </a:tblGrid>
              <a:tr h="0">
                <a:tc>
                  <a:txBody>
                    <a:bodyPr/>
                    <a:lstStyle/>
                    <a:p>
                      <a:pPr algn="ctr">
                        <a:spcAft>
                          <a:spcPts val="900"/>
                        </a:spcAft>
                      </a:pPr>
                      <a:r>
                        <a:rPr lang="x-none" sz="900">
                          <a:effectLst/>
                        </a:rPr>
                        <a:t>DRX cycle</a:t>
                      </a:r>
                      <a:endParaRPr lang="en-150"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900"/>
                        </a:spcAft>
                      </a:pPr>
                      <a:r>
                        <a:rPr lang="x-none" sz="900">
                          <a:effectLst/>
                        </a:rPr>
                        <a:t>T</a:t>
                      </a:r>
                      <a:r>
                        <a:rPr lang="x-none" sz="900" baseline="-25000">
                          <a:effectLst/>
                        </a:rPr>
                        <a:t> SSB_measurement_period_intra</a:t>
                      </a:r>
                      <a:r>
                        <a:rPr lang="x-none" sz="900">
                          <a:effectLst/>
                        </a:rPr>
                        <a:t>  </a:t>
                      </a:r>
                      <a:endParaRPr lang="en-150"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2019817"/>
                  </a:ext>
                </a:extLst>
              </a:tr>
              <a:tr h="0">
                <a:tc>
                  <a:txBody>
                    <a:bodyPr/>
                    <a:lstStyle/>
                    <a:p>
                      <a:pPr algn="ctr">
                        <a:spcAft>
                          <a:spcPts val="900"/>
                        </a:spcAft>
                      </a:pPr>
                      <a:r>
                        <a:rPr lang="x-none" sz="900" dirty="0">
                          <a:effectLst/>
                        </a:rPr>
                        <a:t>No DRX</a:t>
                      </a:r>
                      <a:endParaRPr lang="en-150" sz="10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900"/>
                        </a:spcAft>
                      </a:pPr>
                      <a:r>
                        <a:rPr lang="x-none" sz="900">
                          <a:effectLst/>
                        </a:rPr>
                        <a:t>max(400ms, ceil(</a:t>
                      </a:r>
                      <a:r>
                        <a:rPr lang="x-none" sz="900">
                          <a:effectLst/>
                          <a:highlight>
                            <a:srgbClr val="FFFF00"/>
                          </a:highlight>
                        </a:rPr>
                        <a:t>6</a:t>
                      </a:r>
                      <a:r>
                        <a:rPr lang="x-none" sz="900">
                          <a:effectLst/>
                        </a:rPr>
                        <a:t> x K</a:t>
                      </a:r>
                      <a:r>
                        <a:rPr lang="x-none" sz="900" baseline="-25000">
                          <a:effectLst/>
                        </a:rPr>
                        <a:t>p</a:t>
                      </a:r>
                      <a:r>
                        <a:rPr lang="x-none" sz="900">
                          <a:effectLst/>
                        </a:rPr>
                        <a:t> x K</a:t>
                      </a:r>
                      <a:r>
                        <a:rPr lang="x-none" sz="900" baseline="-25000">
                          <a:effectLst/>
                        </a:rPr>
                        <a:t>layer1_measurement</a:t>
                      </a:r>
                      <a:r>
                        <a:rPr lang="x-none" sz="900">
                          <a:effectLst/>
                        </a:rPr>
                        <a:t>) x SMTC period)</a:t>
                      </a:r>
                      <a:r>
                        <a:rPr lang="x-none" sz="900" baseline="30000">
                          <a:effectLst/>
                        </a:rPr>
                        <a:t>Note 1</a:t>
                      </a:r>
                      <a:r>
                        <a:rPr lang="x-none" sz="900">
                          <a:effectLst/>
                        </a:rPr>
                        <a:t> x CSSF</a:t>
                      </a:r>
                      <a:r>
                        <a:rPr lang="x-none" sz="900" baseline="-25000">
                          <a:effectLst/>
                        </a:rPr>
                        <a:t>intra</a:t>
                      </a:r>
                      <a:endParaRPr lang="en-150"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82976602"/>
                  </a:ext>
                </a:extLst>
              </a:tr>
              <a:tr h="0">
                <a:tc>
                  <a:txBody>
                    <a:bodyPr/>
                    <a:lstStyle/>
                    <a:p>
                      <a:pPr algn="ctr">
                        <a:spcAft>
                          <a:spcPts val="900"/>
                        </a:spcAft>
                      </a:pPr>
                      <a:r>
                        <a:rPr lang="x-none" sz="900">
                          <a:effectLst/>
                        </a:rPr>
                        <a:t>DRX cycle≤ 320ms</a:t>
                      </a:r>
                      <a:endParaRPr lang="en-150"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900"/>
                        </a:spcAft>
                      </a:pPr>
                      <a:r>
                        <a:rPr lang="x-none" sz="900">
                          <a:effectLst/>
                        </a:rPr>
                        <a:t>max(400ms, ceil(</a:t>
                      </a:r>
                      <a:r>
                        <a:rPr lang="x-none" sz="900">
                          <a:effectLst/>
                          <a:highlight>
                            <a:srgbClr val="FFFF00"/>
                          </a:highlight>
                        </a:rPr>
                        <a:t>M2</a:t>
                      </a:r>
                      <a:r>
                        <a:rPr lang="x-none" sz="900" baseline="30000">
                          <a:effectLst/>
                        </a:rPr>
                        <a:t> Note 2</a:t>
                      </a:r>
                      <a:r>
                        <a:rPr lang="x-none" sz="900">
                          <a:effectLst/>
                        </a:rPr>
                        <a:t> x </a:t>
                      </a:r>
                      <a:r>
                        <a:rPr lang="x-none" sz="900">
                          <a:effectLst/>
                          <a:highlight>
                            <a:srgbClr val="FFFF00"/>
                          </a:highlight>
                        </a:rPr>
                        <a:t>6</a:t>
                      </a:r>
                      <a:r>
                        <a:rPr lang="x-none" sz="900">
                          <a:effectLst/>
                        </a:rPr>
                        <a:t> x K</a:t>
                      </a:r>
                      <a:r>
                        <a:rPr lang="x-none" sz="900" baseline="-25000">
                          <a:effectLst/>
                        </a:rPr>
                        <a:t>p</a:t>
                      </a:r>
                      <a:r>
                        <a:rPr lang="x-none" sz="900">
                          <a:effectLst/>
                        </a:rPr>
                        <a:t> x K</a:t>
                      </a:r>
                      <a:r>
                        <a:rPr lang="x-none" sz="900" baseline="-25000">
                          <a:effectLst/>
                        </a:rPr>
                        <a:t>layer1_measurement</a:t>
                      </a:r>
                      <a:r>
                        <a:rPr lang="x-none" sz="900">
                          <a:effectLst/>
                        </a:rPr>
                        <a:t>) x max(SMTC period,DRX cycle)) x CSSF</a:t>
                      </a:r>
                      <a:r>
                        <a:rPr lang="x-none" sz="900" baseline="-25000">
                          <a:effectLst/>
                        </a:rPr>
                        <a:t>intra</a:t>
                      </a:r>
                      <a:r>
                        <a:rPr lang="x-none" sz="900">
                          <a:effectLst/>
                        </a:rPr>
                        <a:t> </a:t>
                      </a:r>
                      <a:endParaRPr lang="en-150"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98168525"/>
                  </a:ext>
                </a:extLst>
              </a:tr>
              <a:tr h="0">
                <a:tc>
                  <a:txBody>
                    <a:bodyPr/>
                    <a:lstStyle/>
                    <a:p>
                      <a:pPr algn="ctr">
                        <a:spcAft>
                          <a:spcPts val="900"/>
                        </a:spcAft>
                      </a:pPr>
                      <a:r>
                        <a:rPr lang="x-none" sz="900">
                          <a:effectLst/>
                        </a:rPr>
                        <a:t>DRX cycle&gt;320ms</a:t>
                      </a:r>
                      <a:endParaRPr lang="en-150"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900"/>
                        </a:spcAft>
                      </a:pPr>
                      <a:r>
                        <a:rPr lang="x-none" sz="900">
                          <a:effectLst/>
                        </a:rPr>
                        <a:t>ceil(</a:t>
                      </a:r>
                      <a:r>
                        <a:rPr lang="x-none" sz="900">
                          <a:effectLst/>
                          <a:highlight>
                            <a:srgbClr val="FFFF00"/>
                          </a:highlight>
                        </a:rPr>
                        <a:t>6</a:t>
                      </a:r>
                      <a:r>
                        <a:rPr lang="x-none" sz="900">
                          <a:effectLst/>
                        </a:rPr>
                        <a:t> xK</a:t>
                      </a:r>
                      <a:r>
                        <a:rPr lang="x-none" sz="900" baseline="-25000">
                          <a:effectLst/>
                        </a:rPr>
                        <a:t>p</a:t>
                      </a:r>
                      <a:r>
                        <a:rPr lang="x-none" sz="900">
                          <a:effectLst/>
                        </a:rPr>
                        <a:t> x K</a:t>
                      </a:r>
                      <a:r>
                        <a:rPr lang="x-none" sz="900" baseline="-25000">
                          <a:effectLst/>
                        </a:rPr>
                        <a:t>layer1_measurement</a:t>
                      </a:r>
                      <a:r>
                        <a:rPr lang="x-none" sz="900">
                          <a:effectLst/>
                        </a:rPr>
                        <a:t> ) x DRX cycle x CSSF</a:t>
                      </a:r>
                      <a:r>
                        <a:rPr lang="x-none" sz="900" baseline="-25000">
                          <a:effectLst/>
                        </a:rPr>
                        <a:t>intra</a:t>
                      </a:r>
                      <a:endParaRPr lang="en-150"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883371852"/>
                  </a:ext>
                </a:extLst>
              </a:tr>
              <a:tr h="44450">
                <a:tc gridSpan="2">
                  <a:txBody>
                    <a:bodyPr/>
                    <a:lstStyle/>
                    <a:p>
                      <a:pPr marL="540385" indent="-540385">
                        <a:spcAft>
                          <a:spcPts val="900"/>
                        </a:spcAft>
                      </a:pPr>
                      <a:r>
                        <a:rPr lang="x-none" sz="900" dirty="0">
                          <a:solidFill>
                            <a:schemeClr val="tx1"/>
                          </a:solidFill>
                          <a:effectLst/>
                        </a:rPr>
                        <a:t>NOTE 1:	If different SMTC periodicities are configured for different cells, the SMTC period in the requirement is the one used by the cell being identified</a:t>
                      </a:r>
                      <a:endParaRPr lang="en-150" sz="1000" dirty="0">
                        <a:solidFill>
                          <a:schemeClr val="tx1"/>
                        </a:solidFill>
                        <a:effectLst/>
                      </a:endParaRPr>
                    </a:p>
                    <a:p>
                      <a:pPr marL="540385" indent="-540385">
                        <a:spcAft>
                          <a:spcPts val="900"/>
                        </a:spcAft>
                      </a:pPr>
                      <a:r>
                        <a:rPr lang="x-none" sz="900" dirty="0">
                          <a:solidFill>
                            <a:schemeClr val="tx1"/>
                          </a:solidFill>
                          <a:effectLst/>
                        </a:rPr>
                        <a:t>NOTE 2:	</a:t>
                      </a:r>
                      <a:r>
                        <a:rPr lang="x-none" sz="900" dirty="0">
                          <a:solidFill>
                            <a:schemeClr val="tx1"/>
                          </a:solidFill>
                          <a:effectLst/>
                          <a:highlight>
                            <a:srgbClr val="FFFF00"/>
                          </a:highlight>
                        </a:rPr>
                        <a:t>When RRM enhancement for high speed is not configured, M2 = 1.5; When RRM enhancement for high speed is configured, M2 = 1.5 if SMTC periodicity &gt; 40 ms;,otherwise M2=1</a:t>
                      </a:r>
                      <a:r>
                        <a:rPr lang="x-none" sz="900" dirty="0">
                          <a:solidFill>
                            <a:schemeClr val="tx1"/>
                          </a:solidFill>
                          <a:effectLst/>
                        </a:rPr>
                        <a:t>.</a:t>
                      </a:r>
                      <a:endParaRPr lang="en-150" sz="10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150"/>
                    </a:p>
                  </a:txBody>
                  <a:tcPr/>
                </a:tc>
                <a:extLst>
                  <a:ext uri="{0D108BD9-81ED-4DB2-BD59-A6C34878D82A}">
                    <a16:rowId xmlns:a16="http://schemas.microsoft.com/office/drawing/2014/main" val="1889997829"/>
                  </a:ext>
                </a:extLst>
              </a:tr>
            </a:tbl>
          </a:graphicData>
        </a:graphic>
      </p:graphicFrame>
    </p:spTree>
    <p:extLst>
      <p:ext uri="{BB962C8B-B14F-4D97-AF65-F5344CB8AC3E}">
        <p14:creationId xmlns:p14="http://schemas.microsoft.com/office/powerpoint/2010/main" val="155245451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Information xmlns="3b34c8f0-1ef5-4d1e-bb66-517ce7fe7356" xsi:nil="true"/>
    <Associated_x0020_Task xmlns="3b34c8f0-1ef5-4d1e-bb66-517ce7fe7356"/>
    <_dlc_DocId xmlns="71c5aaf6-e6ce-465b-b873-5148d2a4c105">5AIRPNAIUNRU-1328258698-3914</_dlc_DocId>
    <_dlc_DocIdUrl xmlns="71c5aaf6-e6ce-465b-b873-5148d2a4c105">
      <Url>https://nokia.sharepoint.com/sites/c5g/5gradio/_layouts/15/DocIdRedir.aspx?ID=5AIRPNAIUNRU-1328258698-3914</Url>
      <Description>5AIRPNAIUNRU-1328258698-3914</Description>
    </_dlc_DocIdUrl>
  </documentManagement>
</p:properties>
</file>

<file path=customXml/item4.xml><?xml version="1.0" encoding="utf-8"?>
<?mso-contentType ?>
<SharedContentType xmlns="Microsoft.SharePoint.Taxonomy.ContentTypeSync" SourceId="34c87397-5fc1-491e-85e7-d6110dbe9cbd" ContentTypeId="0x0101"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A5E6F13-496E-4284-8C07-0286487C8F08}">
  <ds:schemaRefs>
    <ds:schemaRef ds:uri="http://schemas.microsoft.com/sharepoint/v3/contenttype/forms"/>
  </ds:schemaRefs>
</ds:datastoreItem>
</file>

<file path=customXml/itemProps2.xml><?xml version="1.0" encoding="utf-8"?>
<ds:datastoreItem xmlns:ds="http://schemas.openxmlformats.org/officeDocument/2006/customXml" ds:itemID="{2463359F-0898-49C7-85F4-31251BFDCA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9FE0A6-A20A-477E-92FA-14D143281CE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1c5aaf6-e6ce-465b-b873-5148d2a4c105"/>
    <ds:schemaRef ds:uri="0b6aed8e-0313-4d17-80ff-d0e5da4931c5"/>
    <ds:schemaRef ds:uri="3b34c8f0-1ef5-4d1e-bb66-517ce7fe7356"/>
    <ds:schemaRef ds:uri="http://www.w3.org/XML/1998/namespace"/>
    <ds:schemaRef ds:uri="http://purl.org/dc/dcmitype/"/>
  </ds:schemaRefs>
</ds:datastoreItem>
</file>

<file path=customXml/itemProps4.xml><?xml version="1.0" encoding="utf-8"?>
<ds:datastoreItem xmlns:ds="http://schemas.openxmlformats.org/officeDocument/2006/customXml" ds:itemID="{A34F718B-26AC-42F8-BDE7-2C733DA6858A}">
  <ds:schemaRefs>
    <ds:schemaRef ds:uri="Microsoft.SharePoint.Taxonomy.ContentTypeSync"/>
  </ds:schemaRefs>
</ds:datastoreItem>
</file>

<file path=customXml/itemProps5.xml><?xml version="1.0" encoding="utf-8"?>
<ds:datastoreItem xmlns:ds="http://schemas.openxmlformats.org/officeDocument/2006/customXml" ds:itemID="{C3608CA8-73B4-494B-8078-EC8C9DBB352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16720</TotalTime>
  <Words>2761</Words>
  <Application>Microsoft Office PowerPoint</Application>
  <PresentationFormat>On-screen Show (4:3)</PresentationFormat>
  <Paragraphs>351</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主题</vt:lpstr>
      <vt:lpstr>WF on FR2 HST RRM requirements</vt:lpstr>
      <vt:lpstr>Background</vt:lpstr>
      <vt:lpstr>General Agreements Assumptions</vt:lpstr>
      <vt:lpstr>Way Forward on Maximum Supported Speed from RRM Perspective</vt:lpstr>
      <vt:lpstr>Way Forward on CONNECTED State Mobility </vt:lpstr>
      <vt:lpstr>Way Forward on CONNECTED State Mobility (Continued)</vt:lpstr>
      <vt:lpstr>Way Forward on Timing</vt:lpstr>
      <vt:lpstr>Way Forward Agreements on Measurement Procedures</vt:lpstr>
      <vt:lpstr>Way Forward on Measurement Procedures (continued)</vt:lpstr>
      <vt:lpstr>Way Forward on Measurement Procedures (continued)</vt:lpstr>
      <vt:lpstr>Way Forward on Measurement Procedures (continued)</vt:lpstr>
      <vt:lpstr>Way Forward on IDLE/INACTIVE State Mobility </vt:lpstr>
      <vt:lpstr>Way Forward on Signalling</vt:lpstr>
      <vt:lpstr>Way Forward on Signalling (continued)</vt:lpstr>
      <vt:lpstr>Summary of Applicability of Rel-15/16 Requirements to Rel-17 HST FR2</vt:lpstr>
      <vt:lpstr>Contributions List in RAN4#98-e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Moderator (Nokia)</cp:lastModifiedBy>
  <cp:revision>476</cp:revision>
  <dcterms:created xsi:type="dcterms:W3CDTF">2019-09-05T02:26:38Z</dcterms:created>
  <dcterms:modified xsi:type="dcterms:W3CDTF">2021-04-19T18:20:01Z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y fmtid="{D5CDD505-2E9C-101B-9397-08002B2CF9AE}" pid="8" name="ContentTypeId">
    <vt:lpwstr>0x01010000E5007003D3004E92B8EDD86D20E8CD</vt:lpwstr>
  </property>
  <property fmtid="{D5CDD505-2E9C-101B-9397-08002B2CF9AE}" pid="9" name="NSCPROP_SA">
    <vt:lpwstr>C:\Users\ADMINI~1\AppData\Local\Temp\BNZ.5fad3b3e3056b3d\R4-2017492 WF on Rel-16 NR IAB demodulation requirements V3.pptx</vt:lpwstr>
  </property>
  <property fmtid="{D5CDD505-2E9C-101B-9397-08002B2CF9AE}" pid="10" name="_dlc_DocIdItemGuid">
    <vt:lpwstr>dd256ad8-2db6-4edc-95b4-aa9c7b95d0ac</vt:lpwstr>
  </property>
</Properties>
</file>