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90" r:id="rId6"/>
    <p:sldId id="264" r:id="rId7"/>
    <p:sldId id="291" r:id="rId8"/>
    <p:sldId id="266" r:id="rId9"/>
    <p:sldId id="269" r:id="rId10"/>
    <p:sldId id="293" r:id="rId11"/>
    <p:sldId id="294" r:id="rId12"/>
    <p:sldId id="292" r:id="rId13"/>
    <p:sldId id="295" r:id="rId14"/>
    <p:sldId id="296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3366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D8F6DE-BF65-47B5-9141-8E65F9388473}" v="2" dt="2021-04-19T06:51:20.1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g Li L" userId="2fe3ad1d-b444-43b6-8b31-8d6a39e7b93b" providerId="ADAL" clId="{A0D8F6DE-BF65-47B5-9141-8E65F9388473}"/>
    <pc:docChg chg="modSld">
      <pc:chgData name="Ming Li L" userId="2fe3ad1d-b444-43b6-8b31-8d6a39e7b93b" providerId="ADAL" clId="{A0D8F6DE-BF65-47B5-9141-8E65F9388473}" dt="2021-04-19T06:51:20.141" v="1" actId="207"/>
      <pc:docMkLst>
        <pc:docMk/>
      </pc:docMkLst>
      <pc:sldChg chg="modSp">
        <pc:chgData name="Ming Li L" userId="2fe3ad1d-b444-43b6-8b31-8d6a39e7b93b" providerId="ADAL" clId="{A0D8F6DE-BF65-47B5-9141-8E65F9388473}" dt="2021-04-19T06:51:14.623" v="0" actId="207"/>
        <pc:sldMkLst>
          <pc:docMk/>
          <pc:sldMk cId="560210931" sldId="295"/>
        </pc:sldMkLst>
        <pc:spChg chg="mod">
          <ac:chgData name="Ming Li L" userId="2fe3ad1d-b444-43b6-8b31-8d6a39e7b93b" providerId="ADAL" clId="{A0D8F6DE-BF65-47B5-9141-8E65F9388473}" dt="2021-04-19T06:51:14.623" v="0" actId="207"/>
          <ac:spMkLst>
            <pc:docMk/>
            <pc:sldMk cId="560210931" sldId="295"/>
            <ac:spMk id="6" creationId="{3DC7906A-1423-416D-A035-FD226560FAB0}"/>
          </ac:spMkLst>
        </pc:spChg>
      </pc:sldChg>
      <pc:sldChg chg="modSp">
        <pc:chgData name="Ming Li L" userId="2fe3ad1d-b444-43b6-8b31-8d6a39e7b93b" providerId="ADAL" clId="{A0D8F6DE-BF65-47B5-9141-8E65F9388473}" dt="2021-04-19T06:51:20.141" v="1" actId="207"/>
        <pc:sldMkLst>
          <pc:docMk/>
          <pc:sldMk cId="2194281024" sldId="296"/>
        </pc:sldMkLst>
        <pc:spChg chg="mod">
          <ac:chgData name="Ming Li L" userId="2fe3ad1d-b444-43b6-8b31-8d6a39e7b93b" providerId="ADAL" clId="{A0D8F6DE-BF65-47B5-9141-8E65F9388473}" dt="2021-04-19T06:51:20.141" v="1" actId="207"/>
          <ac:spMkLst>
            <pc:docMk/>
            <pc:sldMk cId="2194281024" sldId="296"/>
            <ac:spMk id="5" creationId="{12DA425D-1FC1-4CB8-8A8E-189A746A44A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99033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altLang="zh-CN" b="1" dirty="0"/>
              <a:t>3GPP TSG-RAN WG4 Meeting  #98-bis-e	                                                R4-210xxxx</a:t>
            </a:r>
            <a:endParaRPr lang="en-US" altLang="zh-CN" b="1" dirty="0"/>
          </a:p>
          <a:p>
            <a:r>
              <a:rPr lang="x-none" altLang="zh-CN" b="1" dirty="0"/>
              <a:t>Electronic Meeting, </a:t>
            </a:r>
            <a:r>
              <a:rPr lang="en-GB" altLang="zh-CN" b="1" dirty="0"/>
              <a:t>12th – 20th April</a:t>
            </a:r>
            <a:r>
              <a:rPr lang="x-none" altLang="zh-CN" b="1" dirty="0"/>
              <a:t>, 202</a:t>
            </a:r>
            <a:r>
              <a:rPr lang="en-US" altLang="zh-CN" b="1" dirty="0"/>
              <a:t>1</a:t>
            </a:r>
            <a:endParaRPr lang="zh-CN" altLang="zh-CN" b="1" dirty="0"/>
          </a:p>
          <a:p>
            <a:pPr hangingPunct="0"/>
            <a:r>
              <a:rPr lang="en-GB" altLang="zh-CN" b="1" dirty="0"/>
              <a:t>Agenda Item: 8.6.2</a:t>
            </a:r>
            <a:endParaRPr lang="en-US" altLang="zh-CN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1640986"/>
            <a:ext cx="7056784" cy="2739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WF </a:t>
            </a:r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 FR1 </a:t>
            </a:r>
            <a:r>
              <a:rPr lang="en-US" altLang="zh-CN" sz="4800" noProof="0" dirty="0">
                <a:latin typeface="+mj-lt"/>
                <a:ea typeface="+mj-ea"/>
                <a:cs typeface="+mj-cs"/>
              </a:rPr>
              <a:t>HST RRM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635896" y="4437112"/>
            <a:ext cx="3126567" cy="958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CMCC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2DA425D-1FC1-4CB8-8A8E-189A746A44AA}"/>
              </a:ext>
            </a:extLst>
          </p:cNvPr>
          <p:cNvSpPr txBox="1">
            <a:spLocks/>
          </p:cNvSpPr>
          <p:nvPr/>
        </p:nvSpPr>
        <p:spPr>
          <a:xfrm>
            <a:off x="662880" y="908720"/>
            <a:ext cx="8229600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CSSF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Option 1(HW, MTK): For CSSF, RAN4 needs to study how many Scell(s) is supported in R17 HST in FR1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Option 2 (Ericsson, Apple, CATT, CMCC, Intel): no need to have this limitation in the spec</a:t>
            </a:r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3DC7906A-1423-416D-A035-FD226560FAB0}"/>
              </a:ext>
            </a:extLst>
          </p:cNvPr>
          <p:cNvSpPr txBox="1">
            <a:spLocks/>
          </p:cNvSpPr>
          <p:nvPr/>
        </p:nvSpPr>
        <p:spPr>
          <a:xfrm>
            <a:off x="662880" y="3284984"/>
            <a:ext cx="8229600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UE capability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strike="sngStrike" dirty="0">
                <a:solidFill>
                  <a:srgbClr val="0070C0"/>
                </a:solidFill>
                <a:ea typeface="等线" panose="02010600030101010101" pitchFamily="2" charset="-122"/>
              </a:rPr>
              <a:t>Option 1 (Ericsson): For RRM measurement, new UE capability like ‘</a:t>
            </a:r>
            <a:r>
              <a:rPr lang="en-US" altLang="zh-CN" sz="1800" strike="sngStrike" dirty="0" err="1">
                <a:solidFill>
                  <a:srgbClr val="0070C0"/>
                </a:solidFill>
                <a:ea typeface="等线" panose="02010600030101010101" pitchFamily="2" charset="-122"/>
              </a:rPr>
              <a:t>measurementEnhancementsSCell</a:t>
            </a:r>
            <a:r>
              <a:rPr lang="en-US" altLang="zh-CN" sz="1800" strike="sngStrike" dirty="0">
                <a:solidFill>
                  <a:srgbClr val="0070C0"/>
                </a:solidFill>
                <a:ea typeface="等线" panose="02010600030101010101" pitchFamily="2" charset="-122"/>
              </a:rPr>
              <a:t>’ can be introduced to indicate the UE supports enhanced measurements on SCC to support [350]km/h velocity with active </a:t>
            </a:r>
            <a:r>
              <a:rPr lang="en-US" altLang="zh-CN" sz="1800" strike="sngStrike" dirty="0" err="1">
                <a:solidFill>
                  <a:srgbClr val="0070C0"/>
                </a:solidFill>
                <a:ea typeface="等线" panose="02010600030101010101" pitchFamily="2" charset="-122"/>
              </a:rPr>
              <a:t>Scells</a:t>
            </a:r>
            <a:r>
              <a:rPr lang="en-US" altLang="zh-CN" sz="1800" strike="sngStrike" dirty="0">
                <a:solidFill>
                  <a:srgbClr val="0070C0"/>
                </a:solidFill>
                <a:ea typeface="等线" panose="02010600030101010101" pitchFamily="2" charset="-122"/>
              </a:rPr>
              <a:t> or deactivated </a:t>
            </a:r>
            <a:r>
              <a:rPr lang="en-US" altLang="zh-CN" sz="1800" strike="sngStrike" dirty="0" err="1">
                <a:solidFill>
                  <a:srgbClr val="0070C0"/>
                </a:solidFill>
                <a:ea typeface="等线" panose="02010600030101010101" pitchFamily="2" charset="-122"/>
              </a:rPr>
              <a:t>Scells</a:t>
            </a:r>
            <a:endParaRPr lang="en-US" altLang="zh-CN" sz="1800" strike="sngStrike" dirty="0">
              <a:solidFill>
                <a:srgbClr val="0070C0"/>
              </a:solidFill>
              <a:ea typeface="等线" panose="02010600030101010101" pitchFamily="2" charset="-122"/>
            </a:endParaRP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Option 2 (QC, MTK, vivo, OPPO): new UE capability should be added for the support of 500km/h as WID listed, no need to add the additional capability for different velocity values in Rel-17 HST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zh-CN" altLang="zh-CN" sz="1800" dirty="0"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0210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2DA425D-1FC1-4CB8-8A8E-189A746A44AA}"/>
              </a:ext>
            </a:extLst>
          </p:cNvPr>
          <p:cNvSpPr txBox="1">
            <a:spLocks/>
          </p:cNvSpPr>
          <p:nvPr/>
        </p:nvSpPr>
        <p:spPr>
          <a:xfrm>
            <a:off x="662880" y="908720"/>
            <a:ext cx="8229600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Release independent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Option 1 (CMCC): it is proposed that Rel-17 FR1 HST RRM enhancement is release independent from Rel-15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Option 2 (HW, MTK, Nokia, Apple, DCM</a:t>
            </a:r>
            <a:r>
              <a:rPr lang="sv-SE" altLang="zh-CN" sz="1800" dirty="0">
                <a:solidFill>
                  <a:srgbClr val="0070C0"/>
                </a:solidFill>
                <a:ea typeface="等线" panose="02010600030101010101" pitchFamily="2" charset="-122"/>
              </a:rPr>
              <a:t>, Ericsson</a:t>
            </a:r>
            <a:r>
              <a:rPr lang="en-US" altLang="zh-CN" sz="1800" dirty="0">
                <a:ea typeface="等线" panose="02010600030101010101" pitchFamily="2" charset="-122"/>
              </a:rPr>
              <a:t>): Needs further study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US" altLang="zh-CN" sz="1800" dirty="0"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94281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56B4E7-F5B2-4EC4-96DE-D3E3FE82A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58F4EF0B-6AEE-4084-8128-BA9EFD8E6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00808"/>
            <a:ext cx="8568952" cy="4176464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The following WFs were approved:</a:t>
            </a:r>
          </a:p>
          <a:p>
            <a:pPr lvl="1"/>
            <a:r>
              <a:rPr lang="en-GB" altLang="zh-CN" dirty="0"/>
              <a:t>R4-1912781 </a:t>
            </a:r>
            <a:r>
              <a:rPr lang="en-US" altLang="zh-CN" dirty="0"/>
              <a:t> WF on RRM for NR HST, RAN4#98-e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2">
              <a:buNone/>
            </a:pPr>
            <a:endParaRPr lang="en-US" altLang="zh-CN" sz="2800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02167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135349"/>
            <a:ext cx="8229600" cy="5256584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PSS/SSS detection delay, time index detection delay, and measurement period for activated SCell</a:t>
            </a:r>
            <a:endParaRPr lang="en-GB" altLang="zh-CN" sz="1800" dirty="0"/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en-US" altLang="zh-CN" sz="1800" dirty="0">
                <a:effectLst/>
                <a:ea typeface="等线" panose="02010600030101010101" pitchFamily="2" charset="-122"/>
              </a:rPr>
              <a:t>Confirm the agreements in last meeting that </a:t>
            </a:r>
            <a:r>
              <a:rPr lang="en-US" altLang="zh-CN" sz="1800" dirty="0" err="1">
                <a:effectLst/>
                <a:ea typeface="等线" panose="02010600030101010101" pitchFamily="2" charset="-122"/>
              </a:rPr>
              <a:t>PCell</a:t>
            </a:r>
            <a:r>
              <a:rPr lang="en-US" altLang="zh-CN" sz="1800" dirty="0">
                <a:effectLst/>
                <a:ea typeface="等线" panose="02010600030101010101" pitchFamily="2" charset="-122"/>
              </a:rPr>
              <a:t> enhancement in Rel-16 HST are re-used to specify the requirements on PSS/SSS detection, time index detection and measurement period for activated Scell (including both intra-frequency measurement without MG and intra-frequency measurement with MG), i.e. the M2 and Y defined in Rel-16 HST are reused for activated Scell</a:t>
            </a:r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en-US" altLang="zh-CN" sz="1800" dirty="0" err="1">
                <a:ea typeface="等线" panose="02010600030101010101" pitchFamily="2" charset="-122"/>
              </a:rPr>
              <a:t>Kp</a:t>
            </a:r>
            <a:r>
              <a:rPr lang="en-US" altLang="zh-CN" sz="1800" dirty="0">
                <a:ea typeface="等线" panose="02010600030101010101" pitchFamily="2" charset="-122"/>
              </a:rPr>
              <a:t> is kept for activated Scell measurement</a:t>
            </a:r>
            <a:endParaRPr lang="en-US" altLang="zh-CN" sz="18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1800" dirty="0"/>
          </a:p>
          <a:p>
            <a:pPr marL="0" lvl="1" indent="0">
              <a:buNone/>
            </a:pPr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2787063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135349"/>
            <a:ext cx="8229600" cy="5256584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altLang="zh-CN" sz="1800" dirty="0">
                <a:effectLst/>
                <a:ea typeface="宋体" panose="02010600030101010101" pitchFamily="2" charset="-122"/>
              </a:rPr>
              <a:t>Enhancement on </a:t>
            </a:r>
            <a:r>
              <a:rPr lang="en-GB" altLang="zh-CN" sz="1800" dirty="0">
                <a:ea typeface="等线" panose="02010600030101010101" pitchFamily="2" charset="-122"/>
              </a:rPr>
              <a:t>CSSF</a:t>
            </a:r>
            <a:r>
              <a:rPr lang="en-GB" altLang="zh-CN" sz="1800" baseline="-25000" dirty="0">
                <a:ea typeface="等线" panose="02010600030101010101" pitchFamily="2" charset="-122"/>
              </a:rPr>
              <a:t>outside_gap,i </a:t>
            </a:r>
            <a:r>
              <a:rPr lang="en-GB" altLang="zh-CN" sz="1800" dirty="0">
                <a:effectLst/>
                <a:ea typeface="宋体" panose="02010600030101010101" pitchFamily="2" charset="-122"/>
              </a:rPr>
              <a:t>for </a:t>
            </a:r>
            <a:r>
              <a:rPr lang="en-GB" altLang="zh-CN" sz="1800" dirty="0" err="1">
                <a:effectLst/>
                <a:ea typeface="宋体" panose="02010600030101010101" pitchFamily="2" charset="-122"/>
              </a:rPr>
              <a:t>SCell</a:t>
            </a:r>
            <a:r>
              <a:rPr lang="en-GB" altLang="zh-CN" sz="1800" dirty="0">
                <a:effectLst/>
                <a:ea typeface="宋体" panose="02010600030101010101" pitchFamily="2" charset="-122"/>
              </a:rPr>
              <a:t> measurement</a:t>
            </a:r>
            <a:endParaRPr lang="en-GB" altLang="zh-CN" sz="1800" dirty="0"/>
          </a:p>
          <a:p>
            <a:pPr marL="857250" lvl="2" indent="-457200" fontAlgn="auto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altLang="zh-CN" sz="1800" dirty="0">
                <a:ea typeface="等线" panose="02010600030101010101" pitchFamily="2" charset="-122"/>
              </a:rPr>
              <a:t>RAN4 has the following common understanding of the current non-HST specification: </a:t>
            </a:r>
            <a:endParaRPr lang="zh-CN" altLang="zh-CN" sz="1800" dirty="0">
              <a:ea typeface="等线" panose="02010600030101010101" pitchFamily="2" charset="-122"/>
            </a:endParaRPr>
          </a:p>
          <a:p>
            <a:pPr marL="1314450" lvl="3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dirty="0">
                <a:ea typeface="等线" panose="02010600030101010101" pitchFamily="2" charset="-122"/>
              </a:rPr>
              <a:t>For CSSF</a:t>
            </a:r>
            <a:r>
              <a:rPr lang="en-GB" altLang="zh-CN" sz="1800" baseline="-25000" dirty="0">
                <a:ea typeface="等线" panose="02010600030101010101" pitchFamily="2" charset="-122"/>
              </a:rPr>
              <a:t>outside_gap,i</a:t>
            </a:r>
            <a:r>
              <a:rPr lang="en-GB" altLang="zh-CN" sz="1800" dirty="0">
                <a:ea typeface="等线" panose="02010600030101010101" pitchFamily="2" charset="-122"/>
              </a:rPr>
              <a:t>, both </a:t>
            </a:r>
            <a:r>
              <a:rPr lang="en-GB" altLang="zh-CN" sz="1800" dirty="0" err="1">
                <a:ea typeface="等线" panose="02010600030101010101" pitchFamily="2" charset="-122"/>
              </a:rPr>
              <a:t>SCell</a:t>
            </a:r>
            <a:r>
              <a:rPr lang="en-GB" altLang="zh-CN" sz="1800" dirty="0">
                <a:ea typeface="等线" panose="02010600030101010101" pitchFamily="2" charset="-122"/>
              </a:rPr>
              <a:t>(s) measured without MG and </a:t>
            </a:r>
            <a:r>
              <a:rPr lang="en-GB" altLang="zh-CN" sz="1800" dirty="0" err="1">
                <a:ea typeface="等线" panose="02010600030101010101" pitchFamily="2" charset="-122"/>
              </a:rPr>
              <a:t>SCell</a:t>
            </a:r>
            <a:r>
              <a:rPr lang="en-GB" altLang="zh-CN" sz="1800" dirty="0">
                <a:ea typeface="等线" panose="02010600030101010101" pitchFamily="2" charset="-122"/>
              </a:rPr>
              <a:t>(s) measured with MG are counted in N</a:t>
            </a:r>
            <a:r>
              <a:rPr lang="en-GB" altLang="zh-CN" sz="1800" baseline="-25000" dirty="0">
                <a:ea typeface="等线" panose="02010600030101010101" pitchFamily="2" charset="-122"/>
              </a:rPr>
              <a:t>SCC_SSB</a:t>
            </a:r>
            <a:r>
              <a:rPr lang="en-GB" altLang="zh-CN" sz="1800" dirty="0">
                <a:ea typeface="等线" panose="02010600030101010101" pitchFamily="2" charset="-122"/>
              </a:rPr>
              <a:t>. </a:t>
            </a:r>
            <a:endParaRPr lang="zh-CN" altLang="zh-CN" sz="1800" dirty="0">
              <a:ea typeface="等线" panose="02010600030101010101" pitchFamily="2" charset="-122"/>
            </a:endParaRPr>
          </a:p>
          <a:p>
            <a:pPr marL="1771650" lvl="4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altLang="zh-CN" sz="1800" dirty="0">
                <a:ea typeface="等线" panose="02010600030101010101" pitchFamily="2" charset="-122"/>
              </a:rPr>
              <a:t>Both activated and deactivated </a:t>
            </a:r>
            <a:r>
              <a:rPr lang="en-GB" altLang="zh-CN" sz="1800" dirty="0" err="1">
                <a:ea typeface="等线" panose="02010600030101010101" pitchFamily="2" charset="-122"/>
              </a:rPr>
              <a:t>SCells</a:t>
            </a:r>
            <a:r>
              <a:rPr lang="en-GB" altLang="zh-CN" sz="1800" dirty="0">
                <a:ea typeface="等线" panose="02010600030101010101" pitchFamily="2" charset="-122"/>
              </a:rPr>
              <a:t> are included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altLang="zh-CN" sz="1800" dirty="0">
                <a:ea typeface="等线" panose="02010600030101010101" pitchFamily="2" charset="-122"/>
              </a:rPr>
              <a:t>FFS </a:t>
            </a:r>
            <a:r>
              <a:rPr lang="en-US" altLang="zh-CN" sz="1800" dirty="0">
                <a:ea typeface="等线" panose="02010600030101010101" pitchFamily="2" charset="-122"/>
              </a:rPr>
              <a:t>the enhancement on N</a:t>
            </a:r>
            <a:r>
              <a:rPr lang="en-US" altLang="zh-CN" sz="1800" baseline="-25000" dirty="0">
                <a:ea typeface="等线" panose="02010600030101010101" pitchFamily="2" charset="-122"/>
              </a:rPr>
              <a:t>SCC_SSB</a:t>
            </a:r>
            <a:r>
              <a:rPr lang="en-US" altLang="zh-CN" sz="1800" dirty="0">
                <a:ea typeface="等线" panose="02010600030101010101" pitchFamily="2" charset="-122"/>
              </a:rPr>
              <a:t> for high speed scenario</a:t>
            </a:r>
            <a:endParaRPr lang="zh-CN" altLang="zh-CN" sz="1800" dirty="0">
              <a:ea typeface="等线" panose="02010600030101010101" pitchFamily="2" charset="-122"/>
            </a:endParaRPr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endParaRPr lang="en-US" altLang="zh-CN" sz="1800" dirty="0">
              <a:effectLst/>
              <a:ea typeface="等线" panose="02010600030101010101" pitchFamily="2" charset="-122"/>
            </a:endParaRPr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1800" dirty="0"/>
          </a:p>
          <a:p>
            <a:pPr marL="0" lvl="1" indent="0">
              <a:buNone/>
            </a:pPr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3927332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2448272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600" dirty="0"/>
              <a:t>PSS/SSS detection, time index detection, and measurement period for deactivated Scell</a:t>
            </a:r>
            <a:endParaRPr lang="en-GB" altLang="zh-CN" sz="1600" dirty="0"/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en-US" altLang="zh-CN" sz="1600" dirty="0"/>
              <a:t>M2 defined in Rel-16 HST is reused for PSS/SSS detection delay requirements for deactivated Scell</a:t>
            </a:r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en-US" altLang="zh-CN" sz="1600" dirty="0"/>
              <a:t>M2 defined in Rel-16 HST is reused for time index detection delay requirements for deactivated Scell</a:t>
            </a:r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en-US" altLang="zh-CN" sz="1600" dirty="0"/>
              <a:t>Enhancement to </a:t>
            </a:r>
            <a:r>
              <a:rPr lang="en-US" altLang="zh-CN" sz="1600" dirty="0" err="1"/>
              <a:t>PCell</a:t>
            </a:r>
            <a:r>
              <a:rPr lang="en-US" altLang="zh-CN" sz="1600" dirty="0"/>
              <a:t> measurement in R16 HST can be reused for measurement period enhancement on deactivated Scell</a:t>
            </a:r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endParaRPr lang="en-US" altLang="zh-CN" sz="1600" dirty="0"/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endParaRPr lang="en-US" altLang="zh-CN" sz="1600" dirty="0"/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endParaRPr lang="en-US" altLang="zh-CN" sz="1600" dirty="0"/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endParaRPr lang="en-US" altLang="zh-CN" sz="1600" dirty="0"/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endParaRPr lang="en-US" altLang="zh-CN" sz="1600" dirty="0"/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endParaRPr lang="en-US" altLang="zh-CN" sz="1600" dirty="0"/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en-US" altLang="zh-CN" sz="1600" dirty="0"/>
              <a:t>FFS whether Rel-16 </a:t>
            </a:r>
            <a:r>
              <a:rPr lang="en-US" altLang="zh-CN" sz="1600" dirty="0" err="1"/>
              <a:t>Kp</a:t>
            </a:r>
            <a:r>
              <a:rPr lang="en-US" altLang="zh-CN" sz="1600" dirty="0"/>
              <a:t> requirements modifications (if any) shall also apply for R17 HST</a:t>
            </a:r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endParaRPr lang="en-US" altLang="zh-CN" sz="1600" dirty="0"/>
          </a:p>
          <a:p>
            <a:pPr marL="0" lvl="1" indent="0">
              <a:buNone/>
            </a:pPr>
            <a:endParaRPr lang="en-US" altLang="zh-CN" sz="1600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48F3B7BF-0EA5-4AEB-BEDA-21CEA5CE6A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194648"/>
              </p:ext>
            </p:extLst>
          </p:nvPr>
        </p:nvGraphicFramePr>
        <p:xfrm>
          <a:off x="1619672" y="3426288"/>
          <a:ext cx="6984776" cy="19202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18683">
                  <a:extLst>
                    <a:ext uri="{9D8B030D-6E8A-4147-A177-3AD203B41FA5}">
                      <a16:colId xmlns:a16="http://schemas.microsoft.com/office/drawing/2014/main" val="4130951054"/>
                    </a:ext>
                  </a:extLst>
                </a:gridCol>
                <a:gridCol w="4466093">
                  <a:extLst>
                    <a:ext uri="{9D8B030D-6E8A-4147-A177-3AD203B41FA5}">
                      <a16:colId xmlns:a16="http://schemas.microsoft.com/office/drawing/2014/main" val="35794872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x-none" sz="1400">
                          <a:effectLst/>
                          <a:latin typeface="+mn-lt"/>
                        </a:rPr>
                        <a:t>DRX cycle</a:t>
                      </a:r>
                      <a:endParaRPr lang="zh-CN" sz="1400" b="1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400" dirty="0">
                          <a:effectLst/>
                          <a:latin typeface="+mn-lt"/>
                        </a:rPr>
                        <a:t>T</a:t>
                      </a:r>
                      <a:r>
                        <a:rPr lang="x-none" sz="1400" baseline="-25000" dirty="0">
                          <a:effectLst/>
                          <a:latin typeface="+mn-lt"/>
                        </a:rPr>
                        <a:t> SSB_measurement_period_intra</a:t>
                      </a:r>
                      <a:r>
                        <a:rPr lang="x-none" sz="1400" dirty="0">
                          <a:effectLst/>
                          <a:latin typeface="+mn-lt"/>
                        </a:rPr>
                        <a:t>  </a:t>
                      </a:r>
                      <a:endParaRPr lang="zh-CN" sz="1400" b="1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0357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x-none" sz="1400">
                          <a:effectLst/>
                          <a:latin typeface="+mn-lt"/>
                        </a:rPr>
                        <a:t>No DRX</a:t>
                      </a:r>
                      <a:r>
                        <a:rPr lang="x-none" sz="1400" baseline="30000">
                          <a:effectLst/>
                          <a:latin typeface="+mn-lt"/>
                        </a:rPr>
                        <a:t> Note 2</a:t>
                      </a:r>
                      <a:endParaRPr lang="zh-CN" sz="14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400">
                          <a:effectLst/>
                          <a:latin typeface="+mn-lt"/>
                        </a:rPr>
                        <a:t>5 x measCycleSCell x CSSF</a:t>
                      </a:r>
                      <a:r>
                        <a:rPr lang="x-none" sz="1400" baseline="-25000">
                          <a:effectLst/>
                          <a:latin typeface="+mn-lt"/>
                        </a:rPr>
                        <a:t>intra</a:t>
                      </a:r>
                      <a:endParaRPr lang="zh-CN" sz="14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01204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x-none" sz="1400" dirty="0">
                          <a:effectLst/>
                          <a:latin typeface="+mn-lt"/>
                        </a:rPr>
                        <a:t>DRX cycle</a:t>
                      </a:r>
                      <a:r>
                        <a:rPr lang="en-US" sz="1400" dirty="0">
                          <a:effectLst/>
                          <a:latin typeface="+mn-lt"/>
                        </a:rPr>
                        <a:t>≤ </a:t>
                      </a:r>
                      <a:r>
                        <a:rPr lang="x-none" sz="1400" dirty="0">
                          <a:effectLst/>
                          <a:latin typeface="+mn-lt"/>
                        </a:rPr>
                        <a:t>160ms</a:t>
                      </a:r>
                      <a:endParaRPr lang="zh-CN" sz="14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x-none" sz="1400" dirty="0">
                          <a:effectLst/>
                          <a:latin typeface="+mn-lt"/>
                        </a:rPr>
                        <a:t>5 x max(measCycleSCell, M2</a:t>
                      </a:r>
                      <a:r>
                        <a:rPr lang="x-none" sz="1400" baseline="30000" dirty="0">
                          <a:effectLst/>
                          <a:latin typeface="+mn-lt"/>
                        </a:rPr>
                        <a:t> Note 2</a:t>
                      </a:r>
                      <a:r>
                        <a:rPr lang="x-none" sz="1400" dirty="0">
                          <a:effectLst/>
                          <a:latin typeface="+mn-lt"/>
                        </a:rPr>
                        <a:t>xDRX cycle) x CSSF</a:t>
                      </a:r>
                      <a:r>
                        <a:rPr lang="x-none" sz="1400" baseline="-25000" dirty="0">
                          <a:effectLst/>
                          <a:latin typeface="+mn-lt"/>
                        </a:rPr>
                        <a:t>intra</a:t>
                      </a:r>
                      <a:endParaRPr lang="zh-CN" sz="14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01007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x-none" sz="1400">
                          <a:effectLst/>
                          <a:latin typeface="+mn-lt"/>
                        </a:rPr>
                        <a:t>160ms &lt; DRX cycle</a:t>
                      </a:r>
                      <a:r>
                        <a:rPr lang="en-US" sz="1400">
                          <a:effectLst/>
                          <a:latin typeface="+mn-lt"/>
                        </a:rPr>
                        <a:t>≤</a:t>
                      </a:r>
                      <a:r>
                        <a:rPr lang="x-none" sz="1400">
                          <a:effectLst/>
                          <a:latin typeface="+mn-lt"/>
                        </a:rPr>
                        <a:t> 320ms</a:t>
                      </a:r>
                      <a:endParaRPr lang="zh-CN" sz="14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400">
                          <a:effectLst/>
                          <a:latin typeface="+mn-lt"/>
                        </a:rPr>
                        <a:t>4 x max(measCycleSCell, M2</a:t>
                      </a:r>
                      <a:r>
                        <a:rPr lang="x-none" sz="1400" baseline="30000">
                          <a:effectLst/>
                          <a:latin typeface="+mn-lt"/>
                        </a:rPr>
                        <a:t> Note 2</a:t>
                      </a:r>
                      <a:r>
                        <a:rPr lang="x-none" sz="1400">
                          <a:effectLst/>
                          <a:latin typeface="+mn-lt"/>
                        </a:rPr>
                        <a:t>xDRX cycle) x CSSF</a:t>
                      </a:r>
                      <a:r>
                        <a:rPr lang="x-none" sz="1400" baseline="-25000">
                          <a:effectLst/>
                          <a:latin typeface="+mn-lt"/>
                        </a:rPr>
                        <a:t>intra</a:t>
                      </a:r>
                      <a:endParaRPr lang="zh-CN" sz="14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79216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x-none" sz="1400">
                          <a:effectLst/>
                          <a:latin typeface="+mn-lt"/>
                        </a:rPr>
                        <a:t>DRX cycle&gt;320ms</a:t>
                      </a:r>
                      <a:endParaRPr lang="zh-CN" sz="14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400">
                          <a:effectLst/>
                          <a:latin typeface="+mn-lt"/>
                        </a:rPr>
                        <a:t>Y</a:t>
                      </a:r>
                      <a:r>
                        <a:rPr lang="x-none" sz="1400" baseline="30000">
                          <a:effectLst/>
                          <a:latin typeface="+mn-lt"/>
                        </a:rPr>
                        <a:t> Note 3</a:t>
                      </a:r>
                      <a:r>
                        <a:rPr lang="x-none" sz="1400">
                          <a:effectLst/>
                          <a:latin typeface="+mn-lt"/>
                        </a:rPr>
                        <a:t> x max(measCycleSCell, DRX cycle) x CSSF</a:t>
                      </a:r>
                      <a:r>
                        <a:rPr lang="x-none" sz="1400" baseline="-25000">
                          <a:effectLst/>
                          <a:latin typeface="+mn-lt"/>
                        </a:rPr>
                        <a:t>intra</a:t>
                      </a:r>
                      <a:endParaRPr lang="zh-CN" sz="14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2919804"/>
                  </a:ext>
                </a:extLst>
              </a:tr>
              <a:tr h="44450">
                <a:tc gridSpan="2">
                  <a:txBody>
                    <a:bodyPr/>
                    <a:lstStyle/>
                    <a:p>
                      <a:pPr marL="540385" indent="-540385"/>
                      <a:r>
                        <a:rPr lang="x-none" sz="1400" dirty="0">
                          <a:effectLst/>
                          <a:latin typeface="+mn-lt"/>
                        </a:rPr>
                        <a:t>NOTE 1:	If different SMTC periodicities are configured for different cells, the SMTC period in the requirement is the one used by the cell being identified</a:t>
                      </a:r>
                      <a:endParaRPr lang="zh-CN" sz="1400" dirty="0">
                        <a:effectLst/>
                        <a:latin typeface="+mn-lt"/>
                      </a:endParaRPr>
                    </a:p>
                    <a:p>
                      <a:pPr marL="540385" indent="-540385"/>
                      <a:r>
                        <a:rPr lang="x-none" sz="1400" dirty="0">
                          <a:effectLst/>
                          <a:latin typeface="+mn-lt"/>
                        </a:rPr>
                        <a:t>NOTE 2:	M2 = 1.5 if SMTC periodicity &gt; 40 ms, otherwise M2=1</a:t>
                      </a:r>
                      <a:endParaRPr lang="zh-CN" sz="1400" dirty="0">
                        <a:effectLst/>
                        <a:latin typeface="+mn-lt"/>
                      </a:endParaRPr>
                    </a:p>
                    <a:p>
                      <a:pPr marL="540385" indent="-540385"/>
                      <a:r>
                        <a:rPr lang="x-none" sz="1400" dirty="0">
                          <a:effectLst/>
                          <a:latin typeface="+mn-lt"/>
                        </a:rPr>
                        <a:t>NOTE 3:	Y=3 when SMTC &lt;= 40ms, Y=5 when SMTC &gt; 40ms</a:t>
                      </a:r>
                      <a:endParaRPr lang="zh-CN" sz="14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739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113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2DA425D-1FC1-4CB8-8A8E-189A746A44AA}"/>
              </a:ext>
            </a:extLst>
          </p:cNvPr>
          <p:cNvSpPr txBox="1">
            <a:spLocks/>
          </p:cNvSpPr>
          <p:nvPr/>
        </p:nvSpPr>
        <p:spPr>
          <a:xfrm>
            <a:off x="662880" y="908720"/>
            <a:ext cx="8229600" cy="1592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SCell activation delay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Legacy SCell activation delay can be reused in high speed scenario</a:t>
            </a:r>
            <a:endParaRPr lang="en-GB" altLang="zh-CN" sz="1800" dirty="0">
              <a:ea typeface="等线" panose="02010600030101010101" pitchFamily="2" charset="-122"/>
            </a:endParaRP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D358CEE7-3117-4DBA-91E8-A179CC008363}"/>
              </a:ext>
            </a:extLst>
          </p:cNvPr>
          <p:cNvSpPr txBox="1">
            <a:spLocks/>
          </p:cNvSpPr>
          <p:nvPr/>
        </p:nvSpPr>
        <p:spPr>
          <a:xfrm>
            <a:off x="664849" y="2782160"/>
            <a:ext cx="8229600" cy="1592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Inter-frequency measurement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Define RRC Connected state inter-frequency measurement enhancements</a:t>
            </a:r>
          </a:p>
          <a:p>
            <a:pPr marL="1314450" lvl="3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1800" dirty="0">
                <a:ea typeface="等线" panose="02010600030101010101" pitchFamily="2" charset="-122"/>
              </a:rPr>
              <a:t>Support of HST inter-frequency measurement enhancements is up to UE capability. Details are FFS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FFS whether enhancements for RRC IDLE inter-frequency measurements are needed</a:t>
            </a:r>
            <a:endParaRPr lang="en-GB" altLang="zh-CN" sz="1800" dirty="0"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97030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2DA425D-1FC1-4CB8-8A8E-189A746A44AA}"/>
              </a:ext>
            </a:extLst>
          </p:cNvPr>
          <p:cNvSpPr txBox="1">
            <a:spLocks/>
          </p:cNvSpPr>
          <p:nvPr/>
        </p:nvSpPr>
        <p:spPr>
          <a:xfrm>
            <a:off x="662880" y="908720"/>
            <a:ext cx="8229600" cy="1592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L1-RSRP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Reuse the SSB- and CSI-RS-based L1-RSRP enhancement for Rel-16 HST </a:t>
            </a:r>
            <a:r>
              <a:rPr lang="en-US" altLang="zh-CN" sz="1800" dirty="0" err="1">
                <a:ea typeface="等线" panose="02010600030101010101" pitchFamily="2" charset="-122"/>
              </a:rPr>
              <a:t>PCells</a:t>
            </a:r>
            <a:r>
              <a:rPr lang="en-US" altLang="zh-CN" sz="1800" dirty="0">
                <a:ea typeface="等线" panose="02010600030101010101" pitchFamily="2" charset="-122"/>
              </a:rPr>
              <a:t> for Rel-17 HST </a:t>
            </a:r>
            <a:r>
              <a:rPr lang="en-US" altLang="zh-CN" sz="1800" dirty="0" err="1">
                <a:ea typeface="等线" panose="02010600030101010101" pitchFamily="2" charset="-122"/>
              </a:rPr>
              <a:t>Scells</a:t>
            </a:r>
            <a:endParaRPr lang="en-GB" altLang="zh-CN" sz="1800" dirty="0">
              <a:ea typeface="等线" panose="02010600030101010101" pitchFamily="2" charset="-122"/>
            </a:endParaRP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D358CEE7-3117-4DBA-91E8-A179CC008363}"/>
              </a:ext>
            </a:extLst>
          </p:cNvPr>
          <p:cNvSpPr txBox="1">
            <a:spLocks/>
          </p:cNvSpPr>
          <p:nvPr/>
        </p:nvSpPr>
        <p:spPr>
          <a:xfrm>
            <a:off x="664849" y="2782160"/>
            <a:ext cx="8229600" cy="1798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SS-SINR, SS-RSRP, SS-RSRQ,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Reuse the Rel-16 HST SS-SINR measurement accuracy requirement for Rel-17 HST </a:t>
            </a:r>
            <a:r>
              <a:rPr lang="en-US" altLang="zh-CN" sz="1800" dirty="0" err="1">
                <a:ea typeface="等线" panose="02010600030101010101" pitchFamily="2" charset="-122"/>
              </a:rPr>
              <a:t>SCells</a:t>
            </a:r>
            <a:r>
              <a:rPr lang="en-US" altLang="zh-CN" sz="1800" dirty="0">
                <a:ea typeface="等线" panose="02010600030101010101" pitchFamily="2" charset="-122"/>
              </a:rPr>
              <a:t> and legacy SS-RSRP and SS-RSRQ requirements are applied for Rel-17 HST </a:t>
            </a:r>
            <a:r>
              <a:rPr lang="en-US" altLang="zh-CN" sz="1800" dirty="0" err="1">
                <a:ea typeface="等线" panose="02010600030101010101" pitchFamily="2" charset="-122"/>
              </a:rPr>
              <a:t>SCells</a:t>
            </a:r>
            <a:endParaRPr lang="en-GB" altLang="zh-CN" sz="1800" dirty="0"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21544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2DA425D-1FC1-4CB8-8A8E-189A746A44AA}"/>
              </a:ext>
            </a:extLst>
          </p:cNvPr>
          <p:cNvSpPr txBox="1">
            <a:spLocks/>
          </p:cNvSpPr>
          <p:nvPr/>
        </p:nvSpPr>
        <p:spPr>
          <a:xfrm>
            <a:off x="662880" y="908720"/>
            <a:ext cx="8229600" cy="1592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BFD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For T</a:t>
            </a:r>
            <a:r>
              <a:rPr lang="en-US" altLang="zh-CN" sz="1800" baseline="-25000" dirty="0">
                <a:ea typeface="等线" panose="02010600030101010101" pitchFamily="2" charset="-122"/>
              </a:rPr>
              <a:t>Evaluate_BFD_CSI-RS</a:t>
            </a:r>
            <a:r>
              <a:rPr lang="en-US" altLang="zh-CN" sz="1800" dirty="0">
                <a:ea typeface="等线" panose="02010600030101010101" pitchFamily="2" charset="-122"/>
              </a:rPr>
              <a:t>, follow the agreement in Rel-16 HST</a:t>
            </a:r>
            <a:endParaRPr lang="en-GB" altLang="zh-CN" sz="1800" dirty="0">
              <a:ea typeface="等线" panose="02010600030101010101" pitchFamily="2" charset="-122"/>
            </a:endParaRP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D358CEE7-3117-4DBA-91E8-A179CC008363}"/>
              </a:ext>
            </a:extLst>
          </p:cNvPr>
          <p:cNvSpPr txBox="1">
            <a:spLocks/>
          </p:cNvSpPr>
          <p:nvPr/>
        </p:nvSpPr>
        <p:spPr>
          <a:xfrm>
            <a:off x="664849" y="2782160"/>
            <a:ext cx="8229600" cy="1798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Upper bound of DRX cycle for the R17 HST enhancement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For cell reselection, requirements with 2.56s DRX cycle have not been enhanced for high speed operation</a:t>
            </a:r>
            <a:endParaRPr lang="zh-CN" altLang="zh-CN" sz="1800" dirty="0">
              <a:ea typeface="等线" panose="02010600030101010101" pitchFamily="2" charset="-122"/>
            </a:endParaRP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For PSS/SSS detection delay, time index detection and measurement delay in connected mode, requirements with 2.56s DRX cycle have not been enhanced for high speed operation</a:t>
            </a:r>
            <a:endParaRPr lang="en-GB" altLang="zh-CN" sz="1800" dirty="0"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19831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2DA425D-1FC1-4CB8-8A8E-189A746A44AA}"/>
              </a:ext>
            </a:extLst>
          </p:cNvPr>
          <p:cNvSpPr txBox="1">
            <a:spLocks/>
          </p:cNvSpPr>
          <p:nvPr/>
        </p:nvSpPr>
        <p:spPr>
          <a:xfrm>
            <a:off x="662880" y="908720"/>
            <a:ext cx="8229600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L1-SINR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altLang="zh-CN" sz="1800" dirty="0">
                <a:ea typeface="等线" panose="02010600030101010101" pitchFamily="2" charset="-122"/>
              </a:rPr>
              <a:t>Option 1 (MTK): For L1-SINR measurement in Rel-17 HST, the upper bound of the side condition SSB </a:t>
            </a:r>
            <a:r>
              <a:rPr lang="en-GB" altLang="zh-CN" sz="1800" dirty="0" err="1">
                <a:ea typeface="等线" panose="02010600030101010101" pitchFamily="2" charset="-122"/>
              </a:rPr>
              <a:t>Ês</a:t>
            </a:r>
            <a:r>
              <a:rPr lang="en-GB" altLang="zh-CN" sz="1800" dirty="0">
                <a:ea typeface="等线" panose="02010600030101010101" pitchFamily="2" charset="-122"/>
              </a:rPr>
              <a:t>/</a:t>
            </a:r>
            <a:r>
              <a:rPr lang="en-GB" altLang="zh-CN" sz="1800" dirty="0" err="1">
                <a:ea typeface="等线" panose="02010600030101010101" pitchFamily="2" charset="-122"/>
              </a:rPr>
              <a:t>Iot</a:t>
            </a:r>
            <a:r>
              <a:rPr lang="en-GB" altLang="zh-CN" sz="1800" dirty="0">
                <a:ea typeface="等线" panose="02010600030101010101" pitchFamily="2" charset="-122"/>
              </a:rPr>
              <a:t> </a:t>
            </a:r>
            <a:r>
              <a:rPr lang="zh-CN" altLang="zh-CN" sz="1800" dirty="0">
                <a:ea typeface="等线" panose="02010600030101010101" pitchFamily="2" charset="-122"/>
              </a:rPr>
              <a:t>≤</a:t>
            </a:r>
            <a:r>
              <a:rPr lang="en-GB" altLang="zh-CN" sz="1800" dirty="0">
                <a:ea typeface="等线" panose="02010600030101010101" pitchFamily="2" charset="-122"/>
              </a:rPr>
              <a:t>5 dB should be introduced, for CMR only case at least</a:t>
            </a:r>
            <a:endParaRPr lang="zh-CN" altLang="zh-CN" sz="1800" dirty="0">
              <a:ea typeface="等线" panose="02010600030101010101" pitchFamily="2" charset="-122"/>
            </a:endParaRP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altLang="zh-CN" sz="1800" dirty="0">
                <a:ea typeface="等线" panose="02010600030101010101" pitchFamily="2" charset="-122"/>
              </a:rPr>
              <a:t>Other options are not precluded</a:t>
            </a:r>
            <a:endParaRPr lang="zh-CN" altLang="zh-CN" sz="1800" dirty="0">
              <a:ea typeface="等线" panose="02010600030101010101" pitchFamily="2" charset="-122"/>
            </a:endParaRPr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3DC7906A-1423-416D-A035-FD226560FAB0}"/>
              </a:ext>
            </a:extLst>
          </p:cNvPr>
          <p:cNvSpPr txBox="1">
            <a:spLocks/>
          </p:cNvSpPr>
          <p:nvPr/>
        </p:nvSpPr>
        <p:spPr>
          <a:xfrm>
            <a:off x="662880" y="3429000"/>
            <a:ext cx="8229600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Scell link recovery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altLang="zh-CN" sz="1800" dirty="0">
                <a:ea typeface="等线" panose="02010600030101010101" pitchFamily="2" charset="-122"/>
              </a:rPr>
              <a:t>Option 1 (HW, MTK, </a:t>
            </a:r>
            <a:r>
              <a:rPr lang="en-GB" altLang="zh-CN" sz="1800" strike="sngStrike" dirty="0">
                <a:highlight>
                  <a:srgbClr val="FFFF00"/>
                </a:highlight>
                <a:ea typeface="等线" panose="02010600030101010101" pitchFamily="2" charset="-122"/>
              </a:rPr>
              <a:t>Nokia</a:t>
            </a:r>
            <a:r>
              <a:rPr lang="en-GB" altLang="zh-CN" sz="1800" dirty="0">
                <a:ea typeface="等线" panose="02010600030101010101" pitchFamily="2" charset="-122"/>
              </a:rPr>
              <a:t>): For </a:t>
            </a:r>
            <a:r>
              <a:rPr lang="en-GB" altLang="zh-CN" sz="1800" dirty="0" err="1">
                <a:ea typeface="等线" panose="02010600030101010101" pitchFamily="2" charset="-122"/>
              </a:rPr>
              <a:t>Scell</a:t>
            </a:r>
            <a:r>
              <a:rPr lang="en-GB" altLang="zh-CN" sz="1800" dirty="0">
                <a:ea typeface="等线" panose="02010600030101010101" pitchFamily="2" charset="-122"/>
              </a:rPr>
              <a:t> link recovery, RAN4 needs to study how many band(s) is supported in R17 HST in FR1</a:t>
            </a:r>
            <a:endParaRPr lang="zh-CN" altLang="zh-CN" sz="1800" dirty="0">
              <a:ea typeface="等线" panose="02010600030101010101" pitchFamily="2" charset="-122"/>
            </a:endParaRP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altLang="zh-CN" sz="1800" dirty="0">
                <a:ea typeface="等线" panose="02010600030101010101" pitchFamily="2" charset="-122"/>
              </a:rPr>
              <a:t>Option 2 (QC, Ericsson, vivo, CATT, CMCC, </a:t>
            </a:r>
            <a:r>
              <a:rPr lang="en-GB" altLang="zh-CN" sz="1800" dirty="0">
                <a:highlight>
                  <a:srgbClr val="FFFF00"/>
                </a:highlight>
                <a:ea typeface="等线" panose="02010600030101010101" pitchFamily="2" charset="-122"/>
              </a:rPr>
              <a:t>Nokia</a:t>
            </a:r>
            <a:r>
              <a:rPr lang="en-GB" altLang="zh-CN" sz="1800" dirty="0">
                <a:ea typeface="等线" panose="02010600030101010101" pitchFamily="2" charset="-122"/>
              </a:rPr>
              <a:t>): no need to have this limitation in the spec</a:t>
            </a:r>
            <a:endParaRPr lang="zh-CN" altLang="zh-CN" sz="1800" dirty="0">
              <a:ea typeface="等线" panose="02010600030101010101" pitchFamily="2" charset="-122"/>
            </a:endParaRP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zh-CN" altLang="zh-CN" sz="1800" dirty="0"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38852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551B3FDDA24EBF0A209BAAD637CA" ma:contentTypeVersion="14" ma:contentTypeDescription="Create a new document." ma:contentTypeScope="" ma:versionID="4657363b426412f99c90575c569fa0bf">
  <xsd:schema xmlns:xsd="http://www.w3.org/2001/XMLSchema" xmlns:xs="http://www.w3.org/2001/XMLSchema" xmlns:p="http://schemas.microsoft.com/office/2006/metadata/properties" xmlns:ns2="2f282d3b-eb4a-4b09-b61f-b9593442e286" xmlns:ns3="9b239327-9e80-40e4-b1b7-4394fed77a33" targetNamespace="http://schemas.microsoft.com/office/2006/metadata/properties" ma:root="true" ma:fieldsID="1d137aa175c9de76dc3e16bb87d534cf" ns2:_="" ns3:_="">
    <xsd:import namespace="2f282d3b-eb4a-4b09-b61f-b9593442e286"/>
    <xsd:import namespace="9b239327-9e80-40e4-b1b7-4394fed77a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82d3b-eb4a-4b09-b61f-b9593442e2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39327-9e80-40e4-b1b7-4394fed77a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2f282d3b-eb4a-4b09-b61f-b9593442e28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445FCC-1007-4681-AA7D-972E4F7E99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282d3b-eb4a-4b09-b61f-b9593442e286"/>
    <ds:schemaRef ds:uri="9b239327-9e80-40e4-b1b7-4394fed77a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EB2BBC-A178-49B1-99ED-81B47E4069BB}">
  <ds:schemaRefs>
    <ds:schemaRef ds:uri="http://schemas.microsoft.com/office/2006/metadata/properties"/>
    <ds:schemaRef ds:uri="http://schemas.microsoft.com/office/infopath/2007/PartnerControls"/>
    <ds:schemaRef ds:uri="2f282d3b-eb4a-4b09-b61f-b9593442e286"/>
  </ds:schemaRefs>
</ds:datastoreItem>
</file>

<file path=customXml/itemProps3.xml><?xml version="1.0" encoding="utf-8"?>
<ds:datastoreItem xmlns:ds="http://schemas.openxmlformats.org/officeDocument/2006/customXml" ds:itemID="{4802469C-0D52-41DA-90DC-2E5045EE5E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3218</TotalTime>
  <Words>869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主题</vt:lpstr>
      <vt:lpstr>PowerPoint Presentation</vt:lpstr>
      <vt:lpstr>Background</vt:lpstr>
      <vt:lpstr>Agreement</vt:lpstr>
      <vt:lpstr>Agreement</vt:lpstr>
      <vt:lpstr>Agreement</vt:lpstr>
      <vt:lpstr>Agreement</vt:lpstr>
      <vt:lpstr>Agreement</vt:lpstr>
      <vt:lpstr>Agreement</vt:lpstr>
      <vt:lpstr>Agreement</vt:lpstr>
      <vt:lpstr>Agreement</vt:lpstr>
      <vt:lpstr>Agreement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cmri</dc:creator>
  <cp:lastModifiedBy>Lo, Anthony (Nokia - GB/Bristol)</cp:lastModifiedBy>
  <cp:revision>345</cp:revision>
  <dcterms:created xsi:type="dcterms:W3CDTF">2018-01-09T09:10:37Z</dcterms:created>
  <dcterms:modified xsi:type="dcterms:W3CDTF">2021-04-19T07:16:38Z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D:\Project_3GPP\2020_02_RAN4_94\Pre-meeting Study\Rel-16 HST RRM\R4-200xxxx WF on RRM for NR HST_0304_v1.0_Nokia_CATT_CMCC.pptx</vt:lpwstr>
  </property>
  <property fmtid="{D5CDD505-2E9C-101B-9397-08002B2CF9AE}" pid="4" name="ContentTypeId">
    <vt:lpwstr>0x010100F3E9551B3FDDA24EBF0A209BAAD637CA</vt:lpwstr>
  </property>
</Properties>
</file>