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kat (NEC)" initials="VG " lastIdx="2" clrIdx="0">
    <p:extLst>
      <p:ext uri="{19B8F6BF-5375-455C-9EA6-DF929625EA0E}">
        <p15:presenceInfo xmlns:p15="http://schemas.microsoft.com/office/powerpoint/2012/main" userId="Venkat (NEC)" providerId="None"/>
      </p:ext>
    </p:extLst>
  </p:cmAuthor>
  <p:cmAuthor id="2" name="Zhixun Tang" initials="ZT" lastIdx="5" clrIdx="1">
    <p:extLst>
      <p:ext uri="{19B8F6BF-5375-455C-9EA6-DF929625EA0E}">
        <p15:presenceInfo xmlns:p15="http://schemas.microsoft.com/office/powerpoint/2012/main" userId="Zhixun Tang" providerId="None"/>
      </p:ext>
    </p:extLst>
  </p:cmAuthor>
  <p:cmAuthor id="3" name="CATT1" initials="CATT1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82385-4E30-44F0-8EC2-0316C4C168A8}" v="7" dt="2021-04-19T09:33:3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3" autoAdjust="0"/>
    <p:restoredTop sz="94799" autoAdjust="0"/>
  </p:normalViewPr>
  <p:slideViewPr>
    <p:cSldViewPr>
      <p:cViewPr varScale="1">
        <p:scale>
          <a:sx n="75" d="100"/>
          <a:sy n="75" d="100"/>
        </p:scale>
        <p:origin x="60" y="612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gap related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gap related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GB" dirty="0"/>
              <a:t>MG interruption (</a:t>
            </a:r>
            <a:r>
              <a:rPr lang="en-US" dirty="0"/>
              <a:t>data scheduling </a:t>
            </a:r>
            <a:r>
              <a:rPr lang="en-GB" dirty="0"/>
              <a:t>opportunity </a:t>
            </a:r>
            <a:r>
              <a:rPr lang="en-US" dirty="0"/>
              <a:t>depends on MG configuration)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/>
              <a:t>Other requirements if identified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strike="sngStrike" dirty="0">
                <a:solidFill>
                  <a:srgbClr val="FF00FF"/>
                </a:solidFill>
              </a:rPr>
              <a:t>[</a:t>
            </a:r>
            <a:r>
              <a:rPr lang="en-US" dirty="0"/>
              <a:t>FFS: RRM impact from reconfiguration of concurrent </a:t>
            </a:r>
            <a:r>
              <a:rPr lang="en-US" dirty="0" smtClean="0"/>
              <a:t>gaps</a:t>
            </a:r>
            <a:r>
              <a:rPr lang="en-US" dirty="0" smtClean="0">
                <a:solidFill>
                  <a:srgbClr val="FF00FF"/>
                </a:solidFill>
              </a:rPr>
              <a:t>, e.g., impact to ongoing measurement procedures when a 2</a:t>
            </a:r>
            <a:r>
              <a:rPr lang="en-US" baseline="30000" dirty="0" smtClean="0">
                <a:solidFill>
                  <a:srgbClr val="FF00FF"/>
                </a:solidFill>
              </a:rPr>
              <a:t>nd</a:t>
            </a:r>
            <a:r>
              <a:rPr lang="en-US" dirty="0" smtClean="0">
                <a:solidFill>
                  <a:srgbClr val="FF00FF"/>
                </a:solidFill>
              </a:rPr>
              <a:t> gap is configured</a:t>
            </a:r>
            <a:r>
              <a:rPr lang="en-US" strike="sngStrike" dirty="0" smtClean="0">
                <a:solidFill>
                  <a:srgbClr val="FF00FF"/>
                </a:solidFill>
              </a:rPr>
              <a:t>]</a:t>
            </a:r>
            <a:endParaRPr lang="en-US" strike="sngStrike" dirty="0">
              <a:solidFill>
                <a:srgbClr val="FF00FF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</a:t>
            </a:r>
            <a:r>
              <a:rPr lang="en-GB" dirty="0"/>
              <a:t>FFS</a:t>
            </a:r>
            <a:endParaRPr lang="en-US" dirty="0"/>
          </a:p>
          <a:p>
            <a:pPr lvl="2"/>
            <a:r>
              <a:rPr lang="en-GB" dirty="0"/>
              <a:t>E.g., </a:t>
            </a:r>
            <a:r>
              <a:rPr lang="en-US" dirty="0"/>
              <a:t>The common period of time is the time during which the </a:t>
            </a:r>
            <a:r>
              <a:rPr lang="en-GB" dirty="0"/>
              <a:t>UE is operating with more than one active MG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configuration (e.g. </a:t>
            </a:r>
            <a:r>
              <a:rPr lang="en-GB" dirty="0"/>
              <a:t>periodicity and/or offset) of reference </a:t>
            </a:r>
            <a:r>
              <a:rPr lang="en-GB" dirty="0" smtClean="0"/>
              <a:t>signals</a:t>
            </a:r>
            <a:r>
              <a:rPr lang="en-GB" altLang="zh-CN" dirty="0"/>
              <a:t> </a:t>
            </a:r>
            <a:r>
              <a:rPr lang="en-GB" altLang="zh-CN" dirty="0">
                <a:solidFill>
                  <a:srgbClr val="00B0F0"/>
                </a:solidFill>
              </a:rPr>
              <a:t>from different cells or frequency layers that cannot be covered by one measurement gap</a:t>
            </a:r>
            <a:r>
              <a:rPr lang="en-US" dirty="0" smtClean="0"/>
              <a:t>, </a:t>
            </a:r>
            <a:endParaRPr lang="en-US" dirty="0"/>
          </a:p>
          <a:p>
            <a:pPr lvl="1" hangingPunct="0"/>
            <a:r>
              <a:rPr lang="en-GB" dirty="0"/>
              <a:t>SMTC from different cells or frequency layers that cannot be covered by one measurement gap</a:t>
            </a:r>
            <a:r>
              <a:rPr lang="en-US" dirty="0">
                <a:solidFill>
                  <a:srgbClr val="FF00FF"/>
                </a:solidFill>
              </a:rPr>
              <a:t>, e.g., </a:t>
            </a:r>
            <a:r>
              <a:rPr lang="en-US" strike="sngStrike" dirty="0">
                <a:solidFill>
                  <a:srgbClr val="FF00FF"/>
                </a:solidFill>
              </a:rPr>
              <a:t>smtc1 and smtc2 of the same intra-frequency </a:t>
            </a:r>
            <a:r>
              <a:rPr lang="en-US" strike="sngStrike" dirty="0" err="1">
                <a:solidFill>
                  <a:srgbClr val="FF00FF"/>
                </a:solidFill>
              </a:rPr>
              <a:t>layer</a:t>
            </a:r>
            <a:r>
              <a:rPr lang="en-US" dirty="0" err="1">
                <a:solidFill>
                  <a:srgbClr val="FF00FF"/>
                </a:solidFill>
              </a:rPr>
              <a:t>asynchronous</a:t>
            </a:r>
            <a:r>
              <a:rPr lang="en-US" dirty="0">
                <a:solidFill>
                  <a:srgbClr val="FF00FF"/>
                </a:solidFill>
              </a:rPr>
              <a:t> deployment</a:t>
            </a:r>
            <a:r>
              <a:rPr lang="en-GB" dirty="0" smtClean="0">
                <a:solidFill>
                  <a:srgbClr val="FF00FF"/>
                </a:solidFill>
              </a:rPr>
              <a:t> </a:t>
            </a:r>
            <a:endParaRPr lang="en-GB" dirty="0">
              <a:solidFill>
                <a:srgbClr val="FF00FF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concurrent MG </a:t>
            </a:r>
            <a:r>
              <a:rPr lang="en-GB" dirty="0"/>
              <a:t>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MGs’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/>
              <a:t>FFS whether RAN4 should associate gap(s) to dedicated use case(s). </a:t>
            </a:r>
            <a:endParaRPr lang="en-US" dirty="0"/>
          </a:p>
          <a:p>
            <a:pPr lvl="1"/>
            <a:r>
              <a:rPr lang="en-US" dirty="0"/>
              <a:t>If Yes, Option 1: associate gap(s) to dedicated use case(s)</a:t>
            </a: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</a:p>
          <a:p>
            <a:pPr lvl="1"/>
            <a:r>
              <a:rPr lang="en-US" altLang="zh-CN" dirty="0"/>
              <a:t>Option 2: NW configures which MG is to be used for each MO</a:t>
            </a:r>
          </a:p>
          <a:p>
            <a:pPr lvl="1"/>
            <a:r>
              <a:rPr lang="en-US" altLang="zh-CN" dirty="0"/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3</a:t>
            </a:r>
          </a:p>
          <a:p>
            <a:pPr lvl="2"/>
            <a:r>
              <a:rPr lang="en-GB" dirty="0"/>
              <a:t>Option C: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/>
              <a:t>FFS on the combination of the per-UE gap and/or per-FR gap to be configured simultaneously</a:t>
            </a:r>
          </a:p>
          <a:p>
            <a:pPr lvl="1"/>
            <a:r>
              <a:rPr lang="en-GB" dirty="0"/>
              <a:t>FFS </a:t>
            </a:r>
            <a:r>
              <a:rPr lang="en-GB" dirty="0" smtClean="0">
                <a:solidFill>
                  <a:srgbClr val="FF00FF"/>
                </a:solidFill>
              </a:rPr>
              <a:t>whether a Per-FR </a:t>
            </a:r>
            <a:r>
              <a:rPr lang="en-GB" dirty="0">
                <a:solidFill>
                  <a:srgbClr val="FF00FF"/>
                </a:solidFill>
              </a:rPr>
              <a:t>gap </a:t>
            </a:r>
            <a:r>
              <a:rPr lang="en-GB" dirty="0" smtClean="0">
                <a:solidFill>
                  <a:srgbClr val="FF00FF"/>
                </a:solidFill>
              </a:rPr>
              <a:t>capable UE can </a:t>
            </a:r>
            <a:r>
              <a:rPr lang="en-GB" dirty="0" smtClean="0"/>
              <a:t>be </a:t>
            </a:r>
            <a:r>
              <a:rPr lang="en-GB" dirty="0"/>
              <a:t>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of any 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</a:t>
            </a:r>
            <a:r>
              <a:rPr lang="en-GB" dirty="0" smtClean="0"/>
              <a:t>MG</a:t>
            </a:r>
            <a:r>
              <a:rPr lang="en-GB" dirty="0" smtClean="0">
                <a:solidFill>
                  <a:srgbClr val="FF00FF"/>
                </a:solidFill>
              </a:rPr>
              <a:t>s’ configurations  </a:t>
            </a:r>
            <a:r>
              <a:rPr lang="en-GB" dirty="0"/>
              <a:t>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56867"/>
            <a:ext cx="11377264" cy="507098"/>
          </a:xfrm>
        </p:spPr>
        <p:txBody>
          <a:bodyPr>
            <a:normAutofit fontScale="90000"/>
          </a:bodyPr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836713"/>
            <a:ext cx="11377264" cy="5832648"/>
          </a:xfrm>
        </p:spPr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Fully-partial overlapped (FPO):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nor FO, and the periodicities are the same.</a:t>
            </a:r>
            <a:r>
              <a:rPr lang="zh-CN" altLang="en-US" sz="1600" strike="sngStrike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overlapped by every gap occasion of another MG with the same periodicity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Partially-fully overlapped(PFO):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and does not belong to FO, and the periodicities are different.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fully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Partially-partial overlapped(PPO):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  <a:endParaRPr lang="en-US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063552" y="1913443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048668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048668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87507" y="4419471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87507" y="5447152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92933" y="6560905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www.w3.org/XML/1998/namespace"/>
    <ds:schemaRef ds:uri="2916422a-a579-4d02-8462-1f94d5743d0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8101</TotalTime>
  <Words>921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related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Ato-MediaTek</cp:lastModifiedBy>
  <cp:revision>528</cp:revision>
  <dcterms:created xsi:type="dcterms:W3CDTF">2016-01-12T08:39:00Z</dcterms:created>
  <dcterms:modified xsi:type="dcterms:W3CDTF">2021-04-20T00:47:19Z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