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60" r:id="rId4"/>
  </p:sldMasterIdLst>
  <p:notesMasterIdLst>
    <p:notesMasterId r:id="rId18"/>
  </p:notesMasterIdLst>
  <p:sldIdLst>
    <p:sldId id="290" r:id="rId5"/>
    <p:sldId id="352" r:id="rId6"/>
    <p:sldId id="362" r:id="rId7"/>
    <p:sldId id="353" r:id="rId8"/>
    <p:sldId id="359" r:id="rId9"/>
    <p:sldId id="354" r:id="rId10"/>
    <p:sldId id="361" r:id="rId11"/>
    <p:sldId id="356" r:id="rId12"/>
    <p:sldId id="363" r:id="rId13"/>
    <p:sldId id="355" r:id="rId14"/>
    <p:sldId id="357" r:id="rId15"/>
    <p:sldId id="360" r:id="rId16"/>
    <p:sldId id="358" r:id="rId17"/>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xmlns="">
        <p15:guide id="1" orient="horz" pos="2133" userDrawn="1">
          <p15:clr>
            <a:srgbClr val="A4A3A4"/>
          </p15:clr>
        </p15:guide>
        <p15:guide id="2" pos="388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nkat (NEC)" initials="VG " lastIdx="2" clrIdx="0">
    <p:extLst>
      <p:ext uri="{19B8F6BF-5375-455C-9EA6-DF929625EA0E}">
        <p15:presenceInfo xmlns:p15="http://schemas.microsoft.com/office/powerpoint/2012/main" xmlns="" userId="Venkat (NEC)" providerId="None"/>
      </p:ext>
    </p:extLst>
  </p:cmAuthor>
  <p:cmAuthor id="2" name="Zhixun Tang" initials="ZT" lastIdx="5" clrIdx="1">
    <p:extLst>
      <p:ext uri="{19B8F6BF-5375-455C-9EA6-DF929625EA0E}">
        <p15:presenceInfo xmlns:p15="http://schemas.microsoft.com/office/powerpoint/2012/main" xmlns="" userId="Zhixun Tang" providerId="None"/>
      </p:ext>
    </p:extLst>
  </p:cmAuthor>
  <p:cmAuthor id="3" name="CATT1" initials="CATT1"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582385-4E30-44F0-8EC2-0316C4C168A8}" v="7" dt="2021-04-19T09:33:31.433"/>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0" autoAdjust="0"/>
    <p:restoredTop sz="94799" autoAdjust="0"/>
  </p:normalViewPr>
  <p:slideViewPr>
    <p:cSldViewPr>
      <p:cViewPr varScale="1">
        <p:scale>
          <a:sx n="114" d="100"/>
          <a:sy n="114" d="100"/>
        </p:scale>
        <p:origin x="-678" y="-108"/>
      </p:cViewPr>
      <p:guideLst>
        <p:guide orient="horz" pos="2133"/>
        <p:guide pos="388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hixun Tang" userId="cfc0b3ae-8261-4113-b47b-bd714b0bc8ee" providerId="ADAL" clId="{41582385-4E30-44F0-8EC2-0316C4C168A8}"/>
    <pc:docChg chg="custSel modSld">
      <pc:chgData name="Zhixun Tang" userId="cfc0b3ae-8261-4113-b47b-bd714b0bc8ee" providerId="ADAL" clId="{41582385-4E30-44F0-8EC2-0316C4C168A8}" dt="2021-04-19T09:33:31.433" v="18"/>
      <pc:docMkLst>
        <pc:docMk/>
      </pc:docMkLst>
      <pc:sldChg chg="modSp mod addCm modCm">
        <pc:chgData name="Zhixun Tang" userId="cfc0b3ae-8261-4113-b47b-bd714b0bc8ee" providerId="ADAL" clId="{41582385-4E30-44F0-8EC2-0316C4C168A8}" dt="2021-04-19T09:33:03.467" v="16"/>
        <pc:sldMkLst>
          <pc:docMk/>
          <pc:sldMk cId="491822502" sldId="354"/>
        </pc:sldMkLst>
        <pc:spChg chg="mod">
          <ac:chgData name="Zhixun Tang" userId="cfc0b3ae-8261-4113-b47b-bd714b0bc8ee" providerId="ADAL" clId="{41582385-4E30-44F0-8EC2-0316C4C168A8}" dt="2021-04-19T09:18:07.063" v="7" actId="20577"/>
          <ac:spMkLst>
            <pc:docMk/>
            <pc:sldMk cId="491822502" sldId="354"/>
            <ac:spMk id="3" creationId="{00000000-0000-0000-0000-000000000000}"/>
          </ac:spMkLst>
        </pc:spChg>
      </pc:sldChg>
      <pc:sldChg chg="addCm modCm">
        <pc:chgData name="Zhixun Tang" userId="cfc0b3ae-8261-4113-b47b-bd714b0bc8ee" providerId="ADAL" clId="{41582385-4E30-44F0-8EC2-0316C4C168A8}" dt="2021-04-19T09:30:07.294" v="11" actId="1589"/>
        <pc:sldMkLst>
          <pc:docMk/>
          <pc:sldMk cId="2399128715" sldId="356"/>
        </pc:sldMkLst>
      </pc:sldChg>
      <pc:sldChg chg="addCm modCm">
        <pc:chgData name="Zhixun Tang" userId="cfc0b3ae-8261-4113-b47b-bd714b0bc8ee" providerId="ADAL" clId="{41582385-4E30-44F0-8EC2-0316C4C168A8}" dt="2021-04-19T09:33:31.433" v="18"/>
        <pc:sldMkLst>
          <pc:docMk/>
          <pc:sldMk cId="395620833" sldId="360"/>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3" dt="2021-04-19T21:57:39.865" idx="1">
    <p:pos x="4899" y="1157"/>
    <p:text>MGL can be removed since it is not a configuration for reference signals . </p:text>
  </p:cm>
  <p:cm authorId="3" dt="2021-04-19T22:02:16.438" idx="2">
    <p:pos x="1939" y="1406"/>
    <p:text>it is possible that same SMTC configuration from different cells cannot be covered by one measurement gap due to asynchronization, so we separate it from the 1st bullet. </p:tex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9T17:30:24.373" idx="3">
    <p:pos x="1962" y="3348"/>
    <p:text>Firstly, from NW’s perspective, we think both two per-UE gaps and per-UE gap plus per-FR gap are useful scenarios. 
                         From our understanding, we think first bullet and the third bullet cover the different angles of this issue.
		The 1st bullet mainly focus on whether the per-UE and per-FR combination can be supported or not.
		The 3rd bullet mainly focus on the possible combinations which is equivalent to further explain the 2nd bullet: the maximum number of supported concurrent gap. 
                           Companies are encouraged to provide which combinations can be supported because we see different companies may have different understanding about the possible per-UE/per-FR combination even they have the same answer for 1st and 2nd bullets. 
		Thus, we suggest to keep it as the original suggestion from us.</p:text>
    <p:extLst>
      <p:ext uri="{C676402C-5697-4E1C-873F-D02D1690AC5C}">
        <p15:threadingInfo xmlns:p15="http://schemas.microsoft.com/office/powerpoint/2012/main" xmlns="" timeZoneBias="-480"/>
      </p:ext>
    </p:extLst>
  </p:cm>
  <p:cm authorId="2" dt="2021-04-19T17:32:44.905" idx="4">
    <p:pos x="4704" y="3804"/>
    <p:text>Whether this bullet has already captured in the 3rd bullet?</p:text>
    <p:extLst>
      <p:ext uri="{C676402C-5697-4E1C-873F-D02D1690AC5C}">
        <p15:threadingInfo xmlns:p15="http://schemas.microsoft.com/office/powerpoint/2012/main" xmlns="" timeZoneBias="-480"/>
      </p:ext>
    </p:extLst>
  </p:cm>
  <p:cm authorId="3" dt="2021-04-19T22:03:47.333" idx="3">
    <p:pos x="1009" y="3556"/>
    <p:text>duplicated with 3rd bullet.</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21-04-19T11:44:28.219" idx="1">
    <p:pos x="7282" y="1874"/>
    <p:text>We have different understanding. Can proponents please clarify why the MGRP has to be same. From UE behavior or capability point of view they (MGRP same or different) need not be treated separately.</p:text>
    <p:extLst>
      <p:ext uri="{C676402C-5697-4E1C-873F-D02D1690AC5C}">
        <p15:threadingInfo xmlns:p15="http://schemas.microsoft.com/office/powerpoint/2012/main" xmlns="" timeZoneBias="-330"/>
      </p:ext>
    </p:extLst>
  </p:cm>
  <p:cm authorId="2" dt="2021-04-19T17:26:56.147" idx="1">
    <p:pos x="7282" y="2010"/>
    <p:text>This is just to classify the scenarios other than specify UE's behaviours. Whether UE can perform the measurements in parallel between two gaps is FFS. If UE can only perform one frequency layer at a time then these two scenarios will be different.</p:text>
    <p:extLst>
      <p:ext uri="{C676402C-5697-4E1C-873F-D02D1690AC5C}">
        <p15:threadingInfo xmlns:p15="http://schemas.microsoft.com/office/powerpoint/2012/main" xmlns="" timeZoneBias="-480">
          <p15:parentCm authorId="1" idx="1"/>
        </p15:threadingInfo>
      </p:ext>
    </p:extLst>
  </p:cm>
  <p:cm authorId="1" dt="2021-04-19T11:45:02.592" idx="2">
    <p:pos x="3135" y="3657"/>
    <p:text>This can be part of FO scenario in our understanding. Can proponents please clarify why it needs to be treated separately/differently?</p:text>
    <p:extLst>
      <p:ext uri="{C676402C-5697-4E1C-873F-D02D1690AC5C}">
        <p15:threadingInfo xmlns:p15="http://schemas.microsoft.com/office/powerpoint/2012/main" xmlns="" timeZoneBias="-330"/>
      </p:ext>
    </p:extLst>
  </p:cm>
  <p:cm authorId="2" dt="2021-04-19T17:30:07.252" idx="2">
    <p:pos x="3135" y="3793"/>
    <p:text>Same answer as above.</p:text>
    <p:extLst>
      <p:ext uri="{C676402C-5697-4E1C-873F-D02D1690AC5C}">
        <p15:threadingInfo xmlns:p15="http://schemas.microsoft.com/office/powerpoint/2012/main" xmlns="" timeZoneBias="-480">
          <p15:parentCm authorId="1" idx="2"/>
        </p15:threadingInfo>
      </p:ext>
    </p:extLst>
  </p:cm>
  <p:cm authorId="3" dt="2021-04-19T22:06:20.056" idx="4">
    <p:pos x="3271" y="3793"/>
    <p:text>in our understanding, this is different from FO case, since only part of gap occasion is overlapped. the UE behavior can be different, prefer to consider separately.</p:text>
  </p:cm>
</p:cmLst>
</file>

<file path=ppt/comments/comment4.xml><?xml version="1.0" encoding="utf-8"?>
<p:cmLst xmlns:a="http://schemas.openxmlformats.org/drawingml/2006/main" xmlns:r="http://schemas.openxmlformats.org/officeDocument/2006/relationships" xmlns:p="http://schemas.openxmlformats.org/presentationml/2006/main">
  <p:cm authorId="2" dt="2021-04-19T17:33:09.231" idx="5">
    <p:pos x="5724" y="2460"/>
    <p:text>Could propoent company further clarify what' the meaning of this bullet?</p:text>
    <p:extLst>
      <p:ext uri="{C676402C-5697-4E1C-873F-D02D1690AC5C}">
        <p15:threadingInfo xmlns:p15="http://schemas.microsoft.com/office/powerpoint/2012/main" xmlns=""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2021/4/19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93853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21802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2406405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2417036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7368" y="365125"/>
            <a:ext cx="11377264" cy="975643"/>
          </a:xfrm>
        </p:spPr>
        <p:txBody>
          <a:bodyPr/>
          <a:lstStyle/>
          <a:p>
            <a:r>
              <a:rPr lang="en-US" dirty="0"/>
              <a:t>Click to edit Master title style</a:t>
            </a:r>
          </a:p>
        </p:txBody>
      </p:sp>
      <p:sp>
        <p:nvSpPr>
          <p:cNvPr id="3" name="Content Placeholder 2"/>
          <p:cNvSpPr>
            <a:spLocks noGrp="1"/>
          </p:cNvSpPr>
          <p:nvPr>
            <p:ph idx="1"/>
          </p:nvPr>
        </p:nvSpPr>
        <p:spPr>
          <a:xfrm>
            <a:off x="407368" y="1412776"/>
            <a:ext cx="11377264" cy="52565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5374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89238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2312260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060667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92182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240540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682888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720660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926700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p:txBody>
          <a:bodyPr>
            <a:noAutofit/>
          </a:bodyPr>
          <a:lstStyle/>
          <a:p>
            <a:r>
              <a:rPr lang="en-US" sz="3600" dirty="0"/>
              <a:t>WF on R17 NR MG enhancements - </a:t>
            </a:r>
            <a:r>
              <a:rPr lang="en-GB" sz="3600" dirty="0"/>
              <a:t>Multiple concurrent and independent MG patterns</a:t>
            </a:r>
            <a:endParaRPr lang="ja-JP" altLang="en-US" sz="3600" dirty="0">
              <a:latin typeface="Arial" panose="020B0604020202020204" pitchFamily="34" charset="0"/>
              <a:ea typeface="Meiryo UI" pitchFamily="50" charset="-128"/>
              <a:cs typeface="Arial" panose="020B0604020202020204" pitchFamily="34" charset="0"/>
            </a:endParaRPr>
          </a:p>
        </p:txBody>
      </p:sp>
      <p:sp>
        <p:nvSpPr>
          <p:cNvPr id="4099" name="サブタイトル 2"/>
          <p:cNvSpPr>
            <a:spLocks noGrp="1"/>
          </p:cNvSpPr>
          <p:nvPr>
            <p:ph type="subTitle" idx="1"/>
          </p:nvPr>
        </p:nvSpPr>
        <p:spPr>
          <a:xfrm>
            <a:off x="2567608" y="3886200"/>
            <a:ext cx="7056784" cy="1752600"/>
          </a:xfrm>
        </p:spPr>
        <p:txBody>
          <a:bodyPr rtlCol="0">
            <a:normAutofit/>
          </a:bodyPr>
          <a:lstStyle/>
          <a:p>
            <a:pPr eaLnBrk="1" fontAlgn="auto" hangingPunct="1">
              <a:spcBef>
                <a:spcPct val="0"/>
              </a:spcBef>
              <a:spcAft>
                <a:spcPts val="0"/>
              </a:spcAft>
              <a:defRPr/>
            </a:pPr>
            <a:r>
              <a:rPr lang="en-US" altLang="ja-JP" dirty="0">
                <a:solidFill>
                  <a:schemeClr val="tx1"/>
                </a:solidFill>
                <a:latin typeface="Arial" panose="020B0604020202020204" pitchFamily="34" charset="0"/>
                <a:ea typeface="Meiryo UI" pitchFamily="50" charset="-128"/>
                <a:cs typeface="Arial" panose="020B0604020202020204" pitchFamily="34" charset="0"/>
              </a:rPr>
              <a:t>Mediatek Inc.</a:t>
            </a:r>
          </a:p>
        </p:txBody>
      </p:sp>
      <p:sp>
        <p:nvSpPr>
          <p:cNvPr id="5124" name="テキスト ボックス 1"/>
          <p:cNvSpPr txBox="1">
            <a:spLocks noChangeArrowheads="1"/>
          </p:cNvSpPr>
          <p:nvPr/>
        </p:nvSpPr>
        <p:spPr bwMode="auto">
          <a:xfrm>
            <a:off x="407368" y="188916"/>
            <a:ext cx="113772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1800" dirty="0">
                <a:latin typeface="Arial" panose="020B0604020202020204" pitchFamily="34" charset="0"/>
                <a:ea typeface="Meiryo UI" pitchFamily="50" charset="-128"/>
                <a:cs typeface="Arial" panose="020B0604020202020204" pitchFamily="34" charset="0"/>
              </a:rPr>
              <a:t>3GPP TSG-RAN WG4 #9</a:t>
            </a:r>
            <a:r>
              <a:rPr lang="en-US" altLang="zh-CN" sz="1800" dirty="0">
                <a:latin typeface="Arial" panose="020B0604020202020204" pitchFamily="34" charset="0"/>
                <a:ea typeface="Meiryo UI" pitchFamily="50" charset="-128"/>
                <a:cs typeface="Arial" panose="020B0604020202020204" pitchFamily="34" charset="0"/>
              </a:rPr>
              <a:t>8bis</a:t>
            </a:r>
            <a:r>
              <a:rPr lang="en-US" altLang="ja-JP" sz="1800" dirty="0">
                <a:latin typeface="Arial" panose="020B0604020202020204" pitchFamily="34" charset="0"/>
                <a:ea typeface="Meiryo UI" pitchFamily="50" charset="-128"/>
                <a:cs typeface="Arial" panose="020B0604020202020204" pitchFamily="34" charset="0"/>
              </a:rPr>
              <a:t>-e Meeting				 </a:t>
            </a:r>
          </a:p>
          <a:p>
            <a:pPr>
              <a:spcBef>
                <a:spcPct val="0"/>
              </a:spcBef>
              <a:buNone/>
              <a:tabLst>
                <a:tab pos="1371600" algn="l"/>
              </a:tabLst>
            </a:pPr>
            <a:r>
              <a:rPr lang="en-GB" sz="1800" dirty="0">
                <a:latin typeface="Arial" panose="020B0604020202020204" pitchFamily="34" charset="0"/>
                <a:ea typeface="Meiryo UI" pitchFamily="50" charset="-128"/>
                <a:cs typeface="Arial" panose="020B0604020202020204" pitchFamily="34" charset="0"/>
              </a:rPr>
              <a:t>Electronic Meeting, </a:t>
            </a:r>
            <a:r>
              <a:rPr lang="en-US" sz="1800" dirty="0">
                <a:latin typeface="Arial" panose="020B0604020202020204" pitchFamily="34" charset="0"/>
                <a:ea typeface="Meiryo UI" pitchFamily="50" charset="-128"/>
                <a:cs typeface="Arial" panose="020B0604020202020204" pitchFamily="34" charset="0"/>
              </a:rPr>
              <a:t>Apr. 12-20, 2021 </a:t>
            </a:r>
          </a:p>
        </p:txBody>
      </p:sp>
      <p:sp>
        <p:nvSpPr>
          <p:cNvPr id="5125" name="テキスト ボックス 4"/>
          <p:cNvSpPr txBox="1">
            <a:spLocks noChangeArrowheads="1"/>
          </p:cNvSpPr>
          <p:nvPr/>
        </p:nvSpPr>
        <p:spPr bwMode="auto">
          <a:xfrm>
            <a:off x="9984406" y="188916"/>
            <a:ext cx="1800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1800" dirty="0">
                <a:latin typeface="Arial" panose="020B0604020202020204" pitchFamily="34" charset="0"/>
                <a:ea typeface="Meiryo UI" pitchFamily="50" charset="-128"/>
                <a:cs typeface="Arial" panose="020B0604020202020204" pitchFamily="34" charset="0"/>
              </a:rPr>
              <a:t>R4-2</a:t>
            </a:r>
            <a:r>
              <a:rPr lang="en-US" altLang="zh-CN" sz="1800" dirty="0">
                <a:latin typeface="Arial" panose="020B0604020202020204" pitchFamily="34" charset="0"/>
                <a:ea typeface="Meiryo UI" pitchFamily="50" charset="-128"/>
                <a:cs typeface="Arial" panose="020B0604020202020204" pitchFamily="34" charset="0"/>
              </a:rPr>
              <a:t>10xxxx</a:t>
            </a:r>
            <a:endParaRPr lang="en-US" altLang="ja-JP" sz="1800" dirty="0">
              <a:latin typeface="Arial" panose="020B0604020202020204" pitchFamily="34" charset="0"/>
              <a:ea typeface="Meiryo UI" pitchFamily="50" charset="-128"/>
              <a:cs typeface="Arial" panose="020B0604020202020204" pitchFamily="34" charset="0"/>
            </a:endParaRPr>
          </a:p>
        </p:txBody>
      </p:sp>
    </p:spTree>
    <p:extLst>
      <p:ext uri="{BB962C8B-B14F-4D97-AF65-F5344CB8AC3E}">
        <p14:creationId xmlns:p14="http://schemas.microsoft.com/office/powerpoint/2010/main" val="2296036130"/>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Overhead</a:t>
            </a:r>
            <a:endParaRPr lang="en-US" dirty="0"/>
          </a:p>
        </p:txBody>
      </p:sp>
      <p:sp>
        <p:nvSpPr>
          <p:cNvPr id="3" name="Content Placeholder 2"/>
          <p:cNvSpPr>
            <a:spLocks noGrp="1"/>
          </p:cNvSpPr>
          <p:nvPr>
            <p:ph idx="1"/>
          </p:nvPr>
        </p:nvSpPr>
        <p:spPr/>
        <p:txBody>
          <a:bodyPr/>
          <a:lstStyle/>
          <a:p>
            <a:pPr lvl="0" hangingPunct="0"/>
            <a:r>
              <a:rPr lang="en-US" dirty="0"/>
              <a:t>Whether to define an overhead cap</a:t>
            </a:r>
          </a:p>
          <a:p>
            <a:pPr lvl="1" hangingPunct="0"/>
            <a:r>
              <a:rPr lang="en-US" dirty="0"/>
              <a:t>Option A: Yes</a:t>
            </a:r>
          </a:p>
          <a:p>
            <a:pPr lvl="1"/>
            <a:r>
              <a:rPr lang="en-US" dirty="0"/>
              <a:t>Option B: No</a:t>
            </a:r>
          </a:p>
        </p:txBody>
      </p:sp>
    </p:spTree>
    <p:extLst>
      <p:ext uri="{BB962C8B-B14F-4D97-AF65-F5344CB8AC3E}">
        <p14:creationId xmlns:p14="http://schemas.microsoft.com/office/powerpoint/2010/main" val="1847398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Measurement </a:t>
            </a:r>
            <a:r>
              <a:rPr lang="en-GB" dirty="0">
                <a:solidFill>
                  <a:schemeClr val="accent2">
                    <a:lumMod val="75000"/>
                  </a:schemeClr>
                </a:solidFill>
              </a:rPr>
              <a:t>gap </a:t>
            </a:r>
            <a:r>
              <a:rPr lang="en-GB" dirty="0"/>
              <a:t>requirements</a:t>
            </a:r>
            <a:endParaRPr lang="en-US" dirty="0"/>
          </a:p>
        </p:txBody>
      </p:sp>
      <p:sp>
        <p:nvSpPr>
          <p:cNvPr id="3" name="Content Placeholder 2"/>
          <p:cNvSpPr>
            <a:spLocks noGrp="1"/>
          </p:cNvSpPr>
          <p:nvPr>
            <p:ph idx="1"/>
          </p:nvPr>
        </p:nvSpPr>
        <p:spPr/>
        <p:txBody>
          <a:bodyPr/>
          <a:lstStyle/>
          <a:p>
            <a:r>
              <a:rPr lang="en-US" dirty="0"/>
              <a:t>FFS the legacy </a:t>
            </a:r>
            <a:r>
              <a:rPr lang="en-US" dirty="0">
                <a:solidFill>
                  <a:schemeClr val="accent2">
                    <a:lumMod val="75000"/>
                  </a:schemeClr>
                </a:solidFill>
              </a:rPr>
              <a:t>gap related </a:t>
            </a:r>
            <a:r>
              <a:rPr lang="en-US" dirty="0"/>
              <a:t>requirements that can be re-used for concurrent gaps. Candidates including:</a:t>
            </a:r>
          </a:p>
          <a:p>
            <a:pPr lvl="1"/>
            <a:r>
              <a:rPr lang="en-US" dirty="0"/>
              <a:t>MG patterns (or sequence), </a:t>
            </a:r>
          </a:p>
          <a:p>
            <a:pPr lvl="1"/>
            <a:r>
              <a:rPr lang="en-US" dirty="0"/>
              <a:t>MG applicability,</a:t>
            </a:r>
          </a:p>
          <a:p>
            <a:pPr lvl="1"/>
            <a:r>
              <a:rPr lang="en-GB" dirty="0"/>
              <a:t>MG reference timing (including MGTA), </a:t>
            </a:r>
          </a:p>
          <a:p>
            <a:pPr lvl="1"/>
            <a:r>
              <a:rPr lang="en-GB" dirty="0"/>
              <a:t>effective MGRP, </a:t>
            </a:r>
          </a:p>
          <a:p>
            <a:pPr lvl="1"/>
            <a:r>
              <a:rPr lang="en-GB" dirty="0">
                <a:solidFill>
                  <a:srgbClr val="FF00FF"/>
                </a:solidFill>
              </a:rPr>
              <a:t>MG interruption (</a:t>
            </a:r>
            <a:r>
              <a:rPr lang="en-US" dirty="0">
                <a:solidFill>
                  <a:schemeClr val="accent5"/>
                </a:solidFill>
              </a:rPr>
              <a:t>data scheduling </a:t>
            </a:r>
            <a:r>
              <a:rPr lang="en-GB" dirty="0">
                <a:solidFill>
                  <a:schemeClr val="accent5"/>
                </a:solidFill>
              </a:rPr>
              <a:t>opportunity </a:t>
            </a:r>
            <a:r>
              <a:rPr lang="en-US" dirty="0">
                <a:solidFill>
                  <a:schemeClr val="accent5"/>
                </a:solidFill>
              </a:rPr>
              <a:t>depends on MG configuration</a:t>
            </a:r>
            <a:r>
              <a:rPr lang="en-US" dirty="0">
                <a:solidFill>
                  <a:srgbClr val="FF00FF"/>
                </a:solidFill>
              </a:rPr>
              <a:t>)</a:t>
            </a:r>
          </a:p>
          <a:p>
            <a:pPr lvl="1"/>
            <a:r>
              <a:rPr lang="en-GB" dirty="0"/>
              <a:t>UE UL behaviour after MG</a:t>
            </a:r>
          </a:p>
          <a:p>
            <a:pPr lvl="1"/>
            <a:r>
              <a:rPr lang="en-GB" dirty="0">
                <a:solidFill>
                  <a:srgbClr val="00B0F0"/>
                </a:solidFill>
              </a:rPr>
              <a:t>Other </a:t>
            </a:r>
            <a:r>
              <a:rPr lang="en-GB" dirty="0">
                <a:solidFill>
                  <a:srgbClr val="FF00FF"/>
                </a:solidFill>
              </a:rPr>
              <a:t>requirements if identified</a:t>
            </a:r>
            <a:endParaRPr lang="en-US" dirty="0">
              <a:solidFill>
                <a:srgbClr val="FF00FF"/>
              </a:solidFill>
            </a:endParaRPr>
          </a:p>
          <a:p>
            <a:pPr lvl="1"/>
            <a:endParaRPr lang="en-US" dirty="0"/>
          </a:p>
        </p:txBody>
      </p:sp>
    </p:spTree>
    <p:extLst>
      <p:ext uri="{BB962C8B-B14F-4D97-AF65-F5344CB8AC3E}">
        <p14:creationId xmlns:p14="http://schemas.microsoft.com/office/powerpoint/2010/main" val="2333743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Measurement requirements</a:t>
            </a:r>
            <a:endParaRPr lang="en-US" dirty="0"/>
          </a:p>
        </p:txBody>
      </p:sp>
      <p:sp>
        <p:nvSpPr>
          <p:cNvPr id="3" name="Content Placeholder 2"/>
          <p:cNvSpPr>
            <a:spLocks noGrp="1"/>
          </p:cNvSpPr>
          <p:nvPr>
            <p:ph idx="1"/>
          </p:nvPr>
        </p:nvSpPr>
        <p:spPr/>
        <p:txBody>
          <a:bodyPr>
            <a:normAutofit/>
          </a:bodyPr>
          <a:lstStyle/>
          <a:p>
            <a:r>
              <a:rPr lang="en-US" dirty="0"/>
              <a:t>FFS additional assumptions (on network configuration and for UE behavior) for concurrent gap, e.g., </a:t>
            </a:r>
          </a:p>
          <a:p>
            <a:pPr lvl="1" hangingPunct="0"/>
            <a:r>
              <a:rPr lang="en-GB" dirty="0"/>
              <a:t>Only one frequency layer can be measured in a single gap instance. </a:t>
            </a:r>
          </a:p>
          <a:p>
            <a:pPr lvl="1" hangingPunct="0"/>
            <a:r>
              <a:rPr lang="en-GB" dirty="0"/>
              <a:t>Only one type of RSs can be performed in a single gap instance. </a:t>
            </a:r>
          </a:p>
          <a:p>
            <a:pPr lvl="1"/>
            <a:r>
              <a:rPr lang="en-GB" dirty="0"/>
              <a:t>One RS configuration can only be measured in one MG pattern</a:t>
            </a:r>
          </a:p>
          <a:p>
            <a:r>
              <a:rPr lang="en-US" dirty="0"/>
              <a:t>FFS CSSF requirements of concurrent gap</a:t>
            </a:r>
          </a:p>
          <a:p>
            <a:r>
              <a:rPr lang="en-US" dirty="0">
                <a:solidFill>
                  <a:schemeClr val="accent2">
                    <a:lumMod val="75000"/>
                  </a:schemeClr>
                </a:solidFill>
              </a:rPr>
              <a:t>FFS: RRM impact from reconfiguration of concurrent gaps</a:t>
            </a:r>
          </a:p>
          <a:p>
            <a:endParaRPr lang="en-US" dirty="0"/>
          </a:p>
          <a:p>
            <a:pPr lvl="1"/>
            <a:endParaRPr lang="en-US" dirty="0"/>
          </a:p>
        </p:txBody>
      </p:sp>
    </p:spTree>
    <p:extLst>
      <p:ext uri="{BB962C8B-B14F-4D97-AF65-F5344CB8AC3E}">
        <p14:creationId xmlns:p14="http://schemas.microsoft.com/office/powerpoint/2010/main" val="395620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Others</a:t>
            </a:r>
            <a:endParaRPr lang="en-US" dirty="0"/>
          </a:p>
        </p:txBody>
      </p:sp>
      <p:sp>
        <p:nvSpPr>
          <p:cNvPr id="3" name="Content Placeholder 2"/>
          <p:cNvSpPr>
            <a:spLocks noGrp="1"/>
          </p:cNvSpPr>
          <p:nvPr>
            <p:ph idx="1"/>
          </p:nvPr>
        </p:nvSpPr>
        <p:spPr/>
        <p:txBody>
          <a:bodyPr/>
          <a:lstStyle/>
          <a:p>
            <a:r>
              <a:rPr lang="en-GB" dirty="0"/>
              <a:t>The validation delay for concurrent gap is the same as legacy Rel-15/16 RRC processing delay</a:t>
            </a:r>
            <a:r>
              <a:rPr lang="en-US" dirty="0"/>
              <a:t>, when pre-configured gap is not considered</a:t>
            </a:r>
            <a:endParaRPr lang="en-GB" dirty="0"/>
          </a:p>
        </p:txBody>
      </p:sp>
    </p:spTree>
    <p:extLst>
      <p:ext uri="{BB962C8B-B14F-4D97-AF65-F5344CB8AC3E}">
        <p14:creationId xmlns:p14="http://schemas.microsoft.com/office/powerpoint/2010/main" val="1637262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lstStyle/>
          <a:p>
            <a:r>
              <a:rPr lang="en-US" dirty="0">
                <a:solidFill>
                  <a:srgbClr val="00B050"/>
                </a:solidFill>
              </a:rPr>
              <a:t>Concurrent gaps are configured by multiple RRC IE </a:t>
            </a:r>
            <a:r>
              <a:rPr lang="en-US" dirty="0" err="1">
                <a:solidFill>
                  <a:srgbClr val="00B050"/>
                </a:solidFill>
              </a:rPr>
              <a:t>MeasGapConfig</a:t>
            </a:r>
            <a:r>
              <a:rPr lang="en-US" dirty="0">
                <a:solidFill>
                  <a:srgbClr val="00B050"/>
                </a:solidFill>
              </a:rPr>
              <a:t> [during a common period of time]</a:t>
            </a:r>
          </a:p>
          <a:p>
            <a:pPr lvl="1"/>
            <a:r>
              <a:rPr lang="en-US" dirty="0">
                <a:solidFill>
                  <a:srgbClr val="00B050"/>
                </a:solidFill>
              </a:rPr>
              <a:t>FFS on the definition of the “common period of time” and whether it shall be introduced</a:t>
            </a:r>
          </a:p>
          <a:p>
            <a:pPr lvl="1"/>
            <a:r>
              <a:rPr lang="en-US" dirty="0">
                <a:solidFill>
                  <a:srgbClr val="00B050"/>
                </a:solidFill>
              </a:rPr>
              <a:t>FFS how to handle fully overlapping multiple MG case</a:t>
            </a:r>
          </a:p>
          <a:p>
            <a:pPr lvl="1"/>
            <a:r>
              <a:rPr lang="en-US" dirty="0">
                <a:solidFill>
                  <a:srgbClr val="00B050"/>
                </a:solidFill>
              </a:rPr>
              <a:t>FFS how to handle activated/deactivated pre-configured MGs (in case they are defined)</a:t>
            </a:r>
          </a:p>
          <a:p>
            <a:pPr lvl="1"/>
            <a:r>
              <a:rPr lang="en-US" dirty="0">
                <a:solidFill>
                  <a:srgbClr val="00B050"/>
                </a:solidFill>
              </a:rPr>
              <a:t>Detailed RRC configuration is up to RAN2</a:t>
            </a:r>
          </a:p>
          <a:p>
            <a:pPr lvl="1"/>
            <a:r>
              <a:rPr lang="en-US" dirty="0">
                <a:solidFill>
                  <a:srgbClr val="00B050"/>
                </a:solidFill>
              </a:rPr>
              <a:t>UE behavior for measurement of multiple MG patterns is FFS</a:t>
            </a:r>
          </a:p>
          <a:p>
            <a:pPr lvl="2"/>
            <a:endParaRPr lang="en-US" dirty="0"/>
          </a:p>
        </p:txBody>
      </p:sp>
      <p:sp>
        <p:nvSpPr>
          <p:cNvPr id="5" name="Rectangle 4"/>
          <p:cNvSpPr/>
          <p:nvPr/>
        </p:nvSpPr>
        <p:spPr>
          <a:xfrm>
            <a:off x="10056440" y="6352204"/>
            <a:ext cx="2005677" cy="369332"/>
          </a:xfrm>
          <a:prstGeom prst="rect">
            <a:avLst/>
          </a:prstGeom>
          <a:ln>
            <a:solidFill>
              <a:schemeClr val="tx1"/>
            </a:solidFill>
          </a:ln>
        </p:spPr>
        <p:txBody>
          <a:bodyPr wrap="none">
            <a:spAutoFit/>
          </a:bodyPr>
          <a:lstStyle/>
          <a:p>
            <a:r>
              <a:rPr lang="en-US" dirty="0">
                <a:solidFill>
                  <a:srgbClr val="00B050"/>
                </a:solidFill>
              </a:rPr>
              <a:t>GTW agreements</a:t>
            </a:r>
            <a:endParaRPr lang="en-US" dirty="0"/>
          </a:p>
        </p:txBody>
      </p:sp>
    </p:spTree>
    <p:extLst>
      <p:ext uri="{BB962C8B-B14F-4D97-AF65-F5344CB8AC3E}">
        <p14:creationId xmlns:p14="http://schemas.microsoft.com/office/powerpoint/2010/main" val="1938590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lstStyle/>
          <a:p>
            <a:r>
              <a:rPr lang="en-US" dirty="0"/>
              <a:t>Common period of time:</a:t>
            </a:r>
          </a:p>
          <a:p>
            <a:pPr lvl="1" hangingPunct="0"/>
            <a:r>
              <a:rPr lang="en-US" strike="sngStrike" dirty="0">
                <a:solidFill>
                  <a:srgbClr val="FF00FF"/>
                </a:solidFill>
              </a:rPr>
              <a:t>Option 1: </a:t>
            </a:r>
            <a:r>
              <a:rPr lang="en-US" dirty="0"/>
              <a:t>Without considering pre-configured gap: The common period of time is the duration in which </a:t>
            </a:r>
            <a:r>
              <a:rPr lang="en-GB" dirty="0"/>
              <a:t>UE is configured with more than one MGs </a:t>
            </a:r>
            <a:endParaRPr lang="en-US" dirty="0"/>
          </a:p>
          <a:p>
            <a:pPr lvl="1" hangingPunct="0"/>
            <a:r>
              <a:rPr lang="en-US" strike="sngStrike" dirty="0">
                <a:solidFill>
                  <a:srgbClr val="FF00FF"/>
                </a:solidFill>
              </a:rPr>
              <a:t>Option 2: </a:t>
            </a:r>
            <a:r>
              <a:rPr lang="en-US" dirty="0"/>
              <a:t>With considering pre-configured gap: </a:t>
            </a:r>
            <a:r>
              <a:rPr lang="en-US" strike="sngStrike" dirty="0">
                <a:solidFill>
                  <a:srgbClr val="FF0000"/>
                </a:solidFill>
              </a:rPr>
              <a:t>The common period of time is the duration in which </a:t>
            </a:r>
            <a:r>
              <a:rPr lang="en-GB" strike="sngStrike" dirty="0">
                <a:solidFill>
                  <a:srgbClr val="FF0000"/>
                </a:solidFill>
              </a:rPr>
              <a:t>UE is operating with more than one active MGs </a:t>
            </a:r>
            <a:r>
              <a:rPr lang="en-GB" dirty="0">
                <a:solidFill>
                  <a:srgbClr val="FF0000"/>
                </a:solidFill>
              </a:rPr>
              <a:t>FFS</a:t>
            </a:r>
            <a:endParaRPr lang="en-US" dirty="0">
              <a:solidFill>
                <a:srgbClr val="FF0000"/>
              </a:solidFill>
            </a:endParaRPr>
          </a:p>
          <a:p>
            <a:pPr lvl="2"/>
            <a:r>
              <a:rPr lang="en-GB" strike="sngStrike" dirty="0">
                <a:solidFill>
                  <a:srgbClr val="FF00FF"/>
                </a:solidFill>
              </a:rPr>
              <a:t>Option 3: General: </a:t>
            </a:r>
            <a:r>
              <a:rPr lang="en-GB" dirty="0">
                <a:solidFill>
                  <a:srgbClr val="FF00FF"/>
                </a:solidFill>
              </a:rPr>
              <a:t>E.g., </a:t>
            </a:r>
            <a:r>
              <a:rPr lang="en-US" dirty="0">
                <a:solidFill>
                  <a:schemeClr val="accent2">
                    <a:lumMod val="75000"/>
                  </a:schemeClr>
                </a:solidFill>
              </a:rPr>
              <a:t>The common period of time is the time during which the </a:t>
            </a:r>
            <a:r>
              <a:rPr lang="en-GB" dirty="0">
                <a:solidFill>
                  <a:schemeClr val="accent2">
                    <a:lumMod val="75000"/>
                  </a:schemeClr>
                </a:solidFill>
              </a:rPr>
              <a:t>UE is operating with more than one active MG </a:t>
            </a:r>
            <a:endParaRPr lang="en-US" dirty="0">
              <a:solidFill>
                <a:schemeClr val="accent2">
                  <a:lumMod val="75000"/>
                </a:schemeClr>
              </a:solidFill>
            </a:endParaRPr>
          </a:p>
          <a:p>
            <a:pPr lvl="1"/>
            <a:endParaRPr lang="en-US" dirty="0"/>
          </a:p>
        </p:txBody>
      </p:sp>
    </p:spTree>
    <p:extLst>
      <p:ext uri="{BB962C8B-B14F-4D97-AF65-F5344CB8AC3E}">
        <p14:creationId xmlns:p14="http://schemas.microsoft.com/office/powerpoint/2010/main" val="3688941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Applicability and configurations</a:t>
            </a:r>
            <a:endParaRPr lang="en-US" dirty="0"/>
          </a:p>
        </p:txBody>
      </p:sp>
      <p:sp>
        <p:nvSpPr>
          <p:cNvPr id="3" name="Content Placeholder 2"/>
          <p:cNvSpPr>
            <a:spLocks noGrp="1"/>
          </p:cNvSpPr>
          <p:nvPr>
            <p:ph idx="1"/>
          </p:nvPr>
        </p:nvSpPr>
        <p:spPr/>
        <p:txBody>
          <a:bodyPr/>
          <a:lstStyle/>
          <a:p>
            <a:pPr hangingPunct="0"/>
            <a:r>
              <a:rPr lang="en-US" dirty="0"/>
              <a:t>The measurement purposes of concurrent gaps include:</a:t>
            </a:r>
          </a:p>
          <a:p>
            <a:pPr lvl="1" hangingPunct="0"/>
            <a:r>
              <a:rPr lang="en-US" dirty="0"/>
              <a:t>Different </a:t>
            </a:r>
            <a:r>
              <a:rPr lang="en-US" dirty="0">
                <a:solidFill>
                  <a:srgbClr val="FF0000"/>
                </a:solidFill>
              </a:rPr>
              <a:t>configuration </a:t>
            </a:r>
            <a:r>
              <a:rPr lang="en-US" dirty="0">
                <a:solidFill>
                  <a:srgbClr val="0070C0"/>
                </a:solidFill>
              </a:rPr>
              <a:t>(</a:t>
            </a:r>
            <a:r>
              <a:rPr lang="en-US" dirty="0">
                <a:solidFill>
                  <a:srgbClr val="FF0000"/>
                </a:solidFill>
              </a:rPr>
              <a:t>e.g. </a:t>
            </a:r>
            <a:r>
              <a:rPr lang="en-GB" dirty="0"/>
              <a:t>periodicity , </a:t>
            </a:r>
            <a:r>
              <a:rPr lang="en-GB" dirty="0">
                <a:solidFill>
                  <a:srgbClr val="00B0F0"/>
                </a:solidFill>
              </a:rPr>
              <a:t>MGL</a:t>
            </a:r>
            <a:r>
              <a:rPr lang="en-GB" dirty="0"/>
              <a:t> </a:t>
            </a:r>
            <a:r>
              <a:rPr lang="en-GB" dirty="0">
                <a:solidFill>
                  <a:srgbClr val="FF0000"/>
                </a:solidFill>
              </a:rPr>
              <a:t>and/or offset</a:t>
            </a:r>
            <a:r>
              <a:rPr lang="en-GB" dirty="0">
                <a:solidFill>
                  <a:srgbClr val="0070C0"/>
                </a:solidFill>
              </a:rPr>
              <a:t>)</a:t>
            </a:r>
            <a:r>
              <a:rPr lang="en-GB" dirty="0">
                <a:solidFill>
                  <a:srgbClr val="FF0000"/>
                </a:solidFill>
              </a:rPr>
              <a:t> </a:t>
            </a:r>
            <a:r>
              <a:rPr lang="en-GB" dirty="0"/>
              <a:t>of </a:t>
            </a:r>
            <a:r>
              <a:rPr lang="en-GB" dirty="0">
                <a:solidFill>
                  <a:srgbClr val="0070C0"/>
                </a:solidFill>
              </a:rPr>
              <a:t>reference </a:t>
            </a:r>
            <a:r>
              <a:rPr lang="en-GB" dirty="0"/>
              <a:t>signals</a:t>
            </a:r>
            <a:r>
              <a:rPr lang="en-US" dirty="0"/>
              <a:t>, </a:t>
            </a:r>
            <a:endParaRPr lang="en-US" dirty="0" smtClean="0"/>
          </a:p>
          <a:p>
            <a:pPr lvl="1" hangingPunct="0"/>
            <a:r>
              <a:rPr lang="en-US" strike="sngStrike" dirty="0" smtClean="0">
                <a:solidFill>
                  <a:srgbClr val="7030A0"/>
                </a:solidFill>
              </a:rPr>
              <a:t>including </a:t>
            </a:r>
            <a:r>
              <a:rPr lang="en-GB" dirty="0"/>
              <a:t>SMTC from different cells </a:t>
            </a:r>
            <a:r>
              <a:rPr lang="en-GB" dirty="0">
                <a:solidFill>
                  <a:srgbClr val="FF0000"/>
                </a:solidFill>
              </a:rPr>
              <a:t>or frequency layers </a:t>
            </a:r>
            <a:r>
              <a:rPr lang="en-GB" dirty="0"/>
              <a:t>that cannot be covered by one </a:t>
            </a:r>
            <a:r>
              <a:rPr lang="en-GB" dirty="0">
                <a:solidFill>
                  <a:srgbClr val="0070C0"/>
                </a:solidFill>
              </a:rPr>
              <a:t>measurement </a:t>
            </a:r>
            <a:r>
              <a:rPr lang="en-GB" dirty="0"/>
              <a:t>gap </a:t>
            </a:r>
            <a:r>
              <a:rPr lang="en-GB" strike="sngStrike" dirty="0">
                <a:solidFill>
                  <a:srgbClr val="FF0000"/>
                </a:solidFill>
              </a:rPr>
              <a:t>occasion</a:t>
            </a:r>
            <a:endParaRPr lang="en-US" dirty="0">
              <a:solidFill>
                <a:srgbClr val="FF0000"/>
              </a:solidFill>
            </a:endParaRPr>
          </a:p>
          <a:p>
            <a:pPr lvl="1" hangingPunct="0"/>
            <a:r>
              <a:rPr lang="en-US" dirty="0"/>
              <a:t>Different RSs, e.g., SSB, CSI-RS, PRS, RSSI </a:t>
            </a:r>
          </a:p>
          <a:p>
            <a:pPr lvl="1" hangingPunct="0"/>
            <a:r>
              <a:rPr lang="en-US" dirty="0"/>
              <a:t>Different RATs</a:t>
            </a:r>
          </a:p>
          <a:p>
            <a:pPr lvl="2" hangingPunct="0"/>
            <a:r>
              <a:rPr lang="en-US" dirty="0">
                <a:solidFill>
                  <a:schemeClr val="accent2">
                    <a:lumMod val="75000"/>
                  </a:schemeClr>
                </a:solidFill>
              </a:rPr>
              <a:t>FFS whether to allow concurrent MG </a:t>
            </a:r>
            <a:r>
              <a:rPr lang="en-GB" dirty="0">
                <a:solidFill>
                  <a:schemeClr val="accent2">
                    <a:lumMod val="75000"/>
                  </a:schemeClr>
                </a:solidFill>
              </a:rPr>
              <a:t>when the UE is configured to perform only non-NR RAT measurements</a:t>
            </a:r>
            <a:endParaRPr lang="en-US" dirty="0">
              <a:solidFill>
                <a:schemeClr val="accent2">
                  <a:lumMod val="75000"/>
                </a:schemeClr>
              </a:solidFill>
            </a:endParaRPr>
          </a:p>
          <a:p>
            <a:pPr lvl="1"/>
            <a:r>
              <a:rPr lang="en-US" dirty="0"/>
              <a:t>FFS </a:t>
            </a:r>
            <a:r>
              <a:rPr lang="en-GB" dirty="0"/>
              <a:t>relation between the </a:t>
            </a:r>
            <a:r>
              <a:rPr lang="en-GB" strike="sngStrike" dirty="0">
                <a:solidFill>
                  <a:schemeClr val="accent5"/>
                </a:solidFill>
              </a:rPr>
              <a:t>measurement purposes and </a:t>
            </a:r>
            <a:r>
              <a:rPr lang="en-GB" dirty="0"/>
              <a:t>parameters of the </a:t>
            </a:r>
            <a:r>
              <a:rPr lang="en-GB" strike="sngStrike" dirty="0">
                <a:solidFill>
                  <a:schemeClr val="accent5"/>
                </a:solidFill>
              </a:rPr>
              <a:t>parallel patterns </a:t>
            </a:r>
            <a:r>
              <a:rPr lang="en-GB" dirty="0">
                <a:solidFill>
                  <a:schemeClr val="accent5"/>
                </a:solidFill>
              </a:rPr>
              <a:t>MG</a:t>
            </a:r>
            <a:r>
              <a:rPr lang="en-GB" strike="sngStrike" dirty="0">
                <a:solidFill>
                  <a:schemeClr val="accent5"/>
                </a:solidFill>
              </a:rPr>
              <a:t>P</a:t>
            </a:r>
            <a:r>
              <a:rPr lang="en-GB" dirty="0">
                <a:solidFill>
                  <a:schemeClr val="accent5"/>
                </a:solidFill>
              </a:rPr>
              <a:t>s’ configuration</a:t>
            </a:r>
          </a:p>
          <a:p>
            <a:endParaRPr lang="en-US" dirty="0"/>
          </a:p>
        </p:txBody>
      </p:sp>
    </p:spTree>
    <p:extLst>
      <p:ext uri="{BB962C8B-B14F-4D97-AF65-F5344CB8AC3E}">
        <p14:creationId xmlns:p14="http://schemas.microsoft.com/office/powerpoint/2010/main" val="243001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Applicability and configurations</a:t>
            </a:r>
            <a:endParaRPr lang="en-US" dirty="0"/>
          </a:p>
        </p:txBody>
      </p:sp>
      <p:sp>
        <p:nvSpPr>
          <p:cNvPr id="3" name="Content Placeholder 2"/>
          <p:cNvSpPr>
            <a:spLocks noGrp="1"/>
          </p:cNvSpPr>
          <p:nvPr>
            <p:ph idx="1"/>
          </p:nvPr>
        </p:nvSpPr>
        <p:spPr/>
        <p:txBody>
          <a:bodyPr>
            <a:normAutofit/>
          </a:bodyPr>
          <a:lstStyle/>
          <a:p>
            <a:pPr lvl="0" hangingPunct="0"/>
            <a:r>
              <a:rPr lang="en-GB" dirty="0">
                <a:solidFill>
                  <a:srgbClr val="FF00FF"/>
                </a:solidFill>
              </a:rPr>
              <a:t>FFS whether RAN4 should associate gap(s) to dedicated use case(s). </a:t>
            </a:r>
            <a:endParaRPr lang="en-US" dirty="0">
              <a:solidFill>
                <a:srgbClr val="FF00FF"/>
              </a:solidFill>
            </a:endParaRPr>
          </a:p>
          <a:p>
            <a:pPr lvl="1"/>
            <a:r>
              <a:rPr lang="en-US" dirty="0">
                <a:solidFill>
                  <a:srgbClr val="FF00FF"/>
                </a:solidFill>
              </a:rPr>
              <a:t>If Yes, Option 1: associate gap(s) to dedicated use case(s)</a:t>
            </a:r>
          </a:p>
          <a:p>
            <a:pPr lvl="2"/>
            <a:r>
              <a:rPr lang="en-GB" dirty="0">
                <a:solidFill>
                  <a:srgbClr val="FF00FF"/>
                </a:solidFill>
              </a:rPr>
              <a:t>FFS on whether to associate all gaps or only the new gap </a:t>
            </a:r>
          </a:p>
          <a:p>
            <a:pPr lvl="2"/>
            <a:r>
              <a:rPr lang="en-GB" dirty="0">
                <a:solidFill>
                  <a:srgbClr val="FF00FF"/>
                </a:solidFill>
              </a:rPr>
              <a:t>FFS on which use cases should be associated. </a:t>
            </a:r>
          </a:p>
          <a:p>
            <a:pPr lvl="1"/>
            <a:r>
              <a:rPr lang="en-US" altLang="zh-CN" dirty="0">
                <a:solidFill>
                  <a:srgbClr val="FF00FF"/>
                </a:solidFill>
              </a:rPr>
              <a:t>Option 2: NW configures which MG is to be used for each MO</a:t>
            </a:r>
          </a:p>
          <a:p>
            <a:pPr lvl="1"/>
            <a:r>
              <a:rPr lang="en-US" altLang="zh-CN" dirty="0">
                <a:solidFill>
                  <a:srgbClr val="FF00FF"/>
                </a:solidFill>
              </a:rPr>
              <a:t>Option 3: NW configures which MO is to be measured in new/each MG</a:t>
            </a:r>
          </a:p>
          <a:p>
            <a:r>
              <a:rPr lang="en-GB" dirty="0"/>
              <a:t>Existing configuration mechanism under DC mode can be reused:</a:t>
            </a:r>
            <a:endParaRPr lang="en-US" dirty="0"/>
          </a:p>
          <a:p>
            <a:pPr lvl="1"/>
            <a:r>
              <a:rPr lang="en-GB" dirty="0"/>
              <a:t>In EN-DC, </a:t>
            </a:r>
          </a:p>
          <a:p>
            <a:pPr lvl="2"/>
            <a:r>
              <a:rPr lang="en-GB" dirty="0"/>
              <a:t>per-UE gap and FR1 gap are configured by MN, </a:t>
            </a:r>
          </a:p>
          <a:p>
            <a:pPr lvl="2"/>
            <a:r>
              <a:rPr lang="en-GB" dirty="0"/>
              <a:t>FR2 gap is configured by SN. </a:t>
            </a:r>
            <a:endParaRPr lang="en-US" dirty="0"/>
          </a:p>
          <a:p>
            <a:pPr lvl="1"/>
            <a:r>
              <a:rPr lang="en-GB" dirty="0"/>
              <a:t>In NE-DC and NR-DC, </a:t>
            </a:r>
          </a:p>
          <a:p>
            <a:pPr lvl="2"/>
            <a:r>
              <a:rPr lang="en-GB" dirty="0"/>
              <a:t>per-UE gap, FR1 gap and FR2 gap are configured by MN.</a:t>
            </a:r>
            <a:endParaRPr lang="en-US" dirty="0"/>
          </a:p>
        </p:txBody>
      </p:sp>
    </p:spTree>
    <p:extLst>
      <p:ext uri="{BB962C8B-B14F-4D97-AF65-F5344CB8AC3E}">
        <p14:creationId xmlns:p14="http://schemas.microsoft.com/office/powerpoint/2010/main" val="2529758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UE capability related issues</a:t>
            </a:r>
            <a:endParaRPr lang="en-US" dirty="0"/>
          </a:p>
        </p:txBody>
      </p:sp>
      <p:sp>
        <p:nvSpPr>
          <p:cNvPr id="3" name="Content Placeholder 2"/>
          <p:cNvSpPr>
            <a:spLocks noGrp="1"/>
          </p:cNvSpPr>
          <p:nvPr>
            <p:ph idx="1"/>
          </p:nvPr>
        </p:nvSpPr>
        <p:spPr/>
        <p:txBody>
          <a:bodyPr>
            <a:normAutofit lnSpcReduction="10000"/>
          </a:bodyPr>
          <a:lstStyle/>
          <a:p>
            <a:r>
              <a:rPr lang="en-GB" dirty="0"/>
              <a:t>When UE doesn’t support per-FR gap, </a:t>
            </a:r>
          </a:p>
          <a:p>
            <a:pPr lvl="1"/>
            <a:r>
              <a:rPr lang="en-GB" dirty="0"/>
              <a:t>All concurrent gaps are per-UE</a:t>
            </a:r>
          </a:p>
          <a:p>
            <a:pPr lvl="1"/>
            <a:r>
              <a:rPr lang="en-GB" dirty="0"/>
              <a:t>The max number of supported concurrent gap is</a:t>
            </a:r>
          </a:p>
          <a:p>
            <a:pPr lvl="2"/>
            <a:r>
              <a:rPr lang="en-GB" dirty="0"/>
              <a:t>Option A: </a:t>
            </a:r>
            <a:r>
              <a:rPr lang="en-GB" dirty="0" smtClean="0"/>
              <a:t>2</a:t>
            </a:r>
            <a:endParaRPr lang="en-GB" dirty="0" smtClean="0">
              <a:solidFill>
                <a:srgbClr val="7030A0"/>
              </a:solidFill>
            </a:endParaRPr>
          </a:p>
          <a:p>
            <a:pPr lvl="2"/>
            <a:r>
              <a:rPr lang="en-GB" dirty="0" smtClean="0">
                <a:solidFill>
                  <a:srgbClr val="7030A0"/>
                </a:solidFill>
              </a:rPr>
              <a:t>Option B: 3</a:t>
            </a:r>
            <a:endParaRPr lang="en-GB" dirty="0"/>
          </a:p>
          <a:p>
            <a:pPr lvl="2"/>
            <a:r>
              <a:rPr lang="en-GB" dirty="0"/>
              <a:t>Option </a:t>
            </a:r>
            <a:r>
              <a:rPr lang="en-GB" strike="sngStrike" dirty="0" smtClean="0">
                <a:solidFill>
                  <a:srgbClr val="7030A0"/>
                </a:solidFill>
              </a:rPr>
              <a:t>B</a:t>
            </a:r>
            <a:r>
              <a:rPr lang="en-GB" dirty="0" smtClean="0">
                <a:solidFill>
                  <a:srgbClr val="7030A0"/>
                </a:solidFill>
              </a:rPr>
              <a:t>C</a:t>
            </a:r>
            <a:r>
              <a:rPr lang="en-GB" dirty="0" smtClean="0"/>
              <a:t>: </a:t>
            </a:r>
            <a:r>
              <a:rPr lang="en-GB" dirty="0"/>
              <a:t>Up to UE capability</a:t>
            </a:r>
          </a:p>
          <a:p>
            <a:r>
              <a:rPr lang="en-GB" dirty="0"/>
              <a:t>When UE supports per-FR gap, </a:t>
            </a:r>
          </a:p>
          <a:p>
            <a:pPr lvl="1"/>
            <a:r>
              <a:rPr lang="en-GB" dirty="0"/>
              <a:t>FFS whether to allow </a:t>
            </a:r>
            <a:r>
              <a:rPr lang="en-GB" strike="sngStrike" dirty="0">
                <a:solidFill>
                  <a:schemeClr val="accent6"/>
                </a:solidFill>
              </a:rPr>
              <a:t>any combinations of </a:t>
            </a:r>
            <a:r>
              <a:rPr lang="en-GB" dirty="0"/>
              <a:t>per-UE gap and per-FR gap to be configured simultaneously</a:t>
            </a:r>
          </a:p>
          <a:p>
            <a:pPr lvl="1"/>
            <a:r>
              <a:rPr lang="en-GB" dirty="0"/>
              <a:t>FFS the max number of supported concurrent gap</a:t>
            </a:r>
          </a:p>
          <a:p>
            <a:pPr lvl="1"/>
            <a:r>
              <a:rPr lang="en-GB" dirty="0">
                <a:solidFill>
                  <a:schemeClr val="accent5"/>
                </a:solidFill>
              </a:rPr>
              <a:t>FFS on the combination of the per-UE gap and/or per-FR gap to be configured simultaneously</a:t>
            </a:r>
          </a:p>
          <a:p>
            <a:pPr lvl="1"/>
            <a:r>
              <a:rPr lang="en-GB" dirty="0">
                <a:solidFill>
                  <a:schemeClr val="accent2">
                    <a:lumMod val="75000"/>
                  </a:schemeClr>
                </a:solidFill>
              </a:rPr>
              <a:t>FFS on Per-FR gap to be configured with Per-UE concurrent gaps (e.g. not configured with Per-FR gaps but only per-UE concurrent gaps)</a:t>
            </a:r>
          </a:p>
          <a:p>
            <a:pPr lvl="1"/>
            <a:endParaRPr lang="en-GB" dirty="0">
              <a:solidFill>
                <a:schemeClr val="accent5"/>
              </a:solidFill>
            </a:endParaRPr>
          </a:p>
          <a:p>
            <a:pPr lvl="1"/>
            <a:endParaRPr lang="en-GB" dirty="0"/>
          </a:p>
        </p:txBody>
      </p:sp>
    </p:spTree>
    <p:extLst>
      <p:ext uri="{BB962C8B-B14F-4D97-AF65-F5344CB8AC3E}">
        <p14:creationId xmlns:p14="http://schemas.microsoft.com/office/powerpoint/2010/main" val="491822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UE capability related issues</a:t>
            </a:r>
            <a:endParaRPr lang="en-US" dirty="0"/>
          </a:p>
        </p:txBody>
      </p:sp>
      <p:sp>
        <p:nvSpPr>
          <p:cNvPr id="3" name="Content Placeholder 2"/>
          <p:cNvSpPr>
            <a:spLocks noGrp="1"/>
          </p:cNvSpPr>
          <p:nvPr>
            <p:ph idx="1"/>
          </p:nvPr>
        </p:nvSpPr>
        <p:spPr/>
        <p:txBody>
          <a:bodyPr/>
          <a:lstStyle/>
          <a:p>
            <a:r>
              <a:rPr lang="en-GB" dirty="0"/>
              <a:t>FFS whether UE shall support combinations of concurrent gaps comprising </a:t>
            </a:r>
            <a:r>
              <a:rPr lang="en-GB" strike="sngStrike" dirty="0">
                <a:solidFill>
                  <a:schemeClr val="accent5"/>
                </a:solidFill>
              </a:rPr>
              <a:t>any </a:t>
            </a:r>
            <a:r>
              <a:rPr lang="en-GB" dirty="0"/>
              <a:t>of any </a:t>
            </a:r>
            <a:r>
              <a:rPr lang="en-GB" strike="sngStrike" dirty="0">
                <a:solidFill>
                  <a:schemeClr val="accent5"/>
                </a:solidFill>
              </a:rPr>
              <a:t>the by </a:t>
            </a:r>
            <a:r>
              <a:rPr lang="en-GB" dirty="0"/>
              <a:t>UE supported MGPs</a:t>
            </a:r>
          </a:p>
          <a:p>
            <a:r>
              <a:rPr lang="en-US" dirty="0"/>
              <a:t>FFS whether to introduce the </a:t>
            </a:r>
            <a:r>
              <a:rPr lang="en-GB" dirty="0"/>
              <a:t>applicability conditions that may limit the allowable combinations of MG</a:t>
            </a:r>
            <a:r>
              <a:rPr lang="en-GB" dirty="0">
                <a:solidFill>
                  <a:schemeClr val="accent5"/>
                </a:solidFill>
              </a:rPr>
              <a:t>Ps</a:t>
            </a:r>
            <a:r>
              <a:rPr lang="en-GB" dirty="0"/>
              <a:t> that can be configured concurrently</a:t>
            </a:r>
            <a:endParaRPr lang="en-US" dirty="0"/>
          </a:p>
        </p:txBody>
      </p:sp>
    </p:spTree>
    <p:extLst>
      <p:ext uri="{BB962C8B-B14F-4D97-AF65-F5344CB8AC3E}">
        <p14:creationId xmlns:p14="http://schemas.microsoft.com/office/powerpoint/2010/main" val="2623289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Overlapping issues</a:t>
            </a:r>
            <a:endParaRPr lang="en-US" dirty="0"/>
          </a:p>
        </p:txBody>
      </p:sp>
      <p:sp>
        <p:nvSpPr>
          <p:cNvPr id="3" name="Content Placeholder 2"/>
          <p:cNvSpPr>
            <a:spLocks noGrp="1"/>
          </p:cNvSpPr>
          <p:nvPr>
            <p:ph idx="1"/>
          </p:nvPr>
        </p:nvSpPr>
        <p:spPr/>
        <p:txBody>
          <a:bodyPr>
            <a:normAutofit/>
          </a:bodyPr>
          <a:lstStyle/>
          <a:p>
            <a:r>
              <a:rPr lang="en-US" sz="2000" dirty="0"/>
              <a:t>Definitions of fully overlapped, partial overlapped and fully non-overlapped concurrent gap</a:t>
            </a:r>
            <a:r>
              <a:rPr lang="en-US" sz="2000" dirty="0">
                <a:solidFill>
                  <a:schemeClr val="accent5"/>
                </a:solidFill>
              </a:rPr>
              <a:t>s</a:t>
            </a:r>
          </a:p>
          <a:p>
            <a:pPr lvl="1"/>
            <a:r>
              <a:rPr lang="en-US" sz="1800" dirty="0"/>
              <a:t>Start from per-UE gap. FFS how to extend to per-FR gap</a:t>
            </a:r>
          </a:p>
          <a:p>
            <a:pPr lvl="1" hangingPunct="0"/>
            <a:r>
              <a:rPr lang="en-US" sz="1800" dirty="0"/>
              <a:t>Fully non-overlapped (FNO): All gap occasions of 2 MGs are disjoint in time.</a:t>
            </a:r>
            <a:r>
              <a:rPr lang="en-US" sz="1800" i="1" dirty="0"/>
              <a:t> </a:t>
            </a:r>
          </a:p>
          <a:p>
            <a:pPr lvl="1" hangingPunct="0"/>
            <a:endParaRPr lang="en-US" sz="1800" i="1" dirty="0"/>
          </a:p>
          <a:p>
            <a:pPr lvl="1" hangingPunct="0"/>
            <a:endParaRPr lang="en-US" sz="1800" dirty="0"/>
          </a:p>
          <a:p>
            <a:pPr lvl="1" hangingPunct="0"/>
            <a:r>
              <a:rPr lang="en-US" sz="1800" dirty="0"/>
              <a:t>Fully-overlapped (FO): </a:t>
            </a:r>
            <a:r>
              <a:rPr lang="en-US" sz="1800" u="sng" dirty="0"/>
              <a:t>Every</a:t>
            </a:r>
            <a:r>
              <a:rPr lang="en-US" sz="1800" dirty="0"/>
              <a:t> gap occasion of one MG is </a:t>
            </a:r>
            <a:r>
              <a:rPr lang="en-US" sz="1800" u="sng" dirty="0"/>
              <a:t>fully</a:t>
            </a:r>
            <a:r>
              <a:rPr lang="en-US" sz="1800" dirty="0"/>
              <a:t> covered by every gap occasion of another MG with the same periodicity</a:t>
            </a:r>
          </a:p>
          <a:p>
            <a:pPr lvl="1" hangingPunct="0"/>
            <a:endParaRPr lang="en-US" sz="1800" dirty="0"/>
          </a:p>
          <a:p>
            <a:pPr lvl="1" hangingPunct="0"/>
            <a:endParaRPr lang="en-US" sz="1800" dirty="0"/>
          </a:p>
          <a:p>
            <a:pPr lvl="1" hangingPunct="0"/>
            <a:r>
              <a:rPr lang="en-US" sz="1800" dirty="0"/>
              <a:t>Partially overlapped</a:t>
            </a:r>
          </a:p>
          <a:p>
            <a:pPr lvl="2" hangingPunct="0"/>
            <a:r>
              <a:rPr lang="en-US" sz="1600" dirty="0"/>
              <a:t>(</a:t>
            </a:r>
            <a:r>
              <a:rPr lang="en-US" sz="1600" dirty="0">
                <a:solidFill>
                  <a:schemeClr val="accent2">
                    <a:lumMod val="75000"/>
                  </a:schemeClr>
                </a:solidFill>
              </a:rPr>
              <a:t>F</a:t>
            </a:r>
            <a:r>
              <a:rPr lang="en-US" sz="1600" dirty="0"/>
              <a:t>PO#1): </a:t>
            </a:r>
            <a:r>
              <a:rPr lang="en-US" sz="1600" dirty="0">
                <a:solidFill>
                  <a:schemeClr val="accent2">
                    <a:lumMod val="75000"/>
                  </a:schemeClr>
                </a:solidFill>
              </a:rPr>
              <a:t>Does n</a:t>
            </a:r>
            <a:r>
              <a:rPr lang="en-US" sz="1600" dirty="0"/>
              <a:t>ot belong to FNO </a:t>
            </a:r>
            <a:r>
              <a:rPr lang="en-US" sz="1600" strike="sngStrike" dirty="0">
                <a:solidFill>
                  <a:srgbClr val="FF00FF"/>
                </a:solidFill>
              </a:rPr>
              <a:t>but belong to </a:t>
            </a:r>
            <a:r>
              <a:rPr lang="en-US" sz="1600" dirty="0">
                <a:solidFill>
                  <a:srgbClr val="FF00FF"/>
                </a:solidFill>
              </a:rPr>
              <a:t>nor </a:t>
            </a:r>
            <a:r>
              <a:rPr lang="en-US" sz="1600" dirty="0"/>
              <a:t>FO, and the periodicities are the same.</a:t>
            </a:r>
          </a:p>
          <a:p>
            <a:pPr lvl="2"/>
            <a:endParaRPr lang="en-US" sz="1600" dirty="0"/>
          </a:p>
          <a:p>
            <a:pPr lvl="2"/>
            <a:endParaRPr lang="en-US" sz="1600" dirty="0"/>
          </a:p>
          <a:p>
            <a:pPr lvl="2"/>
            <a:r>
              <a:rPr lang="en-US" sz="1600" dirty="0"/>
              <a:t>(P</a:t>
            </a:r>
            <a:r>
              <a:rPr lang="en-US" sz="1600" dirty="0">
                <a:solidFill>
                  <a:schemeClr val="accent2">
                    <a:lumMod val="75000"/>
                  </a:schemeClr>
                </a:solidFill>
              </a:rPr>
              <a:t>F</a:t>
            </a:r>
            <a:r>
              <a:rPr lang="en-US" sz="1600" dirty="0"/>
              <a:t>O#2 </a:t>
            </a:r>
            <a:r>
              <a:rPr lang="en-US" sz="1600" dirty="0">
                <a:solidFill>
                  <a:schemeClr val="accent2">
                    <a:lumMod val="75000"/>
                  </a:schemeClr>
                </a:solidFill>
              </a:rPr>
              <a:t>and PPO#2</a:t>
            </a:r>
            <a:r>
              <a:rPr lang="en-US" sz="1600" dirty="0"/>
              <a:t>): </a:t>
            </a:r>
            <a:r>
              <a:rPr lang="en-US" sz="1600" dirty="0">
                <a:solidFill>
                  <a:schemeClr val="accent2">
                    <a:lumMod val="75000"/>
                  </a:schemeClr>
                </a:solidFill>
              </a:rPr>
              <a:t>Does n</a:t>
            </a:r>
            <a:r>
              <a:rPr lang="en-US" sz="1600" dirty="0"/>
              <a:t>ot belong to FNO</a:t>
            </a:r>
            <a:r>
              <a:rPr lang="en-US" sz="1600" dirty="0">
                <a:solidFill>
                  <a:schemeClr val="accent2">
                    <a:lumMod val="75000"/>
                  </a:schemeClr>
                </a:solidFill>
              </a:rPr>
              <a:t> and does not belong to</a:t>
            </a:r>
            <a:r>
              <a:rPr lang="en-US" sz="1600" dirty="0"/>
              <a:t> FO</a:t>
            </a:r>
            <a:r>
              <a:rPr lang="en-US" sz="1600" dirty="0">
                <a:solidFill>
                  <a:srgbClr val="FF0000"/>
                </a:solidFill>
              </a:rPr>
              <a:t>,</a:t>
            </a:r>
            <a:r>
              <a:rPr lang="en-US" sz="1600" dirty="0"/>
              <a:t> and the periodicities are different.</a:t>
            </a:r>
          </a:p>
        </p:txBody>
      </p:sp>
      <p:grpSp>
        <p:nvGrpSpPr>
          <p:cNvPr id="17" name="Group 16"/>
          <p:cNvGrpSpPr/>
          <p:nvPr/>
        </p:nvGrpSpPr>
        <p:grpSpPr>
          <a:xfrm>
            <a:off x="2063552" y="2491550"/>
            <a:ext cx="3386999" cy="450297"/>
            <a:chOff x="6456040" y="818463"/>
            <a:chExt cx="3386999" cy="450297"/>
          </a:xfrm>
        </p:grpSpPr>
        <p:cxnSp>
          <p:nvCxnSpPr>
            <p:cNvPr id="18" name="Straight Arrow Connector 17"/>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20" name="Rectangle 19"/>
            <p:cNvSpPr/>
            <p:nvPr/>
          </p:nvSpPr>
          <p:spPr>
            <a:xfrm>
              <a:off x="7543267"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2" name="Rectangle 21"/>
            <p:cNvSpPr/>
            <p:nvPr/>
          </p:nvSpPr>
          <p:spPr>
            <a:xfrm>
              <a:off x="8979530"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23" name="Straight Arrow Connector 22"/>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24" name="Rectangle 23"/>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6" name="Rectangle 25"/>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28" name="Group 27"/>
          <p:cNvGrpSpPr/>
          <p:nvPr/>
        </p:nvGrpSpPr>
        <p:grpSpPr>
          <a:xfrm>
            <a:off x="6309401" y="3626775"/>
            <a:ext cx="3386999" cy="450297"/>
            <a:chOff x="6456040" y="818463"/>
            <a:chExt cx="3386999" cy="450297"/>
          </a:xfrm>
        </p:grpSpPr>
        <p:cxnSp>
          <p:nvCxnSpPr>
            <p:cNvPr id="29" name="Straight Arrow Connector 28"/>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30" name="Rectangle 29"/>
            <p:cNvSpPr/>
            <p:nvPr/>
          </p:nvSpPr>
          <p:spPr>
            <a:xfrm>
              <a:off x="6816080"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1" name="Rectangle 30"/>
            <p:cNvSpPr/>
            <p:nvPr/>
          </p:nvSpPr>
          <p:spPr>
            <a:xfrm>
              <a:off x="7543267"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2" name="Rectangle 31"/>
            <p:cNvSpPr/>
            <p:nvPr/>
          </p:nvSpPr>
          <p:spPr>
            <a:xfrm>
              <a:off x="8252343"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3" name="Rectangle 32"/>
            <p:cNvSpPr/>
            <p:nvPr/>
          </p:nvSpPr>
          <p:spPr>
            <a:xfrm>
              <a:off x="8979530"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34" name="Straight Arrow Connector 33"/>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35" name="Rectangle 34"/>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6" name="Rectangle 35"/>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7" name="Rectangle 36"/>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8" name="Rectangle 37"/>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39" name="Group 38"/>
          <p:cNvGrpSpPr/>
          <p:nvPr/>
        </p:nvGrpSpPr>
        <p:grpSpPr>
          <a:xfrm>
            <a:off x="2060929" y="3626775"/>
            <a:ext cx="3386999" cy="450297"/>
            <a:chOff x="6456040" y="818463"/>
            <a:chExt cx="3386999" cy="450297"/>
          </a:xfrm>
        </p:grpSpPr>
        <p:cxnSp>
          <p:nvCxnSpPr>
            <p:cNvPr id="40" name="Straight Arrow Connector 39"/>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41" name="Rectangle 40"/>
            <p:cNvSpPr/>
            <p:nvPr/>
          </p:nvSpPr>
          <p:spPr>
            <a:xfrm>
              <a:off x="6816080"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42" name="Rectangle 41"/>
            <p:cNvSpPr/>
            <p:nvPr/>
          </p:nvSpPr>
          <p:spPr>
            <a:xfrm>
              <a:off x="7543267"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43" name="Rectangle 42"/>
            <p:cNvSpPr/>
            <p:nvPr/>
          </p:nvSpPr>
          <p:spPr>
            <a:xfrm>
              <a:off x="8252343"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44" name="Rectangle 43"/>
            <p:cNvSpPr/>
            <p:nvPr/>
          </p:nvSpPr>
          <p:spPr>
            <a:xfrm>
              <a:off x="8979530"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5" name="Straight Arrow Connector 44"/>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46" name="Rectangle 45"/>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7" name="Rectangle 46"/>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8" name="Rectangle 47"/>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9" name="Rectangle 48"/>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50" name="Group 49"/>
          <p:cNvGrpSpPr/>
          <p:nvPr/>
        </p:nvGrpSpPr>
        <p:grpSpPr>
          <a:xfrm>
            <a:off x="2058306" y="4841786"/>
            <a:ext cx="3386999" cy="450297"/>
            <a:chOff x="6456040" y="818463"/>
            <a:chExt cx="3386999" cy="450297"/>
          </a:xfrm>
        </p:grpSpPr>
        <p:cxnSp>
          <p:nvCxnSpPr>
            <p:cNvPr id="51" name="Straight Arrow Connector 50"/>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52" name="Rectangle 51"/>
            <p:cNvSpPr/>
            <p:nvPr/>
          </p:nvSpPr>
          <p:spPr>
            <a:xfrm>
              <a:off x="7034140"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3" name="Rectangle 52"/>
            <p:cNvSpPr/>
            <p:nvPr/>
          </p:nvSpPr>
          <p:spPr>
            <a:xfrm>
              <a:off x="7761327"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4" name="Rectangle 53"/>
            <p:cNvSpPr/>
            <p:nvPr/>
          </p:nvSpPr>
          <p:spPr>
            <a:xfrm>
              <a:off x="8470403"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5" name="Rectangle 54"/>
            <p:cNvSpPr/>
            <p:nvPr/>
          </p:nvSpPr>
          <p:spPr>
            <a:xfrm>
              <a:off x="9197590"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56" name="Straight Arrow Connector 55"/>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57" name="Rectangle 56"/>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8" name="Rectangle 57"/>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9" name="Rectangle 58"/>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0" name="Rectangle 59"/>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61" name="Group 60"/>
          <p:cNvGrpSpPr/>
          <p:nvPr/>
        </p:nvGrpSpPr>
        <p:grpSpPr>
          <a:xfrm>
            <a:off x="2090130" y="5805264"/>
            <a:ext cx="3386999" cy="450297"/>
            <a:chOff x="6456040" y="818463"/>
            <a:chExt cx="3386999" cy="450297"/>
          </a:xfrm>
        </p:grpSpPr>
        <p:cxnSp>
          <p:nvCxnSpPr>
            <p:cNvPr id="62" name="Straight Arrow Connector 61"/>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63" name="Rectangle 62"/>
            <p:cNvSpPr/>
            <p:nvPr/>
          </p:nvSpPr>
          <p:spPr>
            <a:xfrm>
              <a:off x="6861510" y="1124744"/>
              <a:ext cx="31461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65" name="Rectangle 64"/>
            <p:cNvSpPr/>
            <p:nvPr/>
          </p:nvSpPr>
          <p:spPr>
            <a:xfrm>
              <a:off x="8297773" y="1124744"/>
              <a:ext cx="31461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7" name="Straight Arrow Connector 66"/>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68" name="Rectangle 67"/>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9" name="Rectangle 68"/>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0" name="Rectangle 69"/>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1" name="Rectangle 70"/>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72" name="Group 71"/>
          <p:cNvGrpSpPr/>
          <p:nvPr/>
        </p:nvGrpSpPr>
        <p:grpSpPr>
          <a:xfrm>
            <a:off x="6306778" y="5805264"/>
            <a:ext cx="3386999" cy="450297"/>
            <a:chOff x="6456040" y="818463"/>
            <a:chExt cx="3386999" cy="450297"/>
          </a:xfrm>
        </p:grpSpPr>
        <p:cxnSp>
          <p:nvCxnSpPr>
            <p:cNvPr id="73" name="Straight Arrow Connector 72"/>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74" name="Rectangle 73"/>
            <p:cNvSpPr/>
            <p:nvPr/>
          </p:nvSpPr>
          <p:spPr>
            <a:xfrm>
              <a:off x="7041247" y="1124744"/>
              <a:ext cx="284135"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75" name="Rectangle 74"/>
            <p:cNvSpPr/>
            <p:nvPr/>
          </p:nvSpPr>
          <p:spPr>
            <a:xfrm>
              <a:off x="8477510" y="1124744"/>
              <a:ext cx="284135"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76" name="Straight Arrow Connector 75"/>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77" name="Rectangle 76"/>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8" name="Rectangle 77"/>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9" name="Rectangle 78"/>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80" name="Rectangle 79"/>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2399128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Overlapping issues</a:t>
            </a:r>
            <a:endParaRPr lang="en-US" dirty="0"/>
          </a:p>
        </p:txBody>
      </p:sp>
      <p:sp>
        <p:nvSpPr>
          <p:cNvPr id="3" name="Content Placeholder 2"/>
          <p:cNvSpPr>
            <a:spLocks noGrp="1"/>
          </p:cNvSpPr>
          <p:nvPr>
            <p:ph idx="1"/>
          </p:nvPr>
        </p:nvSpPr>
        <p:spPr/>
        <p:txBody>
          <a:bodyPr/>
          <a:lstStyle/>
          <a:p>
            <a:r>
              <a:rPr lang="en-US" dirty="0"/>
              <a:t>Requirement will be defined at least for FNO. FFS other cases</a:t>
            </a:r>
          </a:p>
          <a:p>
            <a:r>
              <a:rPr lang="en-US" dirty="0"/>
              <a:t>FFS UE’s behavior in collided gap durations, if needed</a:t>
            </a:r>
          </a:p>
        </p:txBody>
      </p:sp>
    </p:spTree>
    <p:extLst>
      <p:ext uri="{BB962C8B-B14F-4D97-AF65-F5344CB8AC3E}">
        <p14:creationId xmlns:p14="http://schemas.microsoft.com/office/powerpoint/2010/main" val="1721511363"/>
      </p:ext>
    </p:extLst>
  </p:cSld>
  <p:clrMapOvr>
    <a:masterClrMapping/>
  </p:clrMapOvr>
</p:sld>
</file>

<file path=ppt/theme/theme1.xml><?xml version="1.0" encoding="utf-8"?>
<a:theme xmlns:a="http://schemas.openxmlformats.org/drawingml/2006/main" name="Office 主题">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366FCB753417E4C8DBD2BB01AB38548" ma:contentTypeVersion="4" ma:contentTypeDescription="Create a new document." ma:contentTypeScope="" ma:versionID="1dc9ddef45edefd2ad0f0492574f38fa">
  <xsd:schema xmlns:xsd="http://www.w3.org/2001/XMLSchema" xmlns:xs="http://www.w3.org/2001/XMLSchema" xmlns:p="http://schemas.microsoft.com/office/2006/metadata/properties" xmlns:ns3="2916422a-a579-4d02-8462-1f94d5743d0e" targetNamespace="http://schemas.microsoft.com/office/2006/metadata/properties" ma:root="true" ma:fieldsID="6b609f9aafb69f1edcbc4deaca75e837" ns3:_="">
    <xsd:import namespace="2916422a-a579-4d02-8462-1f94d5743d0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16422a-a579-4d02-8462-1f94d5743d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752FF3-4EE6-413D-90B5-8E2961A1F1CF}">
  <ds:schemaRefs>
    <ds:schemaRef ds:uri="http://schemas.microsoft.com/sharepoint/v3/contenttype/forms"/>
  </ds:schemaRefs>
</ds:datastoreItem>
</file>

<file path=customXml/itemProps2.xml><?xml version="1.0" encoding="utf-8"?>
<ds:datastoreItem xmlns:ds="http://schemas.openxmlformats.org/officeDocument/2006/customXml" ds:itemID="{C9FDC7FD-A4EA-478E-AED3-CA1706B628A8}">
  <ds:schemaRefs>
    <ds:schemaRef ds:uri="http://purl.org/dc/elements/1.1/"/>
    <ds:schemaRef ds:uri="http://www.w3.org/XML/1998/namespace"/>
    <ds:schemaRef ds:uri="2916422a-a579-4d02-8462-1f94d5743d0e"/>
    <ds:schemaRef ds:uri="http://purl.org/dc/dcmitype/"/>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E9BA84F5-9FC1-486A-A31C-8D948858F7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16422a-a579-4d02-8462-1f94d5743d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8049</TotalTime>
  <Words>860</Words>
  <Application>Microsoft Office PowerPoint</Application>
  <PresentationFormat>自定义</PresentationFormat>
  <Paragraphs>93</Paragraphs>
  <Slides>13</Slides>
  <Notes>0</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Office 主题</vt:lpstr>
      <vt:lpstr>WF on R17 NR MG enhancements - Multiple concurrent and independent MG patterns</vt:lpstr>
      <vt:lpstr>Definition</vt:lpstr>
      <vt:lpstr>Definition</vt:lpstr>
      <vt:lpstr>Applicability and configurations</vt:lpstr>
      <vt:lpstr>Applicability and configurations</vt:lpstr>
      <vt:lpstr>UE capability related issues</vt:lpstr>
      <vt:lpstr>UE capability related issues</vt:lpstr>
      <vt:lpstr>Overlapping issues</vt:lpstr>
      <vt:lpstr>Overlapping issues</vt:lpstr>
      <vt:lpstr>Overhead</vt:lpstr>
      <vt:lpstr>Measurement gap requirements</vt:lpstr>
      <vt:lpstr>Measurement requirements</vt:lpstr>
      <vt:lpstr>Others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RAN4</dc:title>
  <dc:creator>zhixun tang-Mediatek</dc:creator>
  <cp:lastModifiedBy>CATT1</cp:lastModifiedBy>
  <cp:revision>521</cp:revision>
  <dcterms:created xsi:type="dcterms:W3CDTF">2016-01-12T08:39:00Z</dcterms:created>
  <dcterms:modified xsi:type="dcterms:W3CDTF">2021-04-19T14:08:36Z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(3)fNMoUHtv8KgDhPgdkuuEXuKzJdSFkx4XCcyQjX+5bjxRH+lAbVnSRU+QL+SogrPBnqCOKMFC
UhYVbcpPRK30LRzSaFnySEnAPj7nOgU92cRdCsbphOXiEmcmMujWUe67nuI4p0Ej2DCAQhZl
Q+btQFJBIt+YFyrXU7zKOY/xuLif/f7kVkMSDXhznYww4gJ5wT0HEUyaF6x14Bo1M949wCco
OgFV7ceo6HqyD2O0gM</vt:lpwstr>
  </property>
  <property fmtid="{D5CDD505-2E9C-101B-9397-08002B2CF9AE}" pid="3" name="_2015_ms_pID_7253431">
    <vt:lpwstr>QnCXaZ4iJ95hJiTMmmmKvOM0LvOxFHPWFbEtnRXsgUZJB0hw2OHPZU
BezHIkDBoXc88zTbtzkx96mYfU6I3ZnGsojpv4K34p/LEPYsitMT8J1U4/5XOSWBYmDwO7fO
Td8KWI+0l9bCWGwWj3tVqz/0ytbWbgAAji0qr3Hu3tvVt5sNYvKZXgZf9e1UFFYZk8fjKLd0
kiFV/hp9YEVVSF1cFuxte6Jn0OfNxPh3dZ/r</vt:lpwstr>
  </property>
  <property fmtid="{D5CDD505-2E9C-101B-9397-08002B2CF9AE}" pid="4" name="_2015_ms_pID_7253432">
    <vt:lpwstr>PL7MSKrVZUNflBSg72euQYcE1XmHa+ALaEPv
kaJxsrOzr3gXyVJ0GXUtXsy9X0j2KpW89zsecR/rCh7r1tx9Fb8=</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1533929405</vt:lpwstr>
  </property>
  <property fmtid="{D5CDD505-2E9C-101B-9397-08002B2CF9AE}" pid="9" name="KSOProductBuildVer">
    <vt:lpwstr>2052-10.8.2.7027</vt:lpwstr>
  </property>
  <property fmtid="{D5CDD505-2E9C-101B-9397-08002B2CF9AE}" pid="10" name="ContentTypeId">
    <vt:lpwstr>0x0101002366FCB753417E4C8DBD2BB01AB38548</vt:lpwstr>
  </property>
</Properties>
</file>