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60" r:id="rId4"/>
  </p:sldMasterIdLst>
  <p:notesMasterIdLst>
    <p:notesMasterId r:id="rId18"/>
  </p:notesMasterIdLst>
  <p:sldIdLst>
    <p:sldId id="290" r:id="rId5"/>
    <p:sldId id="352" r:id="rId6"/>
    <p:sldId id="362" r:id="rId7"/>
    <p:sldId id="353" r:id="rId8"/>
    <p:sldId id="359" r:id="rId9"/>
    <p:sldId id="354" r:id="rId10"/>
    <p:sldId id="361" r:id="rId11"/>
    <p:sldId id="356" r:id="rId12"/>
    <p:sldId id="363" r:id="rId13"/>
    <p:sldId id="355" r:id="rId14"/>
    <p:sldId id="357" r:id="rId15"/>
    <p:sldId id="360" r:id="rId16"/>
    <p:sldId id="358" r:id="rId1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3" userDrawn="1">
          <p15:clr>
            <a:srgbClr val="A4A3A4"/>
          </p15:clr>
        </p15:guide>
        <p15:guide id="2" pos="388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nkat (NEC)" initials="VG " lastIdx="2" clrIdx="0">
    <p:extLst>
      <p:ext uri="{19B8F6BF-5375-455C-9EA6-DF929625EA0E}">
        <p15:presenceInfo xmlns:p15="http://schemas.microsoft.com/office/powerpoint/2012/main" userId="Venkat (NEC)" providerId="None"/>
      </p:ext>
    </p:extLst>
  </p:cmAuthor>
  <p:cmAuthor id="2" name="Zhixun Tang" initials="ZT" lastIdx="5" clrIdx="1">
    <p:extLst>
      <p:ext uri="{19B8F6BF-5375-455C-9EA6-DF929625EA0E}">
        <p15:presenceInfo xmlns:p15="http://schemas.microsoft.com/office/powerpoint/2012/main" userId="Zhixun Ta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82385-4E30-44F0-8EC2-0316C4C168A8}" v="7" dt="2021-04-19T09:33:31.433"/>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0" autoAdjust="0"/>
    <p:restoredTop sz="94799" autoAdjust="0"/>
  </p:normalViewPr>
  <p:slideViewPr>
    <p:cSldViewPr>
      <p:cViewPr varScale="1">
        <p:scale>
          <a:sx n="100" d="100"/>
          <a:sy n="100" d="100"/>
        </p:scale>
        <p:origin x="102" y="396"/>
      </p:cViewPr>
      <p:guideLst>
        <p:guide orient="horz" pos="2133"/>
        <p:guide pos="38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hixun Tang" userId="cfc0b3ae-8261-4113-b47b-bd714b0bc8ee" providerId="ADAL" clId="{41582385-4E30-44F0-8EC2-0316C4C168A8}"/>
    <pc:docChg chg="custSel modSld">
      <pc:chgData name="Zhixun Tang" userId="cfc0b3ae-8261-4113-b47b-bd714b0bc8ee" providerId="ADAL" clId="{41582385-4E30-44F0-8EC2-0316C4C168A8}" dt="2021-04-19T09:33:31.433" v="18"/>
      <pc:docMkLst>
        <pc:docMk/>
      </pc:docMkLst>
      <pc:sldChg chg="modSp mod addCm modCm">
        <pc:chgData name="Zhixun Tang" userId="cfc0b3ae-8261-4113-b47b-bd714b0bc8ee" providerId="ADAL" clId="{41582385-4E30-44F0-8EC2-0316C4C168A8}" dt="2021-04-19T09:33:03.467" v="16"/>
        <pc:sldMkLst>
          <pc:docMk/>
          <pc:sldMk cId="491822502" sldId="354"/>
        </pc:sldMkLst>
        <pc:spChg chg="mod">
          <ac:chgData name="Zhixun Tang" userId="cfc0b3ae-8261-4113-b47b-bd714b0bc8ee" providerId="ADAL" clId="{41582385-4E30-44F0-8EC2-0316C4C168A8}" dt="2021-04-19T09:18:07.063" v="7" actId="20577"/>
          <ac:spMkLst>
            <pc:docMk/>
            <pc:sldMk cId="491822502" sldId="354"/>
            <ac:spMk id="3" creationId="{00000000-0000-0000-0000-000000000000}"/>
          </ac:spMkLst>
        </pc:spChg>
      </pc:sldChg>
      <pc:sldChg chg="addCm modCm">
        <pc:chgData name="Zhixun Tang" userId="cfc0b3ae-8261-4113-b47b-bd714b0bc8ee" providerId="ADAL" clId="{41582385-4E30-44F0-8EC2-0316C4C168A8}" dt="2021-04-19T09:30:07.294" v="11" actId="1589"/>
        <pc:sldMkLst>
          <pc:docMk/>
          <pc:sldMk cId="2399128715" sldId="356"/>
        </pc:sldMkLst>
      </pc:sldChg>
      <pc:sldChg chg="addCm modCm">
        <pc:chgData name="Zhixun Tang" userId="cfc0b3ae-8261-4113-b47b-bd714b0bc8ee" providerId="ADAL" clId="{41582385-4E30-44F0-8EC2-0316C4C168A8}" dt="2021-04-19T09:33:31.433" v="18"/>
        <pc:sldMkLst>
          <pc:docMk/>
          <pc:sldMk cId="395620833" sldId="360"/>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9T17:30:24.373" idx="3">
    <p:pos x="1962" y="3348"/>
    <p:text>Firstly, from NW’s perspective, we think both two per-UE gaps and per-UE gap plus per-FR gap are useful scenarios. 
                         From our understanding, we think first bullet and the third bullet cover the different angles of this issue.
		The 1st bullet mainly focus on whether the per-UE and per-FR combination can be supported or not.
		The 3rd bullet mainly focus on the possible combinations which is equivalent to further explain the 2nd bullet: the maximum number of supported concurrent gap. 
                           Companies are encouraged to provide which combinations can be supported because we see different companies may have different understanding about the possible per-UE/per-FR combination even they have the same answer for 1st and 2nd bullets. 
		Thus, we suggest to keep it as the original suggestion from us.</p:text>
    <p:extLst>
      <p:ext uri="{C676402C-5697-4E1C-873F-D02D1690AC5C}">
        <p15:threadingInfo xmlns:p15="http://schemas.microsoft.com/office/powerpoint/2012/main" timeZoneBias="-480"/>
      </p:ext>
    </p:extLst>
  </p:cm>
  <p:cm authorId="2" dt="2021-04-19T17:32:44.905" idx="4">
    <p:pos x="4704" y="3804"/>
    <p:text>Whether this bullet has already captured in the 3rd bullet?</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19T11:44:28.219" idx="1">
    <p:pos x="7282" y="1874"/>
    <p:text>We have different understanding. Can proponents please clarify why the MGRP has to be same. From UE behavior or capability point of view they (MGRP same or different) need not be treated separately.</p:text>
    <p:extLst>
      <p:ext uri="{C676402C-5697-4E1C-873F-D02D1690AC5C}">
        <p15:threadingInfo xmlns:p15="http://schemas.microsoft.com/office/powerpoint/2012/main" timeZoneBias="-330"/>
      </p:ext>
    </p:extLst>
  </p:cm>
  <p:cm authorId="2" dt="2021-04-19T17:26:56.147" idx="1">
    <p:pos x="7282" y="2010"/>
    <p:text>This is just to classify the scenarios other than specify UE's behaviours. Whether UE can perform the measurements in parallel between two gaps is FFS. If UE can only perform one frequency layer at a time then these two scenarios will be different.</p:text>
    <p:extLst>
      <p:ext uri="{C676402C-5697-4E1C-873F-D02D1690AC5C}">
        <p15:threadingInfo xmlns:p15="http://schemas.microsoft.com/office/powerpoint/2012/main" timeZoneBias="-480">
          <p15:parentCm authorId="1" idx="1"/>
        </p15:threadingInfo>
      </p:ext>
    </p:extLst>
  </p:cm>
  <p:cm authorId="1" dt="2021-04-19T11:45:02.592" idx="2">
    <p:pos x="3135" y="3657"/>
    <p:text>This can be part of FO scenario in our understanding. Can proponents please clarify why it needs to be treated separately/differently?</p:text>
    <p:extLst>
      <p:ext uri="{C676402C-5697-4E1C-873F-D02D1690AC5C}">
        <p15:threadingInfo xmlns:p15="http://schemas.microsoft.com/office/powerpoint/2012/main" timeZoneBias="-330"/>
      </p:ext>
    </p:extLst>
  </p:cm>
  <p:cm authorId="2" dt="2021-04-19T17:30:07.252" idx="2">
    <p:pos x="3135" y="3793"/>
    <p:text>Same answer as above.</p:text>
    <p:extLst>
      <p:ext uri="{C676402C-5697-4E1C-873F-D02D1690AC5C}">
        <p15:threadingInfo xmlns:p15="http://schemas.microsoft.com/office/powerpoint/2012/main" timeZoneBias="-480">
          <p15:parentCm authorId="1" idx="2"/>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9T17:33:09.231" idx="5">
    <p:pos x="5724" y="2460"/>
    <p:text>Could propoent company further clarify what' the meaning of this bullet?</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93853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1802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0640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41703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7368" y="365125"/>
            <a:ext cx="11377264" cy="975643"/>
          </a:xfrm>
        </p:spPr>
        <p:txBody>
          <a:bodyPr/>
          <a:lstStyle/>
          <a:p>
            <a:r>
              <a:rPr lang="en-US" dirty="0"/>
              <a:t>Click to edit Master title style</a:t>
            </a:r>
          </a:p>
        </p:txBody>
      </p:sp>
      <p:sp>
        <p:nvSpPr>
          <p:cNvPr id="3" name="Content Placeholder 2"/>
          <p:cNvSpPr>
            <a:spLocks noGrp="1"/>
          </p:cNvSpPr>
          <p:nvPr>
            <p:ph idx="1"/>
          </p:nvPr>
        </p:nvSpPr>
        <p:spPr>
          <a:xfrm>
            <a:off x="407368" y="1412776"/>
            <a:ext cx="11377264" cy="52565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5374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892381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231226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060667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92182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240540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68288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F5AC724-7819-442F-BD1E-76C4EAD63087}" type="datetimeFigureOut">
              <a:rPr lang="zh-CN" altLang="en-US" smtClean="0"/>
              <a:t>2021/4/19</a:t>
            </a:fld>
            <a:endParaRPr lang="zh-CN" altLang="en-US"/>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172066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F5AC724-7819-442F-BD1E-76C4EAD63087}" type="datetimeFigureOut">
              <a:rPr lang="zh-CN" altLang="en-US" smtClean="0"/>
              <a:t>2021/4/19</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7E9CD2-D266-496F-A23B-65DDCBC48B98}" type="slidenum">
              <a:rPr lang="zh-CN" altLang="en-US" smtClean="0"/>
              <a:t>‹#›</a:t>
            </a:fld>
            <a:endParaRPr lang="zh-CN" altLang="en-US"/>
          </a:p>
        </p:txBody>
      </p:sp>
    </p:spTree>
    <p:extLst>
      <p:ext uri="{BB962C8B-B14F-4D97-AF65-F5344CB8AC3E}">
        <p14:creationId xmlns:p14="http://schemas.microsoft.com/office/powerpoint/2010/main" val="39267002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p:txBody>
          <a:bodyPr>
            <a:noAutofit/>
          </a:bodyPr>
          <a:lstStyle/>
          <a:p>
            <a:r>
              <a:rPr lang="en-US" sz="3600" dirty="0"/>
              <a:t>WF on R17 NR MG enhancements - </a:t>
            </a:r>
            <a:r>
              <a:rPr lang="en-GB" sz="3600" dirty="0"/>
              <a:t>Multiple concurrent and independent MG patterns</a:t>
            </a:r>
            <a:endParaRPr lang="ja-JP" altLang="en-US" sz="3600" dirty="0">
              <a:latin typeface="Arial" panose="020B0604020202020204" pitchFamily="34" charset="0"/>
              <a:ea typeface="Meiryo UI" pitchFamily="50" charset="-128"/>
              <a:cs typeface="Arial" panose="020B0604020202020204" pitchFamily="34" charset="0"/>
            </a:endParaRPr>
          </a:p>
        </p:txBody>
      </p:sp>
      <p:sp>
        <p:nvSpPr>
          <p:cNvPr id="4099" name="サブタイトル 2"/>
          <p:cNvSpPr>
            <a:spLocks noGrp="1"/>
          </p:cNvSpPr>
          <p:nvPr>
            <p:ph type="subTitle" idx="1"/>
          </p:nvPr>
        </p:nvSpPr>
        <p:spPr>
          <a:xfrm>
            <a:off x="2567608" y="3886200"/>
            <a:ext cx="7056784" cy="1752600"/>
          </a:xfrm>
        </p:spPr>
        <p:txBody>
          <a:bodyPr rtlCol="0">
            <a:normAutofit/>
          </a:bodyPr>
          <a:lstStyle/>
          <a:p>
            <a:pPr eaLnBrk="1" fontAlgn="auto" hangingPunct="1">
              <a:spcBef>
                <a:spcPct val="0"/>
              </a:spcBef>
              <a:spcAft>
                <a:spcPts val="0"/>
              </a:spcAft>
              <a:defRPr/>
            </a:pPr>
            <a:r>
              <a:rPr lang="en-US" altLang="ja-JP" dirty="0">
                <a:solidFill>
                  <a:schemeClr val="tx1"/>
                </a:solidFill>
                <a:latin typeface="Arial" panose="020B0604020202020204" pitchFamily="34" charset="0"/>
                <a:ea typeface="Meiryo UI" pitchFamily="50" charset="-128"/>
                <a:cs typeface="Arial" panose="020B0604020202020204" pitchFamily="34" charset="0"/>
              </a:rPr>
              <a:t>Mediatek Inc.</a:t>
            </a:r>
          </a:p>
        </p:txBody>
      </p:sp>
      <p:sp>
        <p:nvSpPr>
          <p:cNvPr id="5124" name="テキスト ボックス 1"/>
          <p:cNvSpPr txBox="1">
            <a:spLocks noChangeArrowheads="1"/>
          </p:cNvSpPr>
          <p:nvPr/>
        </p:nvSpPr>
        <p:spPr bwMode="auto">
          <a:xfrm>
            <a:off x="407368" y="188916"/>
            <a:ext cx="113772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3GPP TSG-RAN WG4 #9</a:t>
            </a:r>
            <a:r>
              <a:rPr lang="en-US" altLang="zh-CN" sz="1800" dirty="0">
                <a:latin typeface="Arial" panose="020B0604020202020204" pitchFamily="34" charset="0"/>
                <a:ea typeface="Meiryo UI" pitchFamily="50" charset="-128"/>
                <a:cs typeface="Arial" panose="020B0604020202020204" pitchFamily="34" charset="0"/>
              </a:rPr>
              <a:t>8bis</a:t>
            </a:r>
            <a:r>
              <a:rPr lang="en-US" altLang="ja-JP" sz="1800" dirty="0">
                <a:latin typeface="Arial" panose="020B0604020202020204" pitchFamily="34" charset="0"/>
                <a:ea typeface="Meiryo UI" pitchFamily="50" charset="-128"/>
                <a:cs typeface="Arial" panose="020B0604020202020204" pitchFamily="34" charset="0"/>
              </a:rPr>
              <a:t>-e Meeting				 </a:t>
            </a:r>
          </a:p>
          <a:p>
            <a:pPr>
              <a:spcBef>
                <a:spcPct val="0"/>
              </a:spcBef>
              <a:buNone/>
              <a:tabLst>
                <a:tab pos="1371600" algn="l"/>
              </a:tabLst>
            </a:pPr>
            <a:r>
              <a:rPr lang="en-GB" sz="1800" dirty="0">
                <a:latin typeface="Arial" panose="020B0604020202020204" pitchFamily="34" charset="0"/>
                <a:ea typeface="Meiryo UI" pitchFamily="50" charset="-128"/>
                <a:cs typeface="Arial" panose="020B0604020202020204" pitchFamily="34" charset="0"/>
              </a:rPr>
              <a:t>Electronic Meeting, </a:t>
            </a:r>
            <a:r>
              <a:rPr lang="en-US" sz="1800" dirty="0">
                <a:latin typeface="Arial" panose="020B0604020202020204" pitchFamily="34" charset="0"/>
                <a:ea typeface="Meiryo UI" pitchFamily="50" charset="-128"/>
                <a:cs typeface="Arial" panose="020B0604020202020204" pitchFamily="34" charset="0"/>
              </a:rPr>
              <a:t>Apr. 12-20, 2021 </a:t>
            </a:r>
          </a:p>
        </p:txBody>
      </p:sp>
      <p:sp>
        <p:nvSpPr>
          <p:cNvPr id="5125" name="テキスト ボックス 4"/>
          <p:cNvSpPr txBox="1">
            <a:spLocks noChangeArrowheads="1"/>
          </p:cNvSpPr>
          <p:nvPr/>
        </p:nvSpPr>
        <p:spPr bwMode="auto">
          <a:xfrm>
            <a:off x="9984406" y="188916"/>
            <a:ext cx="18002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itchFamily="50" charset="-128"/>
                <a:cs typeface="Arial" panose="020B0604020202020204" pitchFamily="34" charset="0"/>
              </a:rPr>
              <a:t>R4-2</a:t>
            </a:r>
            <a:r>
              <a:rPr lang="en-US" altLang="zh-CN" sz="1800" dirty="0">
                <a:latin typeface="Arial" panose="020B0604020202020204" pitchFamily="34" charset="0"/>
                <a:ea typeface="Meiryo UI" pitchFamily="50" charset="-128"/>
                <a:cs typeface="Arial" panose="020B0604020202020204" pitchFamily="34" charset="0"/>
              </a:rPr>
              <a:t>10xxxx</a:t>
            </a:r>
            <a:endParaRPr lang="en-US" altLang="ja-JP" sz="1800" dirty="0">
              <a:latin typeface="Arial" panose="020B0604020202020204" pitchFamily="34" charset="0"/>
              <a:ea typeface="Meiryo UI" pitchFamily="50" charset="-128"/>
              <a:cs typeface="Arial" panose="020B0604020202020204" pitchFamily="34" charset="0"/>
            </a:endParaRPr>
          </a:p>
        </p:txBody>
      </p:sp>
    </p:spTree>
    <p:extLst>
      <p:ext uri="{BB962C8B-B14F-4D97-AF65-F5344CB8AC3E}">
        <p14:creationId xmlns:p14="http://schemas.microsoft.com/office/powerpoint/2010/main" val="2296036130"/>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Overhead</a:t>
            </a:r>
            <a:endParaRPr lang="en-US" dirty="0"/>
          </a:p>
        </p:txBody>
      </p:sp>
      <p:sp>
        <p:nvSpPr>
          <p:cNvPr id="3" name="Content Placeholder 2"/>
          <p:cNvSpPr>
            <a:spLocks noGrp="1"/>
          </p:cNvSpPr>
          <p:nvPr>
            <p:ph idx="1"/>
          </p:nvPr>
        </p:nvSpPr>
        <p:spPr/>
        <p:txBody>
          <a:bodyPr/>
          <a:lstStyle/>
          <a:p>
            <a:pPr lvl="0" hangingPunct="0"/>
            <a:r>
              <a:rPr lang="en-US" dirty="0"/>
              <a:t>Whether to define an overhead cap</a:t>
            </a:r>
          </a:p>
          <a:p>
            <a:pPr lvl="1" hangingPunct="0"/>
            <a:r>
              <a:rPr lang="en-US" dirty="0"/>
              <a:t>Option A: Yes</a:t>
            </a:r>
          </a:p>
          <a:p>
            <a:pPr lvl="1"/>
            <a:r>
              <a:rPr lang="en-US" dirty="0"/>
              <a:t>Option B: No</a:t>
            </a:r>
          </a:p>
        </p:txBody>
      </p:sp>
    </p:spTree>
    <p:extLst>
      <p:ext uri="{BB962C8B-B14F-4D97-AF65-F5344CB8AC3E}">
        <p14:creationId xmlns:p14="http://schemas.microsoft.com/office/powerpoint/2010/main" val="1847398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a:t>
            </a:r>
            <a:r>
              <a:rPr lang="en-GB" dirty="0">
                <a:solidFill>
                  <a:schemeClr val="accent2">
                    <a:lumMod val="75000"/>
                  </a:schemeClr>
                </a:solidFill>
              </a:rPr>
              <a:t>gap </a:t>
            </a:r>
            <a:r>
              <a:rPr lang="en-GB" dirty="0"/>
              <a:t>requirements</a:t>
            </a:r>
            <a:endParaRPr lang="en-US" dirty="0"/>
          </a:p>
        </p:txBody>
      </p:sp>
      <p:sp>
        <p:nvSpPr>
          <p:cNvPr id="3" name="Content Placeholder 2"/>
          <p:cNvSpPr>
            <a:spLocks noGrp="1"/>
          </p:cNvSpPr>
          <p:nvPr>
            <p:ph idx="1"/>
          </p:nvPr>
        </p:nvSpPr>
        <p:spPr/>
        <p:txBody>
          <a:bodyPr/>
          <a:lstStyle/>
          <a:p>
            <a:r>
              <a:rPr lang="en-US" dirty="0"/>
              <a:t>FFS the legacy </a:t>
            </a:r>
            <a:r>
              <a:rPr lang="en-US" dirty="0">
                <a:solidFill>
                  <a:schemeClr val="accent2">
                    <a:lumMod val="75000"/>
                  </a:schemeClr>
                </a:solidFill>
              </a:rPr>
              <a:t>gap related </a:t>
            </a:r>
            <a:r>
              <a:rPr lang="en-US" dirty="0"/>
              <a:t>requirements that can be re-used for concurrent gaps. Candidates including:</a:t>
            </a:r>
          </a:p>
          <a:p>
            <a:pPr lvl="1"/>
            <a:r>
              <a:rPr lang="en-US" dirty="0"/>
              <a:t>MG patterns (or sequence), </a:t>
            </a:r>
          </a:p>
          <a:p>
            <a:pPr lvl="1"/>
            <a:r>
              <a:rPr lang="en-US" dirty="0"/>
              <a:t>MG applicability,</a:t>
            </a:r>
          </a:p>
          <a:p>
            <a:pPr lvl="1"/>
            <a:r>
              <a:rPr lang="en-GB" dirty="0"/>
              <a:t>MG reference timing (including MGTA), </a:t>
            </a:r>
          </a:p>
          <a:p>
            <a:pPr lvl="1"/>
            <a:r>
              <a:rPr lang="en-GB" dirty="0"/>
              <a:t>effective MGRP, </a:t>
            </a:r>
          </a:p>
          <a:p>
            <a:pPr lvl="1"/>
            <a:r>
              <a:rPr lang="en-GB" dirty="0">
                <a:solidFill>
                  <a:srgbClr val="FF00FF"/>
                </a:solidFill>
              </a:rPr>
              <a:t>MG interruption (</a:t>
            </a:r>
            <a:r>
              <a:rPr lang="en-US" dirty="0">
                <a:solidFill>
                  <a:schemeClr val="accent5"/>
                </a:solidFill>
              </a:rPr>
              <a:t>data scheduling </a:t>
            </a:r>
            <a:r>
              <a:rPr lang="en-GB" dirty="0">
                <a:solidFill>
                  <a:schemeClr val="accent5"/>
                </a:solidFill>
              </a:rPr>
              <a:t>opportunity </a:t>
            </a:r>
            <a:r>
              <a:rPr lang="en-US" dirty="0">
                <a:solidFill>
                  <a:schemeClr val="accent5"/>
                </a:solidFill>
              </a:rPr>
              <a:t>depends on MG configuration</a:t>
            </a:r>
            <a:r>
              <a:rPr lang="en-US" dirty="0">
                <a:solidFill>
                  <a:srgbClr val="FF00FF"/>
                </a:solidFill>
              </a:rPr>
              <a:t>)</a:t>
            </a:r>
          </a:p>
          <a:p>
            <a:pPr lvl="1"/>
            <a:r>
              <a:rPr lang="en-GB" dirty="0"/>
              <a:t>UE UL behaviour after MG</a:t>
            </a:r>
          </a:p>
          <a:p>
            <a:pPr lvl="1"/>
            <a:r>
              <a:rPr lang="en-GB" dirty="0">
                <a:solidFill>
                  <a:srgbClr val="00B0F0"/>
                </a:solidFill>
              </a:rPr>
              <a:t>Other </a:t>
            </a:r>
            <a:r>
              <a:rPr lang="en-GB" dirty="0">
                <a:solidFill>
                  <a:srgbClr val="FF00FF"/>
                </a:solidFill>
              </a:rPr>
              <a:t>requirements if identified</a:t>
            </a:r>
            <a:endParaRPr lang="en-US" dirty="0">
              <a:solidFill>
                <a:srgbClr val="FF00FF"/>
              </a:solidFill>
            </a:endParaRPr>
          </a:p>
          <a:p>
            <a:pPr lvl="1"/>
            <a:endParaRPr lang="en-US" dirty="0"/>
          </a:p>
        </p:txBody>
      </p:sp>
    </p:spTree>
    <p:extLst>
      <p:ext uri="{BB962C8B-B14F-4D97-AF65-F5344CB8AC3E}">
        <p14:creationId xmlns:p14="http://schemas.microsoft.com/office/powerpoint/2010/main" val="233374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Measurement requirements</a:t>
            </a:r>
            <a:endParaRPr lang="en-US" dirty="0"/>
          </a:p>
        </p:txBody>
      </p:sp>
      <p:sp>
        <p:nvSpPr>
          <p:cNvPr id="3" name="Content Placeholder 2"/>
          <p:cNvSpPr>
            <a:spLocks noGrp="1"/>
          </p:cNvSpPr>
          <p:nvPr>
            <p:ph idx="1"/>
          </p:nvPr>
        </p:nvSpPr>
        <p:spPr/>
        <p:txBody>
          <a:bodyPr>
            <a:normAutofit/>
          </a:bodyPr>
          <a:lstStyle/>
          <a:p>
            <a:r>
              <a:rPr lang="en-US" dirty="0"/>
              <a:t>FFS additional assumptions (on network configuration and for UE behavior) for concurrent gap, e.g., </a:t>
            </a:r>
          </a:p>
          <a:p>
            <a:pPr lvl="1" hangingPunct="0"/>
            <a:r>
              <a:rPr lang="en-GB" dirty="0"/>
              <a:t>Only one frequency layer can be measured in a single gap instance. </a:t>
            </a:r>
          </a:p>
          <a:p>
            <a:pPr lvl="1" hangingPunct="0"/>
            <a:r>
              <a:rPr lang="en-GB" dirty="0"/>
              <a:t>Only one type of RSs can be performed in a single gap instance. </a:t>
            </a:r>
          </a:p>
          <a:p>
            <a:pPr lvl="1"/>
            <a:r>
              <a:rPr lang="en-GB" dirty="0"/>
              <a:t>One RS configuration can only be measured in one MG pattern</a:t>
            </a:r>
          </a:p>
          <a:p>
            <a:r>
              <a:rPr lang="en-US" dirty="0"/>
              <a:t>FFS CSSF requirements of concurrent gap</a:t>
            </a:r>
          </a:p>
          <a:p>
            <a:r>
              <a:rPr lang="en-US" dirty="0">
                <a:solidFill>
                  <a:schemeClr val="accent2">
                    <a:lumMod val="75000"/>
                  </a:schemeClr>
                </a:solidFill>
              </a:rPr>
              <a:t>FFS: RRM impact from reconfiguration of concurrent gaps</a:t>
            </a:r>
          </a:p>
          <a:p>
            <a:endParaRPr lang="en-US" dirty="0"/>
          </a:p>
          <a:p>
            <a:pPr lvl="1"/>
            <a:endParaRPr lang="en-US" dirty="0"/>
          </a:p>
        </p:txBody>
      </p:sp>
    </p:spTree>
    <p:extLst>
      <p:ext uri="{BB962C8B-B14F-4D97-AF65-F5344CB8AC3E}">
        <p14:creationId xmlns:p14="http://schemas.microsoft.com/office/powerpoint/2010/main" val="3956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Others</a:t>
            </a:r>
            <a:endParaRPr lang="en-US" dirty="0"/>
          </a:p>
        </p:txBody>
      </p:sp>
      <p:sp>
        <p:nvSpPr>
          <p:cNvPr id="3" name="Content Placeholder 2"/>
          <p:cNvSpPr>
            <a:spLocks noGrp="1"/>
          </p:cNvSpPr>
          <p:nvPr>
            <p:ph idx="1"/>
          </p:nvPr>
        </p:nvSpPr>
        <p:spPr/>
        <p:txBody>
          <a:bodyPr/>
          <a:lstStyle/>
          <a:p>
            <a:r>
              <a:rPr lang="en-GB" dirty="0"/>
              <a:t>The validation delay for concurrent gap is the same as legacy Rel-15/16 RRC processing delay</a:t>
            </a:r>
            <a:r>
              <a:rPr lang="en-US" dirty="0"/>
              <a:t>, when pre-configured gap is not considered</a:t>
            </a:r>
            <a:endParaRPr lang="en-GB" dirty="0"/>
          </a:p>
        </p:txBody>
      </p:sp>
    </p:spTree>
    <p:extLst>
      <p:ext uri="{BB962C8B-B14F-4D97-AF65-F5344CB8AC3E}">
        <p14:creationId xmlns:p14="http://schemas.microsoft.com/office/powerpoint/2010/main" val="163726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solidFill>
                  <a:srgbClr val="00B050"/>
                </a:solidFill>
              </a:rPr>
              <a:t>Concurrent gaps are configured by multiple RRC IE </a:t>
            </a:r>
            <a:r>
              <a:rPr lang="en-US" dirty="0" err="1">
                <a:solidFill>
                  <a:srgbClr val="00B050"/>
                </a:solidFill>
              </a:rPr>
              <a:t>MeasGapConfig</a:t>
            </a:r>
            <a:r>
              <a:rPr lang="en-US" dirty="0">
                <a:solidFill>
                  <a:srgbClr val="00B050"/>
                </a:solidFill>
              </a:rPr>
              <a:t> [during a common period of time]</a:t>
            </a:r>
          </a:p>
          <a:p>
            <a:pPr lvl="1"/>
            <a:r>
              <a:rPr lang="en-US" dirty="0">
                <a:solidFill>
                  <a:srgbClr val="00B050"/>
                </a:solidFill>
              </a:rPr>
              <a:t>FFS on the definition of the “common period of time” and whether it shall be introduced</a:t>
            </a:r>
          </a:p>
          <a:p>
            <a:pPr lvl="1"/>
            <a:r>
              <a:rPr lang="en-US" dirty="0">
                <a:solidFill>
                  <a:srgbClr val="00B050"/>
                </a:solidFill>
              </a:rPr>
              <a:t>FFS how to handle fully overlapping multiple MG case</a:t>
            </a:r>
          </a:p>
          <a:p>
            <a:pPr lvl="1"/>
            <a:r>
              <a:rPr lang="en-US" dirty="0">
                <a:solidFill>
                  <a:srgbClr val="00B050"/>
                </a:solidFill>
              </a:rPr>
              <a:t>FFS how to handle activated/deactivated pre-configured MGs (in case they are defined)</a:t>
            </a:r>
          </a:p>
          <a:p>
            <a:pPr lvl="1"/>
            <a:r>
              <a:rPr lang="en-US" dirty="0">
                <a:solidFill>
                  <a:srgbClr val="00B050"/>
                </a:solidFill>
              </a:rPr>
              <a:t>Detailed RRC configuration is up to RAN2</a:t>
            </a:r>
          </a:p>
          <a:p>
            <a:pPr lvl="1"/>
            <a:r>
              <a:rPr lang="en-US" dirty="0">
                <a:solidFill>
                  <a:srgbClr val="00B050"/>
                </a:solidFill>
              </a:rPr>
              <a:t>UE behavior for measurement of multiple MG patterns is FFS</a:t>
            </a:r>
          </a:p>
          <a:p>
            <a:pPr lvl="2"/>
            <a:endParaRPr lang="en-US" dirty="0"/>
          </a:p>
        </p:txBody>
      </p:sp>
      <p:sp>
        <p:nvSpPr>
          <p:cNvPr id="5" name="Rectangle 4"/>
          <p:cNvSpPr/>
          <p:nvPr/>
        </p:nvSpPr>
        <p:spPr>
          <a:xfrm>
            <a:off x="10056440" y="6352204"/>
            <a:ext cx="2005677" cy="369332"/>
          </a:xfrm>
          <a:prstGeom prst="rect">
            <a:avLst/>
          </a:prstGeom>
          <a:ln>
            <a:solidFill>
              <a:schemeClr val="tx1"/>
            </a:solidFill>
          </a:ln>
        </p:spPr>
        <p:txBody>
          <a:bodyPr wrap="none">
            <a:spAutoFit/>
          </a:bodyPr>
          <a:lstStyle/>
          <a:p>
            <a:r>
              <a:rPr lang="en-US" dirty="0">
                <a:solidFill>
                  <a:srgbClr val="00B050"/>
                </a:solidFill>
              </a:rPr>
              <a:t>GTW agreements</a:t>
            </a:r>
            <a:endParaRPr lang="en-US" dirty="0"/>
          </a:p>
        </p:txBody>
      </p:sp>
    </p:spTree>
    <p:extLst>
      <p:ext uri="{BB962C8B-B14F-4D97-AF65-F5344CB8AC3E}">
        <p14:creationId xmlns:p14="http://schemas.microsoft.com/office/powerpoint/2010/main" val="193859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lstStyle/>
          <a:p>
            <a:r>
              <a:rPr lang="en-US" dirty="0"/>
              <a:t>Common period of time:</a:t>
            </a:r>
          </a:p>
          <a:p>
            <a:pPr lvl="1" hangingPunct="0"/>
            <a:r>
              <a:rPr lang="en-US" strike="sngStrike" dirty="0">
                <a:solidFill>
                  <a:srgbClr val="FF00FF"/>
                </a:solidFill>
              </a:rPr>
              <a:t>Option 1: </a:t>
            </a:r>
            <a:r>
              <a:rPr lang="en-US" dirty="0"/>
              <a:t>Without considering pre-configured gap: The common period of time is the duration in which </a:t>
            </a:r>
            <a:r>
              <a:rPr lang="en-GB" dirty="0"/>
              <a:t>UE is configured with more than one MGs </a:t>
            </a:r>
            <a:endParaRPr lang="en-US" dirty="0"/>
          </a:p>
          <a:p>
            <a:pPr lvl="1" hangingPunct="0"/>
            <a:r>
              <a:rPr lang="en-US" strike="sngStrike" dirty="0">
                <a:solidFill>
                  <a:srgbClr val="FF00FF"/>
                </a:solidFill>
              </a:rPr>
              <a:t>Option 2: </a:t>
            </a:r>
            <a:r>
              <a:rPr lang="en-US" dirty="0"/>
              <a:t>With considering pre-configured gap: </a:t>
            </a:r>
            <a:r>
              <a:rPr lang="en-US" strike="sngStrike" dirty="0">
                <a:solidFill>
                  <a:srgbClr val="FF0000"/>
                </a:solidFill>
              </a:rPr>
              <a:t>The common period of time is the duration in which </a:t>
            </a:r>
            <a:r>
              <a:rPr lang="en-GB" strike="sngStrike" dirty="0">
                <a:solidFill>
                  <a:srgbClr val="FF0000"/>
                </a:solidFill>
              </a:rPr>
              <a:t>UE is operating with more than one active MGs </a:t>
            </a:r>
            <a:r>
              <a:rPr lang="en-GB" dirty="0">
                <a:solidFill>
                  <a:srgbClr val="FF0000"/>
                </a:solidFill>
              </a:rPr>
              <a:t>FFS</a:t>
            </a:r>
            <a:endParaRPr lang="en-US" dirty="0">
              <a:solidFill>
                <a:srgbClr val="FF0000"/>
              </a:solidFill>
            </a:endParaRPr>
          </a:p>
          <a:p>
            <a:pPr lvl="2"/>
            <a:r>
              <a:rPr lang="en-GB" strike="sngStrike" dirty="0">
                <a:solidFill>
                  <a:srgbClr val="FF00FF"/>
                </a:solidFill>
              </a:rPr>
              <a:t>Option 3: General: </a:t>
            </a:r>
            <a:r>
              <a:rPr lang="en-GB" dirty="0">
                <a:solidFill>
                  <a:srgbClr val="FF00FF"/>
                </a:solidFill>
              </a:rPr>
              <a:t>E.g., </a:t>
            </a:r>
            <a:r>
              <a:rPr lang="en-US" dirty="0">
                <a:solidFill>
                  <a:schemeClr val="accent2">
                    <a:lumMod val="75000"/>
                  </a:schemeClr>
                </a:solidFill>
              </a:rPr>
              <a:t>The common period of time is the time during which the </a:t>
            </a:r>
            <a:r>
              <a:rPr lang="en-GB" dirty="0">
                <a:solidFill>
                  <a:schemeClr val="accent2">
                    <a:lumMod val="75000"/>
                  </a:schemeClr>
                </a:solidFill>
              </a:rPr>
              <a:t>UE is operating with more than one active MG </a:t>
            </a:r>
            <a:endParaRPr lang="en-US" dirty="0">
              <a:solidFill>
                <a:schemeClr val="accent2">
                  <a:lumMod val="75000"/>
                </a:schemeClr>
              </a:solidFill>
            </a:endParaRPr>
          </a:p>
          <a:p>
            <a:pPr lvl="1"/>
            <a:endParaRPr lang="en-US" dirty="0"/>
          </a:p>
        </p:txBody>
      </p:sp>
    </p:spTree>
    <p:extLst>
      <p:ext uri="{BB962C8B-B14F-4D97-AF65-F5344CB8AC3E}">
        <p14:creationId xmlns:p14="http://schemas.microsoft.com/office/powerpoint/2010/main" val="3688941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lstStyle/>
          <a:p>
            <a:pPr hangingPunct="0"/>
            <a:r>
              <a:rPr lang="en-US" dirty="0"/>
              <a:t>The measurement purposes of concurrent gaps include:</a:t>
            </a:r>
          </a:p>
          <a:p>
            <a:pPr lvl="1" hangingPunct="0"/>
            <a:r>
              <a:rPr lang="en-US" dirty="0"/>
              <a:t>Different </a:t>
            </a:r>
            <a:r>
              <a:rPr lang="en-US" dirty="0">
                <a:solidFill>
                  <a:srgbClr val="FF0000"/>
                </a:solidFill>
              </a:rPr>
              <a:t>configuration </a:t>
            </a:r>
            <a:r>
              <a:rPr lang="en-US" dirty="0">
                <a:solidFill>
                  <a:srgbClr val="0070C0"/>
                </a:solidFill>
              </a:rPr>
              <a:t>(</a:t>
            </a:r>
            <a:r>
              <a:rPr lang="en-US" dirty="0">
                <a:solidFill>
                  <a:srgbClr val="FF0000"/>
                </a:solidFill>
              </a:rPr>
              <a:t>e.g. </a:t>
            </a:r>
            <a:r>
              <a:rPr lang="en-GB" dirty="0"/>
              <a:t>periodicity , </a:t>
            </a:r>
            <a:r>
              <a:rPr lang="en-GB" dirty="0">
                <a:solidFill>
                  <a:srgbClr val="00B0F0"/>
                </a:solidFill>
              </a:rPr>
              <a:t>MGL</a:t>
            </a:r>
            <a:r>
              <a:rPr lang="en-GB" dirty="0"/>
              <a:t> </a:t>
            </a:r>
            <a:r>
              <a:rPr lang="en-GB" dirty="0">
                <a:solidFill>
                  <a:srgbClr val="FF0000"/>
                </a:solidFill>
              </a:rPr>
              <a:t>and/or offset</a:t>
            </a:r>
            <a:r>
              <a:rPr lang="en-GB" dirty="0">
                <a:solidFill>
                  <a:srgbClr val="0070C0"/>
                </a:solidFill>
              </a:rPr>
              <a:t>)</a:t>
            </a:r>
            <a:r>
              <a:rPr lang="en-GB" dirty="0">
                <a:solidFill>
                  <a:srgbClr val="FF0000"/>
                </a:solidFill>
              </a:rPr>
              <a:t> </a:t>
            </a:r>
            <a:r>
              <a:rPr lang="en-GB" dirty="0"/>
              <a:t>of </a:t>
            </a:r>
            <a:r>
              <a:rPr lang="en-GB" dirty="0">
                <a:solidFill>
                  <a:srgbClr val="0070C0"/>
                </a:solidFill>
              </a:rPr>
              <a:t>reference </a:t>
            </a:r>
            <a:r>
              <a:rPr lang="en-GB" dirty="0"/>
              <a:t>signals</a:t>
            </a:r>
            <a:r>
              <a:rPr lang="en-US" dirty="0"/>
              <a:t>, including </a:t>
            </a:r>
            <a:r>
              <a:rPr lang="en-GB" dirty="0"/>
              <a:t>SMTC from different cells </a:t>
            </a:r>
            <a:r>
              <a:rPr lang="en-GB" dirty="0">
                <a:solidFill>
                  <a:srgbClr val="FF0000"/>
                </a:solidFill>
              </a:rPr>
              <a:t>or frequency layers </a:t>
            </a:r>
            <a:r>
              <a:rPr lang="en-GB" dirty="0"/>
              <a:t>that cannot be covered by one </a:t>
            </a:r>
            <a:r>
              <a:rPr lang="en-GB" dirty="0">
                <a:solidFill>
                  <a:srgbClr val="0070C0"/>
                </a:solidFill>
              </a:rPr>
              <a:t>measurement </a:t>
            </a:r>
            <a:r>
              <a:rPr lang="en-GB" dirty="0"/>
              <a:t>gap </a:t>
            </a:r>
            <a:r>
              <a:rPr lang="en-GB" strike="sngStrike" dirty="0">
                <a:solidFill>
                  <a:srgbClr val="FF0000"/>
                </a:solidFill>
              </a:rPr>
              <a:t>occasion</a:t>
            </a:r>
            <a:endParaRPr lang="en-US" dirty="0">
              <a:solidFill>
                <a:srgbClr val="FF0000"/>
              </a:solidFill>
            </a:endParaRPr>
          </a:p>
          <a:p>
            <a:pPr lvl="1" hangingPunct="0"/>
            <a:r>
              <a:rPr lang="en-US" dirty="0"/>
              <a:t>Different RSs, e.g., SSB, CSI-RS, PRS, RSSI </a:t>
            </a:r>
          </a:p>
          <a:p>
            <a:pPr lvl="1" hangingPunct="0"/>
            <a:r>
              <a:rPr lang="en-US" dirty="0"/>
              <a:t>Different RATs</a:t>
            </a:r>
          </a:p>
          <a:p>
            <a:pPr lvl="2" hangingPunct="0"/>
            <a:r>
              <a:rPr lang="en-US" dirty="0">
                <a:solidFill>
                  <a:schemeClr val="accent2">
                    <a:lumMod val="75000"/>
                  </a:schemeClr>
                </a:solidFill>
              </a:rPr>
              <a:t>FFS whether to allow concurrent MG </a:t>
            </a:r>
            <a:r>
              <a:rPr lang="en-GB" dirty="0">
                <a:solidFill>
                  <a:schemeClr val="accent2">
                    <a:lumMod val="75000"/>
                  </a:schemeClr>
                </a:solidFill>
              </a:rPr>
              <a:t>when the UE is configured to perform only non-NR RAT measurements</a:t>
            </a:r>
            <a:endParaRPr lang="en-US" dirty="0">
              <a:solidFill>
                <a:schemeClr val="accent2">
                  <a:lumMod val="75000"/>
                </a:schemeClr>
              </a:solidFill>
            </a:endParaRPr>
          </a:p>
          <a:p>
            <a:pPr lvl="1"/>
            <a:r>
              <a:rPr lang="en-US" dirty="0"/>
              <a:t>FFS </a:t>
            </a:r>
            <a:r>
              <a:rPr lang="en-GB" dirty="0"/>
              <a:t>relation between the </a:t>
            </a:r>
            <a:r>
              <a:rPr lang="en-GB" strike="sngStrike" dirty="0">
                <a:solidFill>
                  <a:schemeClr val="accent5"/>
                </a:solidFill>
              </a:rPr>
              <a:t>measurement purposes and </a:t>
            </a:r>
            <a:r>
              <a:rPr lang="en-GB" dirty="0"/>
              <a:t>parameters of the </a:t>
            </a:r>
            <a:r>
              <a:rPr lang="en-GB" strike="sngStrike" dirty="0">
                <a:solidFill>
                  <a:schemeClr val="accent5"/>
                </a:solidFill>
              </a:rPr>
              <a:t>parallel patterns </a:t>
            </a:r>
            <a:r>
              <a:rPr lang="en-GB" dirty="0">
                <a:solidFill>
                  <a:schemeClr val="accent5"/>
                </a:solidFill>
              </a:rPr>
              <a:t>MG</a:t>
            </a:r>
            <a:r>
              <a:rPr lang="en-GB" strike="sngStrike" dirty="0">
                <a:solidFill>
                  <a:schemeClr val="accent5"/>
                </a:solidFill>
              </a:rPr>
              <a:t>P</a:t>
            </a:r>
            <a:r>
              <a:rPr lang="en-GB" dirty="0">
                <a:solidFill>
                  <a:schemeClr val="accent5"/>
                </a:solidFill>
              </a:rPr>
              <a:t>s’ configuration</a:t>
            </a:r>
          </a:p>
          <a:p>
            <a:endParaRPr lang="en-US" dirty="0"/>
          </a:p>
        </p:txBody>
      </p:sp>
    </p:spTree>
    <p:extLst>
      <p:ext uri="{BB962C8B-B14F-4D97-AF65-F5344CB8AC3E}">
        <p14:creationId xmlns:p14="http://schemas.microsoft.com/office/powerpoint/2010/main" val="24300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Applicability and configurations</a:t>
            </a:r>
            <a:endParaRPr lang="en-US" dirty="0"/>
          </a:p>
        </p:txBody>
      </p:sp>
      <p:sp>
        <p:nvSpPr>
          <p:cNvPr id="3" name="Content Placeholder 2"/>
          <p:cNvSpPr>
            <a:spLocks noGrp="1"/>
          </p:cNvSpPr>
          <p:nvPr>
            <p:ph idx="1"/>
          </p:nvPr>
        </p:nvSpPr>
        <p:spPr/>
        <p:txBody>
          <a:bodyPr>
            <a:normAutofit/>
          </a:bodyPr>
          <a:lstStyle/>
          <a:p>
            <a:pPr lvl="0" hangingPunct="0"/>
            <a:r>
              <a:rPr lang="en-GB" dirty="0">
                <a:solidFill>
                  <a:srgbClr val="FF00FF"/>
                </a:solidFill>
              </a:rPr>
              <a:t>FFS whether RAN4 should associate gap(s) to dedicated use case(s). </a:t>
            </a:r>
            <a:endParaRPr lang="en-US" dirty="0">
              <a:solidFill>
                <a:srgbClr val="FF00FF"/>
              </a:solidFill>
            </a:endParaRPr>
          </a:p>
          <a:p>
            <a:pPr lvl="1"/>
            <a:r>
              <a:rPr lang="en-US" dirty="0">
                <a:solidFill>
                  <a:srgbClr val="FF00FF"/>
                </a:solidFill>
              </a:rPr>
              <a:t>If Yes, Option 1: associate gap(s) to dedicated use case(s)</a:t>
            </a:r>
          </a:p>
          <a:p>
            <a:pPr lvl="2"/>
            <a:r>
              <a:rPr lang="en-GB" dirty="0">
                <a:solidFill>
                  <a:srgbClr val="FF00FF"/>
                </a:solidFill>
              </a:rPr>
              <a:t>FFS on whether to associate all gaps or only the new gap </a:t>
            </a:r>
          </a:p>
          <a:p>
            <a:pPr lvl="2"/>
            <a:r>
              <a:rPr lang="en-GB" dirty="0">
                <a:solidFill>
                  <a:srgbClr val="FF00FF"/>
                </a:solidFill>
              </a:rPr>
              <a:t>FFS on which use cases should be associated. </a:t>
            </a:r>
          </a:p>
          <a:p>
            <a:pPr lvl="1"/>
            <a:r>
              <a:rPr lang="en-US" altLang="zh-CN" dirty="0">
                <a:solidFill>
                  <a:srgbClr val="FF00FF"/>
                </a:solidFill>
              </a:rPr>
              <a:t>Option 2: NW configures which MG is to be used for each MO</a:t>
            </a:r>
          </a:p>
          <a:p>
            <a:pPr lvl="1"/>
            <a:r>
              <a:rPr lang="en-US" altLang="zh-CN" dirty="0">
                <a:solidFill>
                  <a:srgbClr val="FF00FF"/>
                </a:solidFill>
              </a:rPr>
              <a:t>Option 3: NW configures which MO is to be measured in new/each MG</a:t>
            </a:r>
          </a:p>
          <a:p>
            <a:r>
              <a:rPr lang="en-GB" dirty="0"/>
              <a:t>Existing configuration mechanism under DC mode can be reused:</a:t>
            </a:r>
            <a:endParaRPr lang="en-US" dirty="0"/>
          </a:p>
          <a:p>
            <a:pPr lvl="1"/>
            <a:r>
              <a:rPr lang="en-GB" dirty="0"/>
              <a:t>In EN-DC, </a:t>
            </a:r>
          </a:p>
          <a:p>
            <a:pPr lvl="2"/>
            <a:r>
              <a:rPr lang="en-GB" dirty="0"/>
              <a:t>per-UE gap and FR1 gap are configured by MN, </a:t>
            </a:r>
          </a:p>
          <a:p>
            <a:pPr lvl="2"/>
            <a:r>
              <a:rPr lang="en-GB" dirty="0"/>
              <a:t>FR2 gap is configured by SN. </a:t>
            </a:r>
            <a:endParaRPr lang="en-US" dirty="0"/>
          </a:p>
          <a:p>
            <a:pPr lvl="1"/>
            <a:r>
              <a:rPr lang="en-GB" dirty="0"/>
              <a:t>In NE-DC and NR-DC, </a:t>
            </a:r>
          </a:p>
          <a:p>
            <a:pPr lvl="2"/>
            <a:r>
              <a:rPr lang="en-GB" dirty="0"/>
              <a:t>per-UE gap, FR1 gap and FR2 gap are configured by MN.</a:t>
            </a:r>
            <a:endParaRPr lang="en-US" dirty="0"/>
          </a:p>
        </p:txBody>
      </p:sp>
    </p:spTree>
    <p:extLst>
      <p:ext uri="{BB962C8B-B14F-4D97-AF65-F5344CB8AC3E}">
        <p14:creationId xmlns:p14="http://schemas.microsoft.com/office/powerpoint/2010/main" val="2529758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When UE doesn’t support per-FR gap, </a:t>
            </a:r>
          </a:p>
          <a:p>
            <a:pPr lvl="1"/>
            <a:r>
              <a:rPr lang="en-GB" dirty="0"/>
              <a:t>All concurrent gaps are per-UE</a:t>
            </a:r>
          </a:p>
          <a:p>
            <a:pPr lvl="1"/>
            <a:r>
              <a:rPr lang="en-GB" dirty="0"/>
              <a:t>The max number of supported concurrent gap is</a:t>
            </a:r>
          </a:p>
          <a:p>
            <a:pPr lvl="2"/>
            <a:r>
              <a:rPr lang="en-GB" dirty="0"/>
              <a:t>Option A: 2</a:t>
            </a:r>
          </a:p>
          <a:p>
            <a:pPr lvl="2"/>
            <a:r>
              <a:rPr lang="en-GB" dirty="0"/>
              <a:t>Option B: Up to UE capability</a:t>
            </a:r>
          </a:p>
          <a:p>
            <a:r>
              <a:rPr lang="en-GB" dirty="0"/>
              <a:t>When UE supports per-FR gap, </a:t>
            </a:r>
          </a:p>
          <a:p>
            <a:pPr lvl="1"/>
            <a:r>
              <a:rPr lang="en-GB" dirty="0"/>
              <a:t>FFS whether to allow </a:t>
            </a:r>
            <a:r>
              <a:rPr lang="en-GB" strike="sngStrike" dirty="0">
                <a:solidFill>
                  <a:schemeClr val="accent6"/>
                </a:solidFill>
              </a:rPr>
              <a:t>any combinations of </a:t>
            </a:r>
            <a:r>
              <a:rPr lang="en-GB" dirty="0"/>
              <a:t>per-UE gap and per-FR gap to be configured simultaneously</a:t>
            </a:r>
          </a:p>
          <a:p>
            <a:pPr lvl="1"/>
            <a:r>
              <a:rPr lang="en-GB" dirty="0"/>
              <a:t>FFS the max number of supported concurrent gap</a:t>
            </a:r>
          </a:p>
          <a:p>
            <a:pPr lvl="1"/>
            <a:r>
              <a:rPr lang="en-GB" dirty="0">
                <a:solidFill>
                  <a:schemeClr val="accent5"/>
                </a:solidFill>
              </a:rPr>
              <a:t>FFS on the combination of the per-UE gap and/or per-FR gap to be configured simultaneously</a:t>
            </a:r>
          </a:p>
          <a:p>
            <a:pPr lvl="1"/>
            <a:r>
              <a:rPr lang="en-GB" dirty="0">
                <a:solidFill>
                  <a:schemeClr val="accent2">
                    <a:lumMod val="75000"/>
                  </a:schemeClr>
                </a:solidFill>
              </a:rPr>
              <a:t>FFS on Per-FR gap to be configured with Per-UE concurrent gaps (e.g. not configured with Per-FR gaps but only per-UE concurrent gaps)</a:t>
            </a:r>
          </a:p>
          <a:p>
            <a:pPr lvl="1"/>
            <a:endParaRPr lang="en-GB" dirty="0">
              <a:solidFill>
                <a:schemeClr val="accent5"/>
              </a:solidFill>
            </a:endParaRPr>
          </a:p>
          <a:p>
            <a:pPr lvl="1"/>
            <a:endParaRPr lang="en-GB" dirty="0"/>
          </a:p>
        </p:txBody>
      </p:sp>
    </p:spTree>
    <p:extLst>
      <p:ext uri="{BB962C8B-B14F-4D97-AF65-F5344CB8AC3E}">
        <p14:creationId xmlns:p14="http://schemas.microsoft.com/office/powerpoint/2010/main" val="49182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UE capability related issues</a:t>
            </a:r>
            <a:endParaRPr lang="en-US" dirty="0"/>
          </a:p>
        </p:txBody>
      </p:sp>
      <p:sp>
        <p:nvSpPr>
          <p:cNvPr id="3" name="Content Placeholder 2"/>
          <p:cNvSpPr>
            <a:spLocks noGrp="1"/>
          </p:cNvSpPr>
          <p:nvPr>
            <p:ph idx="1"/>
          </p:nvPr>
        </p:nvSpPr>
        <p:spPr/>
        <p:txBody>
          <a:bodyPr/>
          <a:lstStyle/>
          <a:p>
            <a:r>
              <a:rPr lang="en-GB" dirty="0"/>
              <a:t>FFS whether UE shall support combinations of concurrent gaps comprising </a:t>
            </a:r>
            <a:r>
              <a:rPr lang="en-GB" strike="sngStrike" dirty="0">
                <a:solidFill>
                  <a:schemeClr val="accent5"/>
                </a:solidFill>
              </a:rPr>
              <a:t>any </a:t>
            </a:r>
            <a:r>
              <a:rPr lang="en-GB" dirty="0"/>
              <a:t>of any </a:t>
            </a:r>
            <a:r>
              <a:rPr lang="en-GB" strike="sngStrike" dirty="0">
                <a:solidFill>
                  <a:schemeClr val="accent5"/>
                </a:solidFill>
              </a:rPr>
              <a:t>the by </a:t>
            </a:r>
            <a:r>
              <a:rPr lang="en-GB" dirty="0"/>
              <a:t>UE supported MGPs</a:t>
            </a:r>
          </a:p>
          <a:p>
            <a:r>
              <a:rPr lang="en-US" dirty="0"/>
              <a:t>FFS whether to introduce the </a:t>
            </a:r>
            <a:r>
              <a:rPr lang="en-GB" dirty="0"/>
              <a:t>applicability conditions that may limit the allowable combinations of MG</a:t>
            </a:r>
            <a:r>
              <a:rPr lang="en-GB" dirty="0">
                <a:solidFill>
                  <a:schemeClr val="accent5"/>
                </a:solidFill>
              </a:rPr>
              <a:t>Ps</a:t>
            </a:r>
            <a:r>
              <a:rPr lang="en-GB" dirty="0"/>
              <a:t> that can be configured concurrently</a:t>
            </a:r>
            <a:endParaRPr lang="en-US" dirty="0"/>
          </a:p>
        </p:txBody>
      </p:sp>
    </p:spTree>
    <p:extLst>
      <p:ext uri="{BB962C8B-B14F-4D97-AF65-F5344CB8AC3E}">
        <p14:creationId xmlns:p14="http://schemas.microsoft.com/office/powerpoint/2010/main" val="26232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normAutofit/>
          </a:bodyPr>
          <a:lstStyle/>
          <a:p>
            <a:r>
              <a:rPr lang="en-US" sz="2000" dirty="0"/>
              <a:t>Definitions of fully overlapped, partial overlapped and fully non-overlapped concurrent gap</a:t>
            </a:r>
            <a:r>
              <a:rPr lang="en-US" sz="2000" dirty="0">
                <a:solidFill>
                  <a:schemeClr val="accent5"/>
                </a:solidFill>
              </a:rPr>
              <a:t>s</a:t>
            </a:r>
          </a:p>
          <a:p>
            <a:pPr lvl="1"/>
            <a:r>
              <a:rPr lang="en-US" sz="1800" dirty="0"/>
              <a:t>Start from per-UE gap. FFS how to extend to per-FR gap</a:t>
            </a:r>
          </a:p>
          <a:p>
            <a:pPr lvl="1" hangingPunct="0"/>
            <a:r>
              <a:rPr lang="en-US" sz="1800" dirty="0"/>
              <a:t>Fully non-overlapped (FNO): All gap occasions of 2 MGs are disjoint in time.</a:t>
            </a:r>
            <a:r>
              <a:rPr lang="en-US" sz="1800" i="1" dirty="0"/>
              <a:t> </a:t>
            </a:r>
          </a:p>
          <a:p>
            <a:pPr lvl="1" hangingPunct="0"/>
            <a:endParaRPr lang="en-US" sz="1800" i="1" dirty="0"/>
          </a:p>
          <a:p>
            <a:pPr lvl="1" hangingPunct="0"/>
            <a:endParaRPr lang="en-US" sz="1800" dirty="0"/>
          </a:p>
          <a:p>
            <a:pPr lvl="1" hangingPunct="0"/>
            <a:r>
              <a:rPr lang="en-US" sz="1800" dirty="0"/>
              <a:t>Fully-overlapped (FO): </a:t>
            </a:r>
            <a:r>
              <a:rPr lang="en-US" sz="1800" u="sng" dirty="0"/>
              <a:t>Every</a:t>
            </a:r>
            <a:r>
              <a:rPr lang="en-US" sz="1800" dirty="0"/>
              <a:t> gap occasion of one MG is </a:t>
            </a:r>
            <a:r>
              <a:rPr lang="en-US" sz="1800" u="sng" dirty="0"/>
              <a:t>fully</a:t>
            </a:r>
            <a:r>
              <a:rPr lang="en-US" sz="1800" dirty="0"/>
              <a:t> covered by every gap occasion of another MG with the same periodicity</a:t>
            </a:r>
          </a:p>
          <a:p>
            <a:pPr lvl="1" hangingPunct="0"/>
            <a:endParaRPr lang="en-US" sz="1800" dirty="0"/>
          </a:p>
          <a:p>
            <a:pPr lvl="1" hangingPunct="0"/>
            <a:endParaRPr lang="en-US" sz="1800" dirty="0"/>
          </a:p>
          <a:p>
            <a:pPr lvl="1" hangingPunct="0"/>
            <a:r>
              <a:rPr lang="en-US" sz="1800" dirty="0"/>
              <a:t>Partially overlapped</a:t>
            </a:r>
          </a:p>
          <a:p>
            <a:pPr lvl="2" hangingPunct="0"/>
            <a:r>
              <a:rPr lang="en-US" sz="1600" dirty="0"/>
              <a:t>(</a:t>
            </a:r>
            <a:r>
              <a:rPr lang="en-US" sz="1600" dirty="0">
                <a:solidFill>
                  <a:schemeClr val="accent2">
                    <a:lumMod val="75000"/>
                  </a:schemeClr>
                </a:solidFill>
              </a:rPr>
              <a:t>F</a:t>
            </a:r>
            <a:r>
              <a:rPr lang="en-US" sz="1600" dirty="0"/>
              <a:t>PO#1): </a:t>
            </a:r>
            <a:r>
              <a:rPr lang="en-US" sz="1600" dirty="0">
                <a:solidFill>
                  <a:schemeClr val="accent2">
                    <a:lumMod val="75000"/>
                  </a:schemeClr>
                </a:solidFill>
              </a:rPr>
              <a:t>Does n</a:t>
            </a:r>
            <a:r>
              <a:rPr lang="en-US" sz="1600" dirty="0"/>
              <a:t>ot belong to FNO </a:t>
            </a:r>
            <a:r>
              <a:rPr lang="en-US" sz="1600" strike="sngStrike" dirty="0">
                <a:solidFill>
                  <a:srgbClr val="FF00FF"/>
                </a:solidFill>
              </a:rPr>
              <a:t>but belong to </a:t>
            </a:r>
            <a:r>
              <a:rPr lang="en-US" sz="1600" dirty="0">
                <a:solidFill>
                  <a:srgbClr val="FF00FF"/>
                </a:solidFill>
              </a:rPr>
              <a:t>nor </a:t>
            </a:r>
            <a:r>
              <a:rPr lang="en-US" sz="1600" dirty="0"/>
              <a:t>FO, and the periodicities are the same.</a:t>
            </a:r>
          </a:p>
          <a:p>
            <a:pPr lvl="2"/>
            <a:endParaRPr lang="en-US" sz="1600" dirty="0"/>
          </a:p>
          <a:p>
            <a:pPr lvl="2"/>
            <a:endParaRPr lang="en-US" sz="1600" dirty="0"/>
          </a:p>
          <a:p>
            <a:pPr lvl="2"/>
            <a:r>
              <a:rPr lang="en-US" sz="1600" dirty="0"/>
              <a:t>(P</a:t>
            </a:r>
            <a:r>
              <a:rPr lang="en-US" sz="1600" dirty="0">
                <a:solidFill>
                  <a:schemeClr val="accent2">
                    <a:lumMod val="75000"/>
                  </a:schemeClr>
                </a:solidFill>
              </a:rPr>
              <a:t>F</a:t>
            </a:r>
            <a:r>
              <a:rPr lang="en-US" sz="1600" dirty="0"/>
              <a:t>O#2 </a:t>
            </a:r>
            <a:r>
              <a:rPr lang="en-US" sz="1600" dirty="0">
                <a:solidFill>
                  <a:schemeClr val="accent2">
                    <a:lumMod val="75000"/>
                  </a:schemeClr>
                </a:solidFill>
              </a:rPr>
              <a:t>and PPO#2</a:t>
            </a:r>
            <a:r>
              <a:rPr lang="en-US" sz="1600" dirty="0"/>
              <a:t>): </a:t>
            </a:r>
            <a:r>
              <a:rPr lang="en-US" sz="1600" dirty="0">
                <a:solidFill>
                  <a:schemeClr val="accent2">
                    <a:lumMod val="75000"/>
                  </a:schemeClr>
                </a:solidFill>
              </a:rPr>
              <a:t>Does n</a:t>
            </a:r>
            <a:r>
              <a:rPr lang="en-US" sz="1600" dirty="0"/>
              <a:t>ot belong to FNO</a:t>
            </a:r>
            <a:r>
              <a:rPr lang="en-US" sz="1600" dirty="0">
                <a:solidFill>
                  <a:schemeClr val="accent2">
                    <a:lumMod val="75000"/>
                  </a:schemeClr>
                </a:solidFill>
              </a:rPr>
              <a:t> and does not belong to</a:t>
            </a:r>
            <a:r>
              <a:rPr lang="en-US" sz="1600" dirty="0"/>
              <a:t> FO</a:t>
            </a:r>
            <a:r>
              <a:rPr lang="en-US" sz="1600" dirty="0">
                <a:solidFill>
                  <a:srgbClr val="FF0000"/>
                </a:solidFill>
              </a:rPr>
              <a:t>,</a:t>
            </a:r>
            <a:r>
              <a:rPr lang="en-US" sz="1600" dirty="0"/>
              <a:t> and the periodicities are different.</a:t>
            </a:r>
          </a:p>
        </p:txBody>
      </p:sp>
      <p:grpSp>
        <p:nvGrpSpPr>
          <p:cNvPr id="17" name="Group 16"/>
          <p:cNvGrpSpPr/>
          <p:nvPr/>
        </p:nvGrpSpPr>
        <p:grpSpPr>
          <a:xfrm>
            <a:off x="2063552" y="2491550"/>
            <a:ext cx="3386999" cy="450297"/>
            <a:chOff x="6456040" y="818463"/>
            <a:chExt cx="3386999" cy="450297"/>
          </a:xfrm>
        </p:grpSpPr>
        <p:cxnSp>
          <p:nvCxnSpPr>
            <p:cNvPr id="18" name="Straight Arrow Connector 17"/>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20" name="Rectangle 19"/>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2" name="Rectangle 21"/>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23" name="Straight Arrow Connector 22"/>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24" name="Rectangle 23"/>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6" name="Rectangle 25"/>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28" name="Group 27"/>
          <p:cNvGrpSpPr/>
          <p:nvPr/>
        </p:nvGrpSpPr>
        <p:grpSpPr>
          <a:xfrm>
            <a:off x="6309401" y="3626775"/>
            <a:ext cx="3386999" cy="450297"/>
            <a:chOff x="6456040" y="818463"/>
            <a:chExt cx="3386999" cy="450297"/>
          </a:xfrm>
        </p:grpSpPr>
        <p:cxnSp>
          <p:nvCxnSpPr>
            <p:cNvPr id="29" name="Straight Arrow Connector 28"/>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30" name="Rectangle 29"/>
            <p:cNvSpPr/>
            <p:nvPr/>
          </p:nvSpPr>
          <p:spPr>
            <a:xfrm>
              <a:off x="681608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1" name="Rectangle 30"/>
            <p:cNvSpPr/>
            <p:nvPr/>
          </p:nvSpPr>
          <p:spPr>
            <a:xfrm>
              <a:off x="7543267"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2" name="Rectangle 31"/>
            <p:cNvSpPr/>
            <p:nvPr/>
          </p:nvSpPr>
          <p:spPr>
            <a:xfrm>
              <a:off x="8252343"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3" name="Rectangle 32"/>
            <p:cNvSpPr/>
            <p:nvPr/>
          </p:nvSpPr>
          <p:spPr>
            <a:xfrm>
              <a:off x="8979530" y="1124744"/>
              <a:ext cx="216024"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34" name="Straight Arrow Connector 33"/>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35" name="Rectangle 34"/>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6" name="Rectangle 35"/>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7" name="Rectangle 36"/>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8" name="Rectangle 37"/>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39" name="Group 38"/>
          <p:cNvGrpSpPr/>
          <p:nvPr/>
        </p:nvGrpSpPr>
        <p:grpSpPr>
          <a:xfrm>
            <a:off x="2060929" y="3626775"/>
            <a:ext cx="3386999" cy="450297"/>
            <a:chOff x="6456040" y="818463"/>
            <a:chExt cx="3386999" cy="450297"/>
          </a:xfrm>
        </p:grpSpPr>
        <p:cxnSp>
          <p:nvCxnSpPr>
            <p:cNvPr id="40" name="Straight Arrow Connector 39"/>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41" name="Rectangle 40"/>
            <p:cNvSpPr/>
            <p:nvPr/>
          </p:nvSpPr>
          <p:spPr>
            <a:xfrm>
              <a:off x="681608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2" name="Rectangle 41"/>
            <p:cNvSpPr/>
            <p:nvPr/>
          </p:nvSpPr>
          <p:spPr>
            <a:xfrm>
              <a:off x="7543267"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3" name="Rectangle 42"/>
            <p:cNvSpPr/>
            <p:nvPr/>
          </p:nvSpPr>
          <p:spPr>
            <a:xfrm>
              <a:off x="8252343"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4" name="Rectangle 43"/>
            <p:cNvSpPr/>
            <p:nvPr/>
          </p:nvSpPr>
          <p:spPr>
            <a:xfrm>
              <a:off x="8979530" y="1124744"/>
              <a:ext cx="36004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5" name="Straight Arrow Connector 44"/>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46" name="Rectangle 45"/>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7" name="Rectangle 46"/>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8" name="Rectangle 47"/>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49" name="Rectangle 48"/>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50" name="Group 49"/>
          <p:cNvGrpSpPr/>
          <p:nvPr/>
        </p:nvGrpSpPr>
        <p:grpSpPr>
          <a:xfrm>
            <a:off x="2058306" y="4841786"/>
            <a:ext cx="3386999" cy="450297"/>
            <a:chOff x="6456040" y="818463"/>
            <a:chExt cx="3386999" cy="450297"/>
          </a:xfrm>
        </p:grpSpPr>
        <p:cxnSp>
          <p:nvCxnSpPr>
            <p:cNvPr id="51" name="Straight Arrow Connector 50"/>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52" name="Rectangle 51"/>
            <p:cNvSpPr/>
            <p:nvPr/>
          </p:nvSpPr>
          <p:spPr>
            <a:xfrm>
              <a:off x="703414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3" name="Rectangle 52"/>
            <p:cNvSpPr/>
            <p:nvPr/>
          </p:nvSpPr>
          <p:spPr>
            <a:xfrm>
              <a:off x="7761327"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4" name="Rectangle 53"/>
            <p:cNvSpPr/>
            <p:nvPr/>
          </p:nvSpPr>
          <p:spPr>
            <a:xfrm>
              <a:off x="8470403"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5" name="Rectangle 54"/>
            <p:cNvSpPr/>
            <p:nvPr/>
          </p:nvSpPr>
          <p:spPr>
            <a:xfrm>
              <a:off x="9197590" y="1124744"/>
              <a:ext cx="291242"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6" name="Straight Arrow Connector 5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57" name="Rectangle 5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8" name="Rectangle 5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59" name="Rectangle 5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0" name="Rectangle 5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61" name="Group 60"/>
          <p:cNvGrpSpPr/>
          <p:nvPr/>
        </p:nvGrpSpPr>
        <p:grpSpPr>
          <a:xfrm>
            <a:off x="2090130" y="5805264"/>
            <a:ext cx="3386999" cy="450297"/>
            <a:chOff x="6456040" y="818463"/>
            <a:chExt cx="3386999" cy="450297"/>
          </a:xfrm>
        </p:grpSpPr>
        <p:cxnSp>
          <p:nvCxnSpPr>
            <p:cNvPr id="62" name="Straight Arrow Connector 61"/>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63" name="Rectangle 62"/>
            <p:cNvSpPr/>
            <p:nvPr/>
          </p:nvSpPr>
          <p:spPr>
            <a:xfrm>
              <a:off x="6861510"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65" name="Rectangle 64"/>
            <p:cNvSpPr/>
            <p:nvPr/>
          </p:nvSpPr>
          <p:spPr>
            <a:xfrm>
              <a:off x="8297773" y="1124744"/>
              <a:ext cx="314610"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67" name="Straight Arrow Connector 66"/>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68" name="Rectangle 67"/>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69" name="Rectangle 68"/>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0" name="Rectangle 69"/>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1" name="Rectangle 70"/>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grpSp>
        <p:nvGrpSpPr>
          <p:cNvPr id="72" name="Group 71"/>
          <p:cNvGrpSpPr/>
          <p:nvPr/>
        </p:nvGrpSpPr>
        <p:grpSpPr>
          <a:xfrm>
            <a:off x="6306778" y="5805264"/>
            <a:ext cx="3386999" cy="450297"/>
            <a:chOff x="6456040" y="818463"/>
            <a:chExt cx="3386999" cy="450297"/>
          </a:xfrm>
        </p:grpSpPr>
        <p:cxnSp>
          <p:nvCxnSpPr>
            <p:cNvPr id="73" name="Straight Arrow Connector 72"/>
            <p:cNvCxnSpPr/>
            <p:nvPr/>
          </p:nvCxnSpPr>
          <p:spPr>
            <a:xfrm>
              <a:off x="6456040" y="1268760"/>
              <a:ext cx="3384376" cy="0"/>
            </a:xfrm>
            <a:prstGeom prst="straightConnector1">
              <a:avLst/>
            </a:prstGeom>
            <a:ln w="9525">
              <a:solidFill>
                <a:schemeClr val="tx1"/>
              </a:solidFill>
              <a:tailEnd type="triangle"/>
            </a:ln>
          </p:spPr>
          <p:style>
            <a:lnRef idx="1">
              <a:schemeClr val="accent6"/>
            </a:lnRef>
            <a:fillRef idx="2">
              <a:schemeClr val="accent6"/>
            </a:fillRef>
            <a:effectRef idx="1">
              <a:schemeClr val="accent6"/>
            </a:effectRef>
            <a:fontRef idx="minor">
              <a:schemeClr val="dk1"/>
            </a:fontRef>
          </p:style>
        </p:cxnSp>
        <p:sp>
          <p:nvSpPr>
            <p:cNvPr id="74" name="Rectangle 73"/>
            <p:cNvSpPr/>
            <p:nvPr/>
          </p:nvSpPr>
          <p:spPr>
            <a:xfrm>
              <a:off x="7041247"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75" name="Rectangle 74"/>
            <p:cNvSpPr/>
            <p:nvPr/>
          </p:nvSpPr>
          <p:spPr>
            <a:xfrm>
              <a:off x="8477510" y="1124744"/>
              <a:ext cx="284135" cy="144016"/>
            </a:xfrm>
            <a:prstGeom prst="rect">
              <a:avLst/>
            </a:prstGeom>
            <a:ln w="9525">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6" name="Straight Arrow Connector 75"/>
            <p:cNvCxnSpPr/>
            <p:nvPr/>
          </p:nvCxnSpPr>
          <p:spPr>
            <a:xfrm>
              <a:off x="6458663" y="962479"/>
              <a:ext cx="3384376" cy="0"/>
            </a:xfrm>
            <a:prstGeom prst="straightConnector1">
              <a:avLst/>
            </a:prstGeom>
            <a:ln w="9525">
              <a:solidFill>
                <a:schemeClr val="tx1"/>
              </a:solidFill>
              <a:tailEnd type="triangle"/>
            </a:ln>
          </p:spPr>
          <p:style>
            <a:lnRef idx="1">
              <a:schemeClr val="accent5"/>
            </a:lnRef>
            <a:fillRef idx="2">
              <a:schemeClr val="accent5"/>
            </a:fillRef>
            <a:effectRef idx="1">
              <a:schemeClr val="accent5"/>
            </a:effectRef>
            <a:fontRef idx="minor">
              <a:schemeClr val="dk1"/>
            </a:fontRef>
          </p:style>
        </p:cxnSp>
        <p:sp>
          <p:nvSpPr>
            <p:cNvPr id="77" name="Rectangle 76"/>
            <p:cNvSpPr/>
            <p:nvPr/>
          </p:nvSpPr>
          <p:spPr>
            <a:xfrm>
              <a:off x="681870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8" name="Rectangle 77"/>
            <p:cNvSpPr/>
            <p:nvPr/>
          </p:nvSpPr>
          <p:spPr>
            <a:xfrm>
              <a:off x="7545890"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79" name="Rectangle 78"/>
            <p:cNvSpPr/>
            <p:nvPr/>
          </p:nvSpPr>
          <p:spPr>
            <a:xfrm>
              <a:off x="8254966"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0" name="Rectangle 79"/>
            <p:cNvSpPr/>
            <p:nvPr/>
          </p:nvSpPr>
          <p:spPr>
            <a:xfrm>
              <a:off x="8982153" y="818463"/>
              <a:ext cx="360040" cy="144016"/>
            </a:xfrm>
            <a:prstGeom prst="rect">
              <a:avLst/>
            </a:prstGeom>
            <a:ln w="9525">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2399128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Overlapping issues</a:t>
            </a:r>
            <a:endParaRPr lang="en-US" dirty="0"/>
          </a:p>
        </p:txBody>
      </p:sp>
      <p:sp>
        <p:nvSpPr>
          <p:cNvPr id="3" name="Content Placeholder 2"/>
          <p:cNvSpPr>
            <a:spLocks noGrp="1"/>
          </p:cNvSpPr>
          <p:nvPr>
            <p:ph idx="1"/>
          </p:nvPr>
        </p:nvSpPr>
        <p:spPr/>
        <p:txBody>
          <a:bodyPr/>
          <a:lstStyle/>
          <a:p>
            <a:r>
              <a:rPr lang="en-US" dirty="0"/>
              <a:t>Requirement will be defined at least for FNO. FFS other cases</a:t>
            </a:r>
          </a:p>
          <a:p>
            <a:r>
              <a:rPr lang="en-US" dirty="0"/>
              <a:t>FFS UE’s behavior in collided gap durations, if needed</a:t>
            </a:r>
          </a:p>
        </p:txBody>
      </p:sp>
    </p:spTree>
    <p:extLst>
      <p:ext uri="{BB962C8B-B14F-4D97-AF65-F5344CB8AC3E}">
        <p14:creationId xmlns:p14="http://schemas.microsoft.com/office/powerpoint/2010/main" val="1721511363"/>
      </p:ext>
    </p:extLst>
  </p:cSld>
  <p:clrMapOvr>
    <a:masterClrMapping/>
  </p:clrMapOvr>
</p:sld>
</file>

<file path=ppt/theme/theme1.xml><?xml version="1.0" encoding="utf-8"?>
<a:theme xmlns:a="http://schemas.openxmlformats.org/drawingml/2006/main" name="Office 主题">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66FCB753417E4C8DBD2BB01AB38548" ma:contentTypeVersion="4" ma:contentTypeDescription="Create a new document." ma:contentTypeScope="" ma:versionID="1dc9ddef45edefd2ad0f0492574f38fa">
  <xsd:schema xmlns:xsd="http://www.w3.org/2001/XMLSchema" xmlns:xs="http://www.w3.org/2001/XMLSchema" xmlns:p="http://schemas.microsoft.com/office/2006/metadata/properties" xmlns:ns3="2916422a-a579-4d02-8462-1f94d5743d0e" targetNamespace="http://schemas.microsoft.com/office/2006/metadata/properties" ma:root="true" ma:fieldsID="6b609f9aafb69f1edcbc4deaca75e837" ns3:_="">
    <xsd:import namespace="2916422a-a579-4d02-8462-1f94d5743d0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16422a-a579-4d02-8462-1f94d5743d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BA84F5-9FC1-486A-A31C-8D948858F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16422a-a579-4d02-8462-1f94d5743d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FDC7FD-A4EA-478E-AED3-CA1706B628A8}">
  <ds:schemaRefs>
    <ds:schemaRef ds:uri="http://schemas.microsoft.com/office/infopath/2007/PartnerControls"/>
    <ds:schemaRef ds:uri="2916422a-a579-4d02-8462-1f94d5743d0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D9752FF3-4EE6-413D-90B5-8E2961A1F1C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8035</TotalTime>
  <Words>901</Words>
  <Application>Microsoft Office PowerPoint</Application>
  <PresentationFormat>Widescreen</PresentationFormat>
  <Paragraphs>91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主题</vt:lpstr>
      <vt:lpstr>WF on R17 NR MG enhancements - Multiple concurrent and independent MG patterns</vt:lpstr>
      <vt:lpstr>Definition</vt:lpstr>
      <vt:lpstr>Definition</vt:lpstr>
      <vt:lpstr>Applicability and configurations</vt:lpstr>
      <vt:lpstr>Applicability and configurations</vt:lpstr>
      <vt:lpstr>UE capability related issues</vt:lpstr>
      <vt:lpstr>UE capability related issues</vt:lpstr>
      <vt:lpstr>Overlapping issues</vt:lpstr>
      <vt:lpstr>Overlapping issues</vt:lpstr>
      <vt:lpstr>Overhead</vt:lpstr>
      <vt:lpstr>Measurement gap requirements</vt:lpstr>
      <vt:lpstr>Measurement requirements</vt:lpstr>
      <vt:lpstr>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zhixun tang-Mediatek</dc:creator>
  <cp:lastModifiedBy>Zhixun Tang</cp:lastModifiedBy>
  <cp:revision>516</cp:revision>
  <dcterms:created xsi:type="dcterms:W3CDTF">2016-01-12T08:39:00Z</dcterms:created>
  <dcterms:modified xsi:type="dcterms:W3CDTF">2021-04-19T09:33:31Z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0x0101002366FCB753417E4C8DBD2BB01AB38548</vt:lpwstr>
  </property>
</Properties>
</file>