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60" r:id="rId4"/>
  </p:sldMasterIdLst>
  <p:notesMasterIdLst>
    <p:notesMasterId r:id="rId18"/>
  </p:notesMasterIdLst>
  <p:sldIdLst>
    <p:sldId id="290" r:id="rId5"/>
    <p:sldId id="352" r:id="rId6"/>
    <p:sldId id="362" r:id="rId7"/>
    <p:sldId id="353" r:id="rId8"/>
    <p:sldId id="359" r:id="rId9"/>
    <p:sldId id="354" r:id="rId10"/>
    <p:sldId id="361" r:id="rId11"/>
    <p:sldId id="356" r:id="rId12"/>
    <p:sldId id="363" r:id="rId13"/>
    <p:sldId id="355" r:id="rId14"/>
    <p:sldId id="357" r:id="rId15"/>
    <p:sldId id="360" r:id="rId16"/>
    <p:sldId id="358" r:id="rId17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3" userDrawn="1">
          <p15:clr>
            <a:srgbClr val="A4A3A4"/>
          </p15:clr>
        </p15:guide>
        <p15:guide id="2" pos="388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56000E-B47B-4C5F-9476-2862FE0B2637}" v="6" dt="2021-04-19T03:47:14.8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50" autoAdjust="0"/>
    <p:restoredTop sz="94799" autoAdjust="0"/>
  </p:normalViewPr>
  <p:slideViewPr>
    <p:cSldViewPr>
      <p:cViewPr varScale="1">
        <p:scale>
          <a:sx n="63" d="100"/>
          <a:sy n="63" d="100"/>
        </p:scale>
        <p:origin x="78" y="1272"/>
      </p:cViewPr>
      <p:guideLst>
        <p:guide orient="horz" pos="2133"/>
        <p:guide pos="3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ang, Rui" userId="2b60e985-b2bb-4704-b9fe-58fc6af4a968" providerId="ADAL" clId="{4456000E-B47B-4C5F-9476-2862FE0B2637}"/>
    <pc:docChg chg="undo custSel modSld">
      <pc:chgData name="Huang, Rui" userId="2b60e985-b2bb-4704-b9fe-58fc6af4a968" providerId="ADAL" clId="{4456000E-B47B-4C5F-9476-2862FE0B2637}" dt="2021-04-19T03:49:25.044" v="71" actId="400"/>
      <pc:docMkLst>
        <pc:docMk/>
      </pc:docMkLst>
      <pc:sldChg chg="modSp mod">
        <pc:chgData name="Huang, Rui" userId="2b60e985-b2bb-4704-b9fe-58fc6af4a968" providerId="ADAL" clId="{4456000E-B47B-4C5F-9476-2862FE0B2637}" dt="2021-04-19T03:29:44.353" v="38" actId="207"/>
        <pc:sldMkLst>
          <pc:docMk/>
          <pc:sldMk cId="243001059" sldId="353"/>
        </pc:sldMkLst>
        <pc:spChg chg="mod">
          <ac:chgData name="Huang, Rui" userId="2b60e985-b2bb-4704-b9fe-58fc6af4a968" providerId="ADAL" clId="{4456000E-B47B-4C5F-9476-2862FE0B2637}" dt="2021-04-19T03:29:44.353" v="38" actId="207"/>
          <ac:spMkLst>
            <pc:docMk/>
            <pc:sldMk cId="243001059" sldId="353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4456000E-B47B-4C5F-9476-2862FE0B2637}" dt="2021-04-19T03:49:25.044" v="71" actId="400"/>
        <pc:sldMkLst>
          <pc:docMk/>
          <pc:sldMk cId="491822502" sldId="354"/>
        </pc:sldMkLst>
        <pc:spChg chg="mod">
          <ac:chgData name="Huang, Rui" userId="2b60e985-b2bb-4704-b9fe-58fc6af4a968" providerId="ADAL" clId="{4456000E-B47B-4C5F-9476-2862FE0B2637}" dt="2021-04-19T03:49:25.044" v="71" actId="400"/>
          <ac:spMkLst>
            <pc:docMk/>
            <pc:sldMk cId="491822502" sldId="354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4456000E-B47B-4C5F-9476-2862FE0B2637}" dt="2021-04-19T03:47:14.838" v="67" actId="207"/>
        <pc:sldMkLst>
          <pc:docMk/>
          <pc:sldMk cId="2333743354" sldId="357"/>
        </pc:sldMkLst>
        <pc:spChg chg="mod">
          <ac:chgData name="Huang, Rui" userId="2b60e985-b2bb-4704-b9fe-58fc6af4a968" providerId="ADAL" clId="{4456000E-B47B-4C5F-9476-2862FE0B2637}" dt="2021-04-19T03:47:14.838" v="67" actId="207"/>
          <ac:spMkLst>
            <pc:docMk/>
            <pc:sldMk cId="2333743354" sldId="357"/>
            <ac:spMk id="3" creationId="{00000000-0000-0000-0000-000000000000}"/>
          </ac:spMkLst>
        </pc:spChg>
      </pc:sldChg>
      <pc:sldChg chg="modSp mod">
        <pc:chgData name="Huang, Rui" userId="2b60e985-b2bb-4704-b9fe-58fc6af4a968" providerId="ADAL" clId="{4456000E-B47B-4C5F-9476-2862FE0B2637}" dt="2021-04-19T03:32:02.653" v="46" actId="27636"/>
        <pc:sldMkLst>
          <pc:docMk/>
          <pc:sldMk cId="2529758377" sldId="359"/>
        </pc:sldMkLst>
        <pc:spChg chg="mod">
          <ac:chgData name="Huang, Rui" userId="2b60e985-b2bb-4704-b9fe-58fc6af4a968" providerId="ADAL" clId="{4456000E-B47B-4C5F-9476-2862FE0B2637}" dt="2021-04-19T03:32:02.653" v="46" actId="27636"/>
          <ac:spMkLst>
            <pc:docMk/>
            <pc:sldMk cId="2529758377" sldId="359"/>
            <ac:spMk id="3" creationId="{00000000-0000-0000-0000-000000000000}"/>
          </ac:spMkLst>
        </pc:spChg>
      </pc:sldChg>
    </pc:docChg>
  </pc:docChgLst>
  <pc:docChgLst>
    <pc:chgData name="Carlos Cabrera-Mercader" userId="90163351-bdd1-479b-8665-043e9d52e1be" providerId="ADAL" clId="{1656020B-29F9-4991-B47E-4177BCA1315A}"/>
    <pc:docChg chg="modSld">
      <pc:chgData name="Carlos Cabrera-Mercader" userId="90163351-bdd1-479b-8665-043e9d52e1be" providerId="ADAL" clId="{1656020B-29F9-4991-B47E-4177BCA1315A}" dt="2021-04-19T04:54:03.774" v="89" actId="400"/>
      <pc:docMkLst>
        <pc:docMk/>
      </pc:docMkLst>
      <pc:sldChg chg="modSp mod">
        <pc:chgData name="Carlos Cabrera-Mercader" userId="90163351-bdd1-479b-8665-043e9d52e1be" providerId="ADAL" clId="{1656020B-29F9-4991-B47E-4177BCA1315A}" dt="2021-04-19T04:44:06.947" v="67" actId="6549"/>
        <pc:sldMkLst>
          <pc:docMk/>
          <pc:sldMk cId="243001059" sldId="353"/>
        </pc:sldMkLst>
        <pc:spChg chg="mod">
          <ac:chgData name="Carlos Cabrera-Mercader" userId="90163351-bdd1-479b-8665-043e9d52e1be" providerId="ADAL" clId="{1656020B-29F9-4991-B47E-4177BCA1315A}" dt="2021-04-19T04:44:06.947" v="67" actId="6549"/>
          <ac:spMkLst>
            <pc:docMk/>
            <pc:sldMk cId="243001059" sldId="353"/>
            <ac:spMk id="3" creationId="{00000000-0000-0000-0000-000000000000}"/>
          </ac:spMkLst>
        </pc:spChg>
      </pc:sldChg>
      <pc:sldChg chg="modSp mod">
        <pc:chgData name="Carlos Cabrera-Mercader" userId="90163351-bdd1-479b-8665-043e9d52e1be" providerId="ADAL" clId="{1656020B-29F9-4991-B47E-4177BCA1315A}" dt="2021-04-19T04:54:03.774" v="89" actId="400"/>
        <pc:sldMkLst>
          <pc:docMk/>
          <pc:sldMk cId="491822502" sldId="354"/>
        </pc:sldMkLst>
        <pc:spChg chg="mod">
          <ac:chgData name="Carlos Cabrera-Mercader" userId="90163351-bdd1-479b-8665-043e9d52e1be" providerId="ADAL" clId="{1656020B-29F9-4991-B47E-4177BCA1315A}" dt="2021-04-19T04:54:03.774" v="89" actId="400"/>
          <ac:spMkLst>
            <pc:docMk/>
            <pc:sldMk cId="491822502" sldId="354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853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80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640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7036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68" y="365125"/>
            <a:ext cx="11377264" cy="97564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412776"/>
            <a:ext cx="11377264" cy="52565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4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238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260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066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182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4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888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6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 smtClean="0"/>
              <a:t>2021/4/19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E9CD2-D266-496F-A23B-65DDCBC48B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6700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WF on R17 NR MG enhancements - </a:t>
            </a:r>
            <a:r>
              <a:rPr lang="en-GB" sz="3600" dirty="0"/>
              <a:t>Multiple concurrent and independent MG patterns</a:t>
            </a:r>
            <a:endParaRPr lang="ja-JP" altLang="en-US" sz="36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  <p:sp>
        <p:nvSpPr>
          <p:cNvPr id="4099" name="サブタイトル 2"/>
          <p:cNvSpPr>
            <a:spLocks noGrp="1"/>
          </p:cNvSpPr>
          <p:nvPr>
            <p:ph type="subTitle" idx="1"/>
          </p:nvPr>
        </p:nvSpPr>
        <p:spPr>
          <a:xfrm>
            <a:off x="2567608" y="3886200"/>
            <a:ext cx="7056784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/>
                </a:solidFill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Mediatek Inc.</a:t>
            </a:r>
          </a:p>
        </p:txBody>
      </p:sp>
      <p:sp>
        <p:nvSpPr>
          <p:cNvPr id="5124" name="テキスト ボックス 1"/>
          <p:cNvSpPr txBox="1">
            <a:spLocks noChangeArrowheads="1"/>
          </p:cNvSpPr>
          <p:nvPr/>
        </p:nvSpPr>
        <p:spPr bwMode="auto">
          <a:xfrm>
            <a:off x="407368" y="188916"/>
            <a:ext cx="113772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3GPP TSG-RAN WG4 #9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8bis</a:t>
            </a: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-e Meeting				 </a:t>
            </a:r>
          </a:p>
          <a:p>
            <a:pPr>
              <a:spcBef>
                <a:spcPct val="0"/>
              </a:spcBef>
              <a:buNone/>
              <a:tabLst>
                <a:tab pos="1371600" algn="l"/>
              </a:tabLst>
            </a:pPr>
            <a:r>
              <a:rPr lang="en-GB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Electronic Meeting, </a:t>
            </a:r>
            <a:r>
              <a:rPr lang="en-US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Apr. 12-20, 2021 </a:t>
            </a:r>
          </a:p>
        </p:txBody>
      </p:sp>
      <p:sp>
        <p:nvSpPr>
          <p:cNvPr id="5125" name="テキスト ボックス 4"/>
          <p:cNvSpPr txBox="1">
            <a:spLocks noChangeArrowheads="1"/>
          </p:cNvSpPr>
          <p:nvPr/>
        </p:nvSpPr>
        <p:spPr bwMode="auto">
          <a:xfrm>
            <a:off x="9984406" y="188916"/>
            <a:ext cx="18002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R4-2</a:t>
            </a:r>
            <a:r>
              <a:rPr lang="en-US" altLang="zh-CN" sz="1800" dirty="0">
                <a:latin typeface="Arial" panose="020B0604020202020204" pitchFamily="34" charset="0"/>
                <a:ea typeface="Meiryo UI" pitchFamily="50" charset="-128"/>
                <a:cs typeface="Arial" panose="020B0604020202020204" pitchFamily="34" charset="0"/>
              </a:rPr>
              <a:t>10xxxx</a:t>
            </a:r>
            <a:endParaRPr lang="en-US" altLang="ja-JP" sz="1800" dirty="0">
              <a:latin typeface="Arial" panose="020B0604020202020204" pitchFamily="34" charset="0"/>
              <a:ea typeface="Meiryo UI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036130"/>
      </p:ext>
    </p:extLst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/>
            <a:r>
              <a:rPr lang="en-US" dirty="0"/>
              <a:t>Whether to define an overhead cap</a:t>
            </a:r>
          </a:p>
          <a:p>
            <a:pPr lvl="1" hangingPunct="0"/>
            <a:r>
              <a:rPr lang="en-US" dirty="0"/>
              <a:t>Option A: Yes</a:t>
            </a:r>
          </a:p>
          <a:p>
            <a:pPr lvl="1"/>
            <a:r>
              <a:rPr lang="en-US" dirty="0"/>
              <a:t>Option B: No</a:t>
            </a:r>
          </a:p>
        </p:txBody>
      </p:sp>
    </p:spTree>
    <p:extLst>
      <p:ext uri="{BB962C8B-B14F-4D97-AF65-F5344CB8AC3E}">
        <p14:creationId xmlns:p14="http://schemas.microsoft.com/office/powerpoint/2010/main" val="18473982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gap </a:t>
            </a:r>
            <a:r>
              <a:rPr lang="en-GB" dirty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FFS the legacy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gap related </a:t>
            </a:r>
            <a:r>
              <a:rPr lang="en-US" dirty="0"/>
              <a:t>requirements that can be re-used for concurrent gaps. Candidates including:</a:t>
            </a:r>
          </a:p>
          <a:p>
            <a:pPr lvl="1"/>
            <a:r>
              <a:rPr lang="en-US" dirty="0"/>
              <a:t>MG patterns (or sequence), </a:t>
            </a:r>
          </a:p>
          <a:p>
            <a:pPr lvl="1"/>
            <a:r>
              <a:rPr lang="en-US" dirty="0"/>
              <a:t>MG applicability,</a:t>
            </a:r>
          </a:p>
          <a:p>
            <a:pPr lvl="1"/>
            <a:r>
              <a:rPr lang="en-GB" dirty="0"/>
              <a:t>MG reference timing (including MGTA), </a:t>
            </a:r>
          </a:p>
          <a:p>
            <a:pPr lvl="1"/>
            <a:r>
              <a:rPr lang="en-GB" dirty="0"/>
              <a:t>effective MGRP, </a:t>
            </a:r>
          </a:p>
          <a:p>
            <a:pPr lvl="1"/>
            <a:r>
              <a:rPr lang="en-GB" dirty="0">
                <a:solidFill>
                  <a:srgbClr val="FF00FF"/>
                </a:solidFill>
              </a:rPr>
              <a:t>MG interruption </a:t>
            </a:r>
            <a:r>
              <a:rPr lang="en-GB" dirty="0" smtClean="0">
                <a:solidFill>
                  <a:srgbClr val="FF00FF"/>
                </a:solidFill>
              </a:rPr>
              <a:t>(</a:t>
            </a:r>
            <a:r>
              <a:rPr lang="en-US" dirty="0" smtClean="0">
                <a:solidFill>
                  <a:schemeClr val="accent5"/>
                </a:solidFill>
              </a:rPr>
              <a:t>data </a:t>
            </a:r>
            <a:r>
              <a:rPr lang="en-US" dirty="0">
                <a:solidFill>
                  <a:schemeClr val="accent5"/>
                </a:solidFill>
              </a:rPr>
              <a:t>scheduling </a:t>
            </a:r>
            <a:r>
              <a:rPr lang="en-GB" dirty="0">
                <a:solidFill>
                  <a:schemeClr val="accent5"/>
                </a:solidFill>
              </a:rPr>
              <a:t>opportunity </a:t>
            </a:r>
            <a:r>
              <a:rPr lang="en-US" dirty="0">
                <a:solidFill>
                  <a:schemeClr val="accent5"/>
                </a:solidFill>
              </a:rPr>
              <a:t>depends on MG </a:t>
            </a:r>
            <a:r>
              <a:rPr lang="en-US" dirty="0" smtClean="0">
                <a:solidFill>
                  <a:schemeClr val="accent5"/>
                </a:solidFill>
              </a:rPr>
              <a:t>configuration</a:t>
            </a:r>
            <a:r>
              <a:rPr lang="en-US" dirty="0" smtClean="0">
                <a:solidFill>
                  <a:srgbClr val="FF00FF"/>
                </a:solidFill>
              </a:rPr>
              <a:t>)</a:t>
            </a:r>
          </a:p>
          <a:p>
            <a:pPr lvl="1"/>
            <a:r>
              <a:rPr lang="en-GB" dirty="0" smtClean="0"/>
              <a:t>UE </a:t>
            </a:r>
            <a:r>
              <a:rPr lang="en-GB" dirty="0"/>
              <a:t>UL behaviour after MG</a:t>
            </a:r>
          </a:p>
          <a:p>
            <a:pPr lvl="1"/>
            <a:r>
              <a:rPr lang="en-GB" dirty="0" smtClean="0">
                <a:solidFill>
                  <a:srgbClr val="00B0F0"/>
                </a:solidFill>
              </a:rPr>
              <a:t>Other </a:t>
            </a:r>
            <a:r>
              <a:rPr lang="en-GB" dirty="0" smtClean="0">
                <a:solidFill>
                  <a:srgbClr val="FF00FF"/>
                </a:solidFill>
              </a:rPr>
              <a:t>requirements if identified</a:t>
            </a:r>
            <a:endParaRPr lang="en-US" dirty="0">
              <a:solidFill>
                <a:srgbClr val="FF00FF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4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Measurement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FFS additional assumptions (on network configuration and for UE behavior) for concurrent gap, e.g., </a:t>
            </a:r>
          </a:p>
          <a:p>
            <a:pPr lvl="1" hangingPunct="0"/>
            <a:r>
              <a:rPr lang="en-GB" dirty="0"/>
              <a:t>Only one frequency layer can be measured in a single gap instance. </a:t>
            </a:r>
          </a:p>
          <a:p>
            <a:pPr lvl="1" hangingPunct="0"/>
            <a:r>
              <a:rPr lang="en-GB" dirty="0"/>
              <a:t>Only one type of RSs can be performed in a single gap instance. </a:t>
            </a:r>
          </a:p>
          <a:p>
            <a:pPr lvl="1"/>
            <a:r>
              <a:rPr lang="en-GB" dirty="0"/>
              <a:t>One RS configuration can only be measured in one MG pattern</a:t>
            </a:r>
          </a:p>
          <a:p>
            <a:r>
              <a:rPr lang="en-US" dirty="0"/>
              <a:t>FFS CSSF requirements of concurrent gap</a:t>
            </a:r>
          </a:p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FFS: RRM impact from reconfiguration of concurrent gaps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2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validation delay for concurrent gap is the same as legacy Rel-15/16 RRC processing delay</a:t>
            </a:r>
            <a:r>
              <a:rPr lang="en-US" dirty="0"/>
              <a:t>, when pre-configured gap is not considered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7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Concurrent gaps are configured by multiple RRC IE </a:t>
            </a:r>
            <a:r>
              <a:rPr lang="en-US" dirty="0" err="1">
                <a:solidFill>
                  <a:srgbClr val="00B050"/>
                </a:solidFill>
              </a:rPr>
              <a:t>MeasGapConfig</a:t>
            </a:r>
            <a:r>
              <a:rPr lang="en-US" dirty="0">
                <a:solidFill>
                  <a:srgbClr val="00B050"/>
                </a:solidFill>
              </a:rPr>
              <a:t> [during a common period of time]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on the definition of the “common period of time” and whether it shall be introduced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fully overlapping multiple MG case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FFS how to handle activated/deactivated pre-configured MGs (in case they are defined)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Detailed RRC configuration is up to RAN2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UE behavior for measurement of multiple MG patterns is FFS</a:t>
            </a:r>
          </a:p>
          <a:p>
            <a:pPr lvl="2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056440" y="6352204"/>
            <a:ext cx="2005677" cy="3693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GTW agreements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59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Common period of time:</a:t>
            </a:r>
          </a:p>
          <a:p>
            <a:pPr lvl="1" hangingPunct="0"/>
            <a:r>
              <a:rPr lang="en-US" strike="sngStrike" dirty="0">
                <a:solidFill>
                  <a:srgbClr val="FF00FF"/>
                </a:solidFill>
              </a:rPr>
              <a:t>Option 1: </a:t>
            </a:r>
            <a:r>
              <a:rPr lang="en-US" dirty="0"/>
              <a:t>Without considering pre-configured gap: The common period of time is the duration in which </a:t>
            </a:r>
            <a:r>
              <a:rPr lang="en-GB" dirty="0"/>
              <a:t>UE is configured with more than one MGs </a:t>
            </a:r>
            <a:endParaRPr lang="en-US" dirty="0"/>
          </a:p>
          <a:p>
            <a:pPr lvl="1" hangingPunct="0"/>
            <a:r>
              <a:rPr lang="en-US" strike="sngStrike" dirty="0">
                <a:solidFill>
                  <a:srgbClr val="FF00FF"/>
                </a:solidFill>
              </a:rPr>
              <a:t>Option 2: </a:t>
            </a:r>
            <a:r>
              <a:rPr lang="en-US" dirty="0"/>
              <a:t>With considering pre-configured gap: </a:t>
            </a:r>
            <a:r>
              <a:rPr lang="en-US" strike="sngStrike" dirty="0">
                <a:solidFill>
                  <a:srgbClr val="FF0000"/>
                </a:solidFill>
              </a:rPr>
              <a:t>The common period of time is the duration in which </a:t>
            </a:r>
            <a:r>
              <a:rPr lang="en-GB" strike="sngStrike" dirty="0">
                <a:solidFill>
                  <a:srgbClr val="FF0000"/>
                </a:solidFill>
              </a:rPr>
              <a:t>UE is operating with more than one active MGs </a:t>
            </a:r>
            <a:r>
              <a:rPr lang="en-GB" dirty="0">
                <a:solidFill>
                  <a:srgbClr val="FF0000"/>
                </a:solidFill>
              </a:rPr>
              <a:t>FFS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GB" strike="sngStrike" dirty="0">
                <a:solidFill>
                  <a:srgbClr val="FF00FF"/>
                </a:solidFill>
              </a:rPr>
              <a:t>Option 3: General: </a:t>
            </a:r>
            <a:r>
              <a:rPr lang="en-GB" dirty="0">
                <a:solidFill>
                  <a:srgbClr val="FF00FF"/>
                </a:solidFill>
              </a:rPr>
              <a:t>E.g.,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The common period of time is the time during which the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UE is operating with more than one active MG 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941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dirty="0"/>
              <a:t>The measurement purposes of concurrent gaps include:</a:t>
            </a:r>
          </a:p>
          <a:p>
            <a:pPr lvl="1" hangingPunct="0"/>
            <a:r>
              <a:rPr lang="en-US" dirty="0"/>
              <a:t>Different </a:t>
            </a:r>
            <a:r>
              <a:rPr lang="en-US" dirty="0">
                <a:solidFill>
                  <a:srgbClr val="FF0000"/>
                </a:solidFill>
              </a:rPr>
              <a:t>configuration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e.g</a:t>
            </a:r>
            <a:r>
              <a:rPr lang="en-US" dirty="0">
                <a:solidFill>
                  <a:srgbClr val="FF0000"/>
                </a:solidFill>
              </a:rPr>
              <a:t>. </a:t>
            </a:r>
            <a:r>
              <a:rPr lang="en-GB" dirty="0"/>
              <a:t>periodicity , </a:t>
            </a:r>
            <a:r>
              <a:rPr lang="en-GB" dirty="0">
                <a:solidFill>
                  <a:srgbClr val="00B0F0"/>
                </a:solidFill>
              </a:rPr>
              <a:t>MGL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and/or </a:t>
            </a:r>
            <a:r>
              <a:rPr lang="en-GB" dirty="0" smtClean="0">
                <a:solidFill>
                  <a:srgbClr val="FF0000"/>
                </a:solidFill>
              </a:rPr>
              <a:t>offset</a:t>
            </a:r>
            <a:r>
              <a:rPr lang="en-GB" dirty="0" smtClean="0">
                <a:solidFill>
                  <a:srgbClr val="0070C0"/>
                </a:solidFill>
              </a:rPr>
              <a:t>)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/>
              <a:t>of </a:t>
            </a:r>
            <a:r>
              <a:rPr lang="en-GB" dirty="0">
                <a:solidFill>
                  <a:srgbClr val="0070C0"/>
                </a:solidFill>
              </a:rPr>
              <a:t>reference </a:t>
            </a:r>
            <a:r>
              <a:rPr lang="en-GB" dirty="0" smtClean="0"/>
              <a:t>signals</a:t>
            </a:r>
            <a:r>
              <a:rPr lang="en-US" dirty="0"/>
              <a:t>, including </a:t>
            </a:r>
            <a:r>
              <a:rPr lang="en-GB" dirty="0"/>
              <a:t>SMTC from different cells </a:t>
            </a:r>
            <a:r>
              <a:rPr lang="en-GB" dirty="0">
                <a:solidFill>
                  <a:srgbClr val="FF0000"/>
                </a:solidFill>
              </a:rPr>
              <a:t>or frequency layers </a:t>
            </a:r>
            <a:r>
              <a:rPr lang="en-GB" dirty="0"/>
              <a:t>that cannot be covered by one </a:t>
            </a:r>
            <a:r>
              <a:rPr lang="en-GB" dirty="0">
                <a:solidFill>
                  <a:srgbClr val="0070C0"/>
                </a:solidFill>
              </a:rPr>
              <a:t>measurement </a:t>
            </a:r>
            <a:r>
              <a:rPr lang="en-GB" dirty="0" smtClean="0"/>
              <a:t>gap </a:t>
            </a:r>
            <a:r>
              <a:rPr lang="en-GB" strike="sngStrike" dirty="0">
                <a:solidFill>
                  <a:srgbClr val="FF0000"/>
                </a:solidFill>
              </a:rPr>
              <a:t>occasion</a:t>
            </a:r>
            <a:endParaRPr lang="en-US" dirty="0">
              <a:solidFill>
                <a:srgbClr val="FF0000"/>
              </a:solidFill>
            </a:endParaRPr>
          </a:p>
          <a:p>
            <a:pPr lvl="1" hangingPunct="0"/>
            <a:r>
              <a:rPr lang="en-US" dirty="0"/>
              <a:t>Different RSs, e.g., SSB, CSI-RS, PRS, RSSI </a:t>
            </a:r>
          </a:p>
          <a:p>
            <a:pPr lvl="1" hangingPunct="0"/>
            <a:r>
              <a:rPr lang="en-US" dirty="0"/>
              <a:t>Different RATs</a:t>
            </a:r>
          </a:p>
          <a:p>
            <a:pPr lvl="2" hangingPunct="0"/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FFS whether to allow concurrent MG 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when the UE is configured to perform only non-NR RAT measurements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lvl="1"/>
            <a:r>
              <a:rPr lang="en-US" dirty="0"/>
              <a:t>FFS </a:t>
            </a:r>
            <a:r>
              <a:rPr lang="en-GB" dirty="0"/>
              <a:t>relation between the parameters of the </a:t>
            </a:r>
            <a:r>
              <a:rPr lang="en-GB" strike="sngStrike" dirty="0">
                <a:solidFill>
                  <a:schemeClr val="accent5"/>
                </a:solidFill>
              </a:rPr>
              <a:t>parallel patterns </a:t>
            </a:r>
            <a:r>
              <a:rPr lang="en-GB" dirty="0">
                <a:solidFill>
                  <a:schemeClr val="accent5"/>
                </a:solidFill>
              </a:rPr>
              <a:t>MGPs’ configuration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1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Applicability and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hangingPunct="0"/>
            <a:r>
              <a:rPr lang="en-GB" dirty="0">
                <a:solidFill>
                  <a:srgbClr val="FF00FF"/>
                </a:solidFill>
              </a:rPr>
              <a:t>FFS whether RAN4 should associate gap(s) to dedicated use case(s). </a:t>
            </a:r>
            <a:endParaRPr lang="en-US" dirty="0">
              <a:solidFill>
                <a:srgbClr val="FF00FF"/>
              </a:solidFill>
            </a:endParaRPr>
          </a:p>
          <a:p>
            <a:pPr lvl="1"/>
            <a:r>
              <a:rPr lang="en-US" dirty="0">
                <a:solidFill>
                  <a:srgbClr val="FF00FF"/>
                </a:solidFill>
              </a:rPr>
              <a:t>If Yes, Option 1: associate gap(s) to dedicated use case(s)</a:t>
            </a:r>
          </a:p>
          <a:p>
            <a:pPr lvl="2"/>
            <a:r>
              <a:rPr lang="en-GB" dirty="0">
                <a:solidFill>
                  <a:srgbClr val="FF00FF"/>
                </a:solidFill>
              </a:rPr>
              <a:t>FFS on whether to associate all gaps or only the new gap </a:t>
            </a:r>
          </a:p>
          <a:p>
            <a:pPr lvl="2"/>
            <a:r>
              <a:rPr lang="en-GB" dirty="0">
                <a:solidFill>
                  <a:srgbClr val="FF00FF"/>
                </a:solidFill>
              </a:rPr>
              <a:t>FFS on which use cases should be associated. </a:t>
            </a:r>
          </a:p>
          <a:p>
            <a:pPr lvl="1"/>
            <a:r>
              <a:rPr lang="en-US" altLang="zh-CN" dirty="0">
                <a:solidFill>
                  <a:srgbClr val="FF00FF"/>
                </a:solidFill>
              </a:rPr>
              <a:t>Option 2: NW configures which MG is to be used for each MO</a:t>
            </a:r>
          </a:p>
          <a:p>
            <a:pPr lvl="1"/>
            <a:r>
              <a:rPr lang="en-US" altLang="zh-CN" dirty="0">
                <a:solidFill>
                  <a:srgbClr val="FF00FF"/>
                </a:solidFill>
              </a:rPr>
              <a:t>Option 3: NW configures which MO is to be measured in new/each MG</a:t>
            </a:r>
          </a:p>
          <a:p>
            <a:r>
              <a:rPr lang="en-GB" dirty="0"/>
              <a:t>Existing configuration mechanism under DC mode can be reused:</a:t>
            </a:r>
            <a:endParaRPr lang="en-US" dirty="0"/>
          </a:p>
          <a:p>
            <a:pPr lvl="1"/>
            <a:r>
              <a:rPr lang="en-GB" dirty="0"/>
              <a:t>In EN-DC, </a:t>
            </a:r>
          </a:p>
          <a:p>
            <a:pPr lvl="2"/>
            <a:r>
              <a:rPr lang="en-GB" dirty="0"/>
              <a:t>per-UE gap and FR1 gap are configured by MN, </a:t>
            </a:r>
          </a:p>
          <a:p>
            <a:pPr lvl="2"/>
            <a:r>
              <a:rPr lang="en-GB" dirty="0"/>
              <a:t>FR2 gap is configured by SN. </a:t>
            </a:r>
            <a:endParaRPr lang="en-US" dirty="0"/>
          </a:p>
          <a:p>
            <a:pPr lvl="1"/>
            <a:r>
              <a:rPr lang="en-GB" dirty="0"/>
              <a:t>In NE-DC and NR-DC, </a:t>
            </a:r>
          </a:p>
          <a:p>
            <a:pPr lvl="2"/>
            <a:r>
              <a:rPr lang="en-GB" dirty="0"/>
              <a:t>per-UE gap, FR1 gap and FR2 gap are configured by MN.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758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When UE doesn’t support per-FR gap, </a:t>
            </a:r>
          </a:p>
          <a:p>
            <a:pPr lvl="1"/>
            <a:r>
              <a:rPr lang="en-GB" dirty="0"/>
              <a:t>All concurrent gaps are per-UE</a:t>
            </a:r>
          </a:p>
          <a:p>
            <a:pPr lvl="1"/>
            <a:r>
              <a:rPr lang="en-GB" dirty="0"/>
              <a:t>The max number of supported concurrent gap is</a:t>
            </a:r>
          </a:p>
          <a:p>
            <a:pPr lvl="2"/>
            <a:r>
              <a:rPr lang="en-GB" dirty="0"/>
              <a:t>Option A: 2</a:t>
            </a:r>
          </a:p>
          <a:p>
            <a:pPr lvl="2"/>
            <a:r>
              <a:rPr lang="en-GB" dirty="0"/>
              <a:t>Option B: Up to UE capability</a:t>
            </a:r>
          </a:p>
          <a:p>
            <a:r>
              <a:rPr lang="en-GB" dirty="0"/>
              <a:t>When UE supports per-FR gap, </a:t>
            </a:r>
          </a:p>
          <a:p>
            <a:pPr lvl="1"/>
            <a:r>
              <a:rPr lang="en-GB" dirty="0"/>
              <a:t>FFS whether to allow </a:t>
            </a:r>
            <a:r>
              <a:rPr lang="en-GB" dirty="0">
                <a:solidFill>
                  <a:schemeClr val="accent6"/>
                </a:solidFill>
              </a:rPr>
              <a:t>any combinations of </a:t>
            </a:r>
            <a:r>
              <a:rPr lang="en-GB" dirty="0"/>
              <a:t>per-UE gap and per-FR gap to be configured simultaneously</a:t>
            </a:r>
          </a:p>
          <a:p>
            <a:pPr lvl="1"/>
            <a:r>
              <a:rPr lang="en-GB" dirty="0"/>
              <a:t>FFS the max number of supported concurrent gap</a:t>
            </a:r>
          </a:p>
          <a:p>
            <a:pPr lvl="1"/>
            <a:r>
              <a:rPr lang="en-GB" strike="sngStrike" dirty="0">
                <a:solidFill>
                  <a:schemeClr val="accent5"/>
                </a:solidFill>
              </a:rPr>
              <a:t>FFS on the combination of the per-UE gap and/or per-FR gap to be configured simultaneously</a:t>
            </a:r>
          </a:p>
          <a:p>
            <a:pPr lvl="1"/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FFS on Per-FR gap to be configured with Per-UE concurrent gaps (e.g. not configured with Per-FR gaps but only per-UE concurrent gaps)</a:t>
            </a:r>
          </a:p>
          <a:p>
            <a:pPr lvl="1"/>
            <a:endParaRPr lang="en-GB" dirty="0">
              <a:solidFill>
                <a:schemeClr val="accent5"/>
              </a:solidFill>
            </a:endParaRP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182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UE capability related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FFS whether UE shall support combinations of concurrent gaps comprising </a:t>
            </a:r>
            <a:r>
              <a:rPr lang="en-GB" strike="sngStrike" dirty="0">
                <a:solidFill>
                  <a:schemeClr val="accent5"/>
                </a:solidFill>
              </a:rPr>
              <a:t>any </a:t>
            </a:r>
            <a:r>
              <a:rPr lang="en-GB" dirty="0"/>
              <a:t>of any </a:t>
            </a:r>
            <a:r>
              <a:rPr lang="en-GB" strike="sngStrike" dirty="0">
                <a:solidFill>
                  <a:schemeClr val="accent5"/>
                </a:solidFill>
              </a:rPr>
              <a:t>the by </a:t>
            </a:r>
            <a:r>
              <a:rPr lang="en-GB" dirty="0"/>
              <a:t>UE supported MGPs</a:t>
            </a:r>
          </a:p>
          <a:p>
            <a:r>
              <a:rPr lang="en-US" dirty="0"/>
              <a:t>FFS whether to introduce the </a:t>
            </a:r>
            <a:r>
              <a:rPr lang="en-GB" dirty="0"/>
              <a:t>applicability conditions that may limit the allowable combinations of MG</a:t>
            </a:r>
            <a:r>
              <a:rPr lang="en-GB" dirty="0">
                <a:solidFill>
                  <a:schemeClr val="accent5"/>
                </a:solidFill>
              </a:rPr>
              <a:t>Ps</a:t>
            </a:r>
            <a:r>
              <a:rPr lang="en-GB" dirty="0"/>
              <a:t> that can be configured concurrently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289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Definitions of fully overlapped, partial overlapped and fully non-overlapped concurrent gap</a:t>
            </a:r>
            <a:r>
              <a:rPr lang="en-US" sz="2000" dirty="0">
                <a:solidFill>
                  <a:schemeClr val="accent5"/>
                </a:solidFill>
              </a:rPr>
              <a:t>s</a:t>
            </a:r>
          </a:p>
          <a:p>
            <a:pPr lvl="1"/>
            <a:r>
              <a:rPr lang="en-US" sz="1800" dirty="0"/>
              <a:t>Start from per-UE gap. FFS how to extend to per-FR gap</a:t>
            </a:r>
          </a:p>
          <a:p>
            <a:pPr lvl="1" hangingPunct="0"/>
            <a:r>
              <a:rPr lang="en-US" sz="1800" dirty="0"/>
              <a:t>Fully non-overlapped (FNO): All gap occasions of 2 MGs are disjoint in time.</a:t>
            </a:r>
            <a:r>
              <a:rPr lang="en-US" sz="1800" i="1" dirty="0"/>
              <a:t> </a:t>
            </a:r>
          </a:p>
          <a:p>
            <a:pPr lvl="1" hangingPunct="0"/>
            <a:endParaRPr lang="en-US" sz="1800" i="1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Fully-overlapped (FO): </a:t>
            </a:r>
            <a:r>
              <a:rPr lang="en-US" sz="1800" u="sng" dirty="0"/>
              <a:t>Every</a:t>
            </a:r>
            <a:r>
              <a:rPr lang="en-US" sz="1800" dirty="0"/>
              <a:t> gap occasion of one MG is </a:t>
            </a:r>
            <a:r>
              <a:rPr lang="en-US" sz="1800" u="sng" dirty="0"/>
              <a:t>fully</a:t>
            </a:r>
            <a:r>
              <a:rPr lang="en-US" sz="1800" dirty="0"/>
              <a:t> covered by every gap occasion of another MG with the same periodicity</a:t>
            </a:r>
          </a:p>
          <a:p>
            <a:pPr lvl="1" hangingPunct="0"/>
            <a:endParaRPr lang="en-US" sz="1800" dirty="0"/>
          </a:p>
          <a:p>
            <a:pPr lvl="1" hangingPunct="0"/>
            <a:endParaRPr lang="en-US" sz="1800" dirty="0"/>
          </a:p>
          <a:p>
            <a:pPr lvl="1" hangingPunct="0"/>
            <a:r>
              <a:rPr lang="en-US" sz="1800" dirty="0"/>
              <a:t>Partially overlapped</a:t>
            </a:r>
          </a:p>
          <a:p>
            <a:pPr lvl="2" hangingPunct="0"/>
            <a:r>
              <a:rPr lang="en-US" sz="1600" dirty="0"/>
              <a:t>(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1600" dirty="0"/>
              <a:t>PO#1):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Does n</a:t>
            </a:r>
            <a:r>
              <a:rPr lang="en-US" sz="1600" dirty="0"/>
              <a:t>ot belong to FNO </a:t>
            </a:r>
            <a:r>
              <a:rPr lang="en-US" sz="1600" strike="sngStrike" dirty="0">
                <a:solidFill>
                  <a:srgbClr val="FF00FF"/>
                </a:solidFill>
              </a:rPr>
              <a:t>but belong to </a:t>
            </a:r>
            <a:r>
              <a:rPr lang="en-US" sz="1600" dirty="0">
                <a:solidFill>
                  <a:srgbClr val="FF00FF"/>
                </a:solidFill>
              </a:rPr>
              <a:t>nor </a:t>
            </a:r>
            <a:r>
              <a:rPr lang="en-US" sz="1600" dirty="0"/>
              <a:t>FO, and the periodicities are the same.</a:t>
            </a:r>
          </a:p>
          <a:p>
            <a:pPr lvl="2"/>
            <a:endParaRPr lang="en-US" sz="1600" dirty="0"/>
          </a:p>
          <a:p>
            <a:pPr lvl="2"/>
            <a:endParaRPr lang="en-US" sz="1600" dirty="0"/>
          </a:p>
          <a:p>
            <a:pPr lvl="2"/>
            <a:r>
              <a:rPr lang="en-US" sz="1600" dirty="0"/>
              <a:t>(P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F</a:t>
            </a:r>
            <a:r>
              <a:rPr lang="en-US" sz="1600" dirty="0"/>
              <a:t>O#2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and PPO#2</a:t>
            </a:r>
            <a:r>
              <a:rPr lang="en-US" sz="1600" dirty="0"/>
              <a:t>):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Does n</a:t>
            </a:r>
            <a:r>
              <a:rPr lang="en-US" sz="1600" dirty="0"/>
              <a:t>ot belong to FNO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and does not belong to</a:t>
            </a:r>
            <a:r>
              <a:rPr lang="en-US" sz="1600" dirty="0"/>
              <a:t> FO</a:t>
            </a:r>
            <a:r>
              <a:rPr lang="en-US" sz="1600" dirty="0">
                <a:solidFill>
                  <a:srgbClr val="FF0000"/>
                </a:solidFill>
              </a:rPr>
              <a:t>,</a:t>
            </a:r>
            <a:r>
              <a:rPr lang="en-US" sz="1600" dirty="0"/>
              <a:t> and the periodicities are different.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063552" y="2491550"/>
            <a:ext cx="3386999" cy="450297"/>
            <a:chOff x="6456040" y="818463"/>
            <a:chExt cx="3386999" cy="450297"/>
          </a:xfrm>
        </p:grpSpPr>
        <p:cxnSp>
          <p:nvCxnSpPr>
            <p:cNvPr id="18" name="Straight Arrow Connector 17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20" name="Rectangle 19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309401" y="3626775"/>
            <a:ext cx="3386999" cy="450297"/>
            <a:chOff x="6456040" y="818463"/>
            <a:chExt cx="3386999" cy="450297"/>
          </a:xfrm>
        </p:grpSpPr>
        <p:cxnSp>
          <p:nvCxnSpPr>
            <p:cNvPr id="29" name="Straight Arrow Connector 28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681608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543267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8252343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979530" y="1124744"/>
              <a:ext cx="216024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60929" y="3626775"/>
            <a:ext cx="3386999" cy="450297"/>
            <a:chOff x="6456040" y="818463"/>
            <a:chExt cx="3386999" cy="450297"/>
          </a:xfrm>
        </p:grpSpPr>
        <p:cxnSp>
          <p:nvCxnSpPr>
            <p:cNvPr id="40" name="Straight Arrow Connector 39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41" name="Rectangle 40"/>
            <p:cNvSpPr/>
            <p:nvPr/>
          </p:nvSpPr>
          <p:spPr>
            <a:xfrm>
              <a:off x="681608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543267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252343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8979530" y="1124744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058306" y="4841786"/>
            <a:ext cx="3386999" cy="450297"/>
            <a:chOff x="6456040" y="818463"/>
            <a:chExt cx="3386999" cy="450297"/>
          </a:xfrm>
        </p:grpSpPr>
        <p:cxnSp>
          <p:nvCxnSpPr>
            <p:cNvPr id="51" name="Straight Arrow Connector 50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703414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761327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8470403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9197590" y="1124744"/>
              <a:ext cx="291242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090130" y="5805264"/>
            <a:ext cx="3386999" cy="450297"/>
            <a:chOff x="6456040" y="818463"/>
            <a:chExt cx="3386999" cy="450297"/>
          </a:xfrm>
        </p:grpSpPr>
        <p:cxnSp>
          <p:nvCxnSpPr>
            <p:cNvPr id="62" name="Straight Arrow Connector 61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861510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8297773" y="1124744"/>
              <a:ext cx="31461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Arrow Connector 66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6306778" y="5805264"/>
            <a:ext cx="3386999" cy="450297"/>
            <a:chOff x="6456040" y="818463"/>
            <a:chExt cx="3386999" cy="450297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6456040" y="1268760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cxnSp>
        <p:sp>
          <p:nvSpPr>
            <p:cNvPr id="74" name="Rectangle 73"/>
            <p:cNvSpPr/>
            <p:nvPr/>
          </p:nvSpPr>
          <p:spPr>
            <a:xfrm>
              <a:off x="7041247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/>
            <p:cNvSpPr/>
            <p:nvPr/>
          </p:nvSpPr>
          <p:spPr>
            <a:xfrm>
              <a:off x="8477510" y="1124744"/>
              <a:ext cx="284135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>
              <a:off x="6458663" y="962479"/>
              <a:ext cx="3384376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681870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77"/>
            <p:cNvSpPr/>
            <p:nvPr/>
          </p:nvSpPr>
          <p:spPr>
            <a:xfrm>
              <a:off x="7545890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8254966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8982153" y="818463"/>
              <a:ext cx="360040" cy="144016"/>
            </a:xfrm>
            <a:prstGeom prst="rect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99128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Overlapping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 will be defined at least for FNO. FFS other cases</a:t>
            </a:r>
          </a:p>
          <a:p>
            <a:r>
              <a:rPr lang="en-US" dirty="0"/>
              <a:t>FFS UE’s behavior in collided gap durations, if needed</a:t>
            </a:r>
          </a:p>
        </p:txBody>
      </p:sp>
    </p:spTree>
    <p:extLst>
      <p:ext uri="{BB962C8B-B14F-4D97-AF65-F5344CB8AC3E}">
        <p14:creationId xmlns:p14="http://schemas.microsoft.com/office/powerpoint/2010/main" val="1721511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66FCB753417E4C8DBD2BB01AB38548" ma:contentTypeVersion="4" ma:contentTypeDescription="Create a new document." ma:contentTypeScope="" ma:versionID="1dc9ddef45edefd2ad0f0492574f38fa">
  <xsd:schema xmlns:xsd="http://www.w3.org/2001/XMLSchema" xmlns:xs="http://www.w3.org/2001/XMLSchema" xmlns:p="http://schemas.microsoft.com/office/2006/metadata/properties" xmlns:ns3="2916422a-a579-4d02-8462-1f94d5743d0e" targetNamespace="http://schemas.microsoft.com/office/2006/metadata/properties" ma:root="true" ma:fieldsID="6b609f9aafb69f1edcbc4deaca75e837" ns3:_="">
    <xsd:import namespace="2916422a-a579-4d02-8462-1f94d5743d0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16422a-a579-4d02-8462-1f94d5743d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DC7FD-A4EA-478E-AED3-CA1706B628A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2916422a-a579-4d02-8462-1f94d5743d0e"/>
    <ds:schemaRef ds:uri="http://purl.org/dc/elements/1.1/"/>
    <ds:schemaRef ds:uri="http://schemas.microsoft.com/office/2006/metadata/properties"/>
    <ds:schemaRef ds:uri="http://purl.org/dc/dcmitype/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9BA84F5-9FC1-486A-A31C-8D948858F7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16422a-a579-4d02-8462-1f94d5743d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752FF3-4EE6-413D-90B5-8E2961A1F1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7954</TotalTime>
  <Words>853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Meiryo UI</vt:lpstr>
      <vt:lpstr>宋体</vt:lpstr>
      <vt:lpstr>Arial</vt:lpstr>
      <vt:lpstr>Calibri</vt:lpstr>
      <vt:lpstr>Calibri Light</vt:lpstr>
      <vt:lpstr>Office 主题</vt:lpstr>
      <vt:lpstr>WF on R17 NR MG enhancements - Multiple concurrent and independent MG patterns</vt:lpstr>
      <vt:lpstr>Definition</vt:lpstr>
      <vt:lpstr>Definition</vt:lpstr>
      <vt:lpstr>Applicability and configurations</vt:lpstr>
      <vt:lpstr>Applicability and configurations</vt:lpstr>
      <vt:lpstr>UE capability related issues</vt:lpstr>
      <vt:lpstr>UE capability related issues</vt:lpstr>
      <vt:lpstr>Overlapping issues</vt:lpstr>
      <vt:lpstr>Overlapping issues</vt:lpstr>
      <vt:lpstr>Overhead</vt:lpstr>
      <vt:lpstr>Measurement gap requirements</vt:lpstr>
      <vt:lpstr>Measurement requirements</vt:lpstr>
      <vt:lpstr>Others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RAN4</dc:title>
  <dc:creator>zhixun tang-Mediatek</dc:creator>
  <cp:lastModifiedBy>Ato-MediaTek</cp:lastModifiedBy>
  <cp:revision>512</cp:revision>
  <dcterms:created xsi:type="dcterms:W3CDTF">2016-01-12T08:39:00Z</dcterms:created>
  <dcterms:modified xsi:type="dcterms:W3CDTF">2021-04-19T05:58:06Z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(3)fNMoUHtv8KgDhPgdkuuEXuKzJdSFkx4XCcyQjX+5bjxRH+lAbVnSRU+QL+SogrPBnqCOKMFC
UhYVbcpPRK30LRzSaFnySEnAPj7nOgU92cRdCsbphOXiEmcmMujWUe67nuI4p0Ej2DCAQhZl
Q+btQFJBIt+YFyrXU7zKOY/xuLif/f7kVkMSDXhznYww4gJ5wT0HEUyaF6x14Bo1M949wCco
OgFV7ceo6HqyD2O0gM</vt:lpwstr>
  </property>
  <property fmtid="{D5CDD505-2E9C-101B-9397-08002B2CF9AE}" pid="3" name="_2015_ms_pID_7253431">
    <vt:lpwstr>QnCXaZ4iJ95hJiTMmmmKvOM0LvOxFHPWFbEtnRXsgUZJB0hw2OHPZU
BezHIkDBoXc88zTbtzkx96mYfU6I3ZnGsojpv4K34p/LEPYsitMT8J1U4/5XOSWBYmDwO7fO
Td8KWI+0l9bCWGwWj3tVqz/0ytbWbgAAji0qr3Hu3tvVt5sNYvKZXgZf9e1UFFYZk8fjKLd0
kiFV/hp9YEVVSF1cFuxte6Jn0OfNxPh3dZ/r</vt:lpwstr>
  </property>
  <property fmtid="{D5CDD505-2E9C-101B-9397-08002B2CF9AE}" pid="4" name="_2015_ms_pID_7253432">
    <vt:lpwstr>PL7MSKrVZUNflBSg72euQYcE1XmHa+ALaEPv
kaJxsrOzr3gXyVJ0GXUtXsy9X0j2KpW89zsecR/rCh7r1tx9Fb8=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1533929405</vt:lpwstr>
  </property>
  <property fmtid="{D5CDD505-2E9C-101B-9397-08002B2CF9AE}" pid="9" name="KSOProductBuildVer">
    <vt:lpwstr>2052-10.8.2.7027</vt:lpwstr>
  </property>
  <property fmtid="{D5CDD505-2E9C-101B-9397-08002B2CF9AE}" pid="10" name="ContentTypeId">
    <vt:lpwstr>0x0101002366FCB753417E4C8DBD2BB01AB38548</vt:lpwstr>
  </property>
</Properties>
</file>