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F5361-3A33-49F5-858E-7EB0B3933A21}" v="4" dt="2021-04-16T14:55:14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0" autoAdjust="0"/>
    <p:restoredTop sz="94799" autoAdjust="0"/>
  </p:normalViewPr>
  <p:slideViewPr>
    <p:cSldViewPr>
      <p:cViewPr varScale="1">
        <p:scale>
          <a:sx n="67" d="100"/>
          <a:sy n="67" d="100"/>
        </p:scale>
        <p:origin x="780" y="44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US" dirty="0">
                <a:solidFill>
                  <a:schemeClr val="accent5"/>
                </a:solidFill>
              </a:rPr>
              <a:t>data scheduling </a:t>
            </a:r>
            <a:r>
              <a:rPr lang="en-GB" dirty="0">
                <a:solidFill>
                  <a:schemeClr val="accent5"/>
                </a:solidFill>
              </a:rPr>
              <a:t>opportunity </a:t>
            </a:r>
            <a:r>
              <a:rPr lang="en-US" dirty="0">
                <a:solidFill>
                  <a:schemeClr val="accent5"/>
                </a:solidFill>
              </a:rPr>
              <a:t>depends on MG configuration,</a:t>
            </a:r>
          </a:p>
          <a:p>
            <a:pPr lvl="1"/>
            <a:r>
              <a:rPr lang="en-GB" dirty="0"/>
              <a:t>MG interruption,</a:t>
            </a:r>
          </a:p>
          <a:p>
            <a:pPr lvl="1"/>
            <a:r>
              <a:rPr lang="en-GB" dirty="0"/>
              <a:t>UE UL behaviour after MG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/>
              <a:t>With considering pre-configured gap: </a:t>
            </a:r>
            <a:r>
              <a:rPr lang="en-US" strike="sngStrike" dirty="0">
                <a:solidFill>
                  <a:srgbClr val="FF0000"/>
                </a:solidFill>
              </a:rPr>
              <a:t>The common period of time is the duration in which </a:t>
            </a:r>
            <a:r>
              <a:rPr lang="en-GB" strike="sngStrike" dirty="0">
                <a:solidFill>
                  <a:srgbClr val="FF0000"/>
                </a:solidFill>
              </a:rPr>
              <a:t>UE is operating with more than one active MGs </a:t>
            </a:r>
            <a:r>
              <a:rPr lang="en-GB" dirty="0">
                <a:solidFill>
                  <a:srgbClr val="FF0000"/>
                </a:solidFill>
              </a:rPr>
              <a:t>FFS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US" dirty="0">
                <a:solidFill>
                  <a:srgbClr val="FF0000"/>
                </a:solidFill>
              </a:rPr>
              <a:t>configuration e.g. </a:t>
            </a:r>
            <a:r>
              <a:rPr lang="en-GB" dirty="0"/>
              <a:t>periodicity </a:t>
            </a:r>
            <a:r>
              <a:rPr lang="en-GB" dirty="0">
                <a:solidFill>
                  <a:srgbClr val="FF0000"/>
                </a:solidFill>
              </a:rPr>
              <a:t>and/or offset </a:t>
            </a:r>
            <a:r>
              <a:rPr lang="en-GB" dirty="0"/>
              <a:t>of signals</a:t>
            </a:r>
            <a:r>
              <a:rPr lang="en-US" dirty="0"/>
              <a:t>, including </a:t>
            </a:r>
            <a:r>
              <a:rPr lang="en-GB" dirty="0"/>
              <a:t>SMTC from different cells </a:t>
            </a:r>
            <a:r>
              <a:rPr lang="en-GB" dirty="0">
                <a:solidFill>
                  <a:srgbClr val="FF0000"/>
                </a:solidFill>
              </a:rPr>
              <a:t>or frequency layers </a:t>
            </a:r>
            <a:r>
              <a:rPr lang="en-GB" dirty="0"/>
              <a:t>that cannot be covered by one gap </a:t>
            </a:r>
            <a:r>
              <a:rPr lang="en-GB" strike="sngStrike" dirty="0">
                <a:solidFill>
                  <a:srgbClr val="FF0000"/>
                </a:solidFill>
              </a:rPr>
              <a:t>occasion</a:t>
            </a:r>
            <a:endParaRPr lang="en-US" dirty="0">
              <a:solidFill>
                <a:srgbClr val="FF0000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the case</a:t>
            </a:r>
            <a:r>
              <a:rPr lang="en-GB" dirty="0"/>
              <a:t> 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</a:t>
            </a:r>
            <a:r>
              <a:rPr lang="en-GB" strike="sngStrike">
                <a:solidFill>
                  <a:schemeClr val="accent5"/>
                </a:solidFill>
              </a:rPr>
              <a:t>parallel patterns </a:t>
            </a:r>
            <a:r>
              <a:rPr lang="en-GB">
                <a:solidFill>
                  <a:schemeClr val="accent5"/>
                </a:solidFill>
              </a:rPr>
              <a:t>MGPs</a:t>
            </a:r>
            <a:r>
              <a:rPr lang="en-GB" dirty="0">
                <a:solidFill>
                  <a:schemeClr val="accent5"/>
                </a:solidFill>
              </a:rPr>
              <a:t>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GB" dirty="0"/>
              <a:t>FFS whether RAN4 should associate gap(s) to dedicated use case(s). </a:t>
            </a:r>
            <a:endParaRPr lang="en-US" dirty="0"/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If Yes,</a:t>
            </a:r>
            <a:r>
              <a:rPr lang="en-US" dirty="0">
                <a:solidFill>
                  <a:srgbClr val="FF0000"/>
                </a:solidFill>
              </a:rPr>
              <a:t> Option 1: associate gap(s) to dedicated use case(s)</a:t>
            </a:r>
          </a:p>
          <a:p>
            <a:pPr lvl="2"/>
            <a:r>
              <a:rPr lang="en-GB" dirty="0"/>
              <a:t>FFS on whether to associate all gaps or only the new gap </a:t>
            </a:r>
          </a:p>
          <a:p>
            <a:pPr lvl="2"/>
            <a:r>
              <a:rPr lang="en-GB" dirty="0"/>
              <a:t>FFS on which use cases should be associated. 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2: NW configures which MG is to be used for each MO</a:t>
            </a:r>
          </a:p>
          <a:p>
            <a:pPr lvl="1"/>
            <a:r>
              <a:rPr lang="en-US" altLang="zh-CN" dirty="0">
                <a:solidFill>
                  <a:schemeClr val="accent5"/>
                </a:solidFill>
              </a:rPr>
              <a:t>Option 3: NW configures which MO is to be measured in new/each MG</a:t>
            </a:r>
          </a:p>
          <a:p>
            <a:pPr lvl="2"/>
            <a:endParaRPr lang="en-GB" dirty="0"/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FFS on the combination of the per-UE gap and/or per-FR gap to be configured simultaneously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strike="sngStrike" dirty="0">
                <a:solidFill>
                  <a:schemeClr val="accent5"/>
                </a:solidFill>
              </a:rPr>
              <a:t>any </a:t>
            </a:r>
            <a:r>
              <a:rPr lang="en-GB" dirty="0"/>
              <a:t>of any </a:t>
            </a:r>
            <a:r>
              <a:rPr lang="en-GB" strike="sngStrike" dirty="0">
                <a:solidFill>
                  <a:schemeClr val="accent5"/>
                </a:solidFill>
              </a:rPr>
              <a:t>the by </a:t>
            </a:r>
            <a:r>
              <a:rPr lang="en-GB" dirty="0"/>
              <a:t>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</a:t>
            </a:r>
            <a:r>
              <a:rPr lang="en-GB" dirty="0">
                <a:solidFill>
                  <a:schemeClr val="accent5"/>
                </a:solidFill>
              </a:rPr>
              <a:t>Ps</a:t>
            </a:r>
            <a:r>
              <a:rPr lang="en-GB" dirty="0"/>
              <a:t>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</a:t>
            </a:r>
            <a:r>
              <a:rPr lang="en-US" sz="2000" dirty="0">
                <a:solidFill>
                  <a:schemeClr val="accent5"/>
                </a:solidFill>
              </a:rPr>
              <a:t>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(PO#1): Not belong to FNO or FO,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(PO#2): Not belong to FNO</a:t>
            </a:r>
            <a:r>
              <a:rPr lang="en-US" sz="1600" strike="sngStrike" dirty="0">
                <a:solidFill>
                  <a:srgbClr val="FF0000"/>
                </a:solidFill>
              </a:rPr>
              <a:t>, </a:t>
            </a:r>
            <a:r>
              <a:rPr lang="en-US" sz="1600" dirty="0">
                <a:solidFill>
                  <a:srgbClr val="FF0000"/>
                </a:solidFill>
              </a:rPr>
              <a:t>or</a:t>
            </a:r>
            <a:r>
              <a:rPr lang="en-US" sz="1600" dirty="0"/>
              <a:t> FO</a:t>
            </a:r>
            <a:r>
              <a:rPr lang="en-US" sz="1600" dirty="0">
                <a:solidFill>
                  <a:srgbClr val="FF0000"/>
                </a:solidFill>
              </a:rPr>
              <a:t>,</a:t>
            </a:r>
            <a:r>
              <a:rPr lang="en-US" sz="1600" dirty="0"/>
              <a:t> and the periodicities are different.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916422a-a579-4d02-8462-1f94d5743d0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7864</TotalTime>
  <Words>799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requirements</vt:lpstr>
      <vt:lpstr>Measurement requirements</vt:lpstr>
      <vt:lpstr>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</cp:lastModifiedBy>
  <cp:revision>507</cp:revision>
  <dcterms:created xsi:type="dcterms:W3CDTF">2016-01-12T08:39:00Z</dcterms:created>
  <dcterms:modified xsi:type="dcterms:W3CDTF">2021-04-16T14:55:19Z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