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60" r:id="rId4"/>
  </p:sldMasterIdLst>
  <p:notesMasterIdLst>
    <p:notesMasterId r:id="rId18"/>
  </p:notesMasterIdLst>
  <p:sldIdLst>
    <p:sldId id="290" r:id="rId5"/>
    <p:sldId id="352" r:id="rId6"/>
    <p:sldId id="362" r:id="rId7"/>
    <p:sldId id="353" r:id="rId8"/>
    <p:sldId id="359" r:id="rId9"/>
    <p:sldId id="354" r:id="rId10"/>
    <p:sldId id="361" r:id="rId11"/>
    <p:sldId id="356" r:id="rId12"/>
    <p:sldId id="363" r:id="rId13"/>
    <p:sldId id="355" r:id="rId14"/>
    <p:sldId id="357" r:id="rId15"/>
    <p:sldId id="360" r:id="rId16"/>
    <p:sldId id="358" r:id="rId17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3" userDrawn="1">
          <p15:clr>
            <a:srgbClr val="A4A3A4"/>
          </p15:clr>
        </p15:guide>
        <p15:guide id="2" pos="38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50" autoAdjust="0"/>
    <p:restoredTop sz="94799" autoAdjust="0"/>
  </p:normalViewPr>
  <p:slideViewPr>
    <p:cSldViewPr>
      <p:cViewPr varScale="1">
        <p:scale>
          <a:sx n="114" d="100"/>
          <a:sy n="114" d="100"/>
        </p:scale>
        <p:origin x="594" y="102"/>
      </p:cViewPr>
      <p:guideLst>
        <p:guide orient="horz" pos="2133"/>
        <p:guide pos="38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than Thangarasa" userId="408d9f9c-4a2c-4dc8-a0f4-253ef568dfdf" providerId="ADAL" clId="{2A0401CE-F921-4A5C-8209-EED0CEA85007}"/>
    <pc:docChg chg="undo custSel modSld">
      <pc:chgData name="Santhan Thangarasa" userId="408d9f9c-4a2c-4dc8-a0f4-253ef568dfdf" providerId="ADAL" clId="{2A0401CE-F921-4A5C-8209-EED0CEA85007}" dt="2019-08-28T13:45:52.795" v="936" actId="20577"/>
      <pc:docMkLst>
        <pc:docMk/>
      </pc:docMkLst>
      <pc:sldChg chg="modSp">
        <pc:chgData name="Santhan Thangarasa" userId="408d9f9c-4a2c-4dc8-a0f4-253ef568dfdf" providerId="ADAL" clId="{2A0401CE-F921-4A5C-8209-EED0CEA85007}" dt="2019-08-28T13:45:52.795" v="936" actId="20577"/>
        <pc:sldMkLst>
          <pc:docMk/>
          <pc:sldMk cId="2503191316" sldId="298"/>
        </pc:sldMkLst>
        <pc:spChg chg="mod">
          <ac:chgData name="Santhan Thangarasa" userId="408d9f9c-4a2c-4dc8-a0f4-253ef568dfdf" providerId="ADAL" clId="{2A0401CE-F921-4A5C-8209-EED0CEA85007}" dt="2019-08-28T13:45:52.795" v="936" actId="20577"/>
          <ac:spMkLst>
            <pc:docMk/>
            <pc:sldMk cId="2503191316" sldId="298"/>
            <ac:spMk id="5" creationId="{00000000-0000-0000-0000-000000000000}"/>
          </ac:spMkLst>
        </pc:spChg>
      </pc:sldChg>
      <pc:sldChg chg="modSp">
        <pc:chgData name="Santhan Thangarasa" userId="408d9f9c-4a2c-4dc8-a0f4-253ef568dfdf" providerId="ADAL" clId="{2A0401CE-F921-4A5C-8209-EED0CEA85007}" dt="2019-08-28T13:02:07.706" v="467" actId="20577"/>
        <pc:sldMkLst>
          <pc:docMk/>
          <pc:sldMk cId="1780391154" sldId="299"/>
        </pc:sldMkLst>
        <pc:spChg chg="mod">
          <ac:chgData name="Santhan Thangarasa" userId="408d9f9c-4a2c-4dc8-a0f4-253ef568dfdf" providerId="ADAL" clId="{2A0401CE-F921-4A5C-8209-EED0CEA85007}" dt="2019-08-28T13:02:07.706" v="467" actId="20577"/>
          <ac:spMkLst>
            <pc:docMk/>
            <pc:sldMk cId="1780391154" sldId="299"/>
            <ac:spMk id="5" creationId="{00000000-0000-0000-0000-000000000000}"/>
          </ac:spMkLst>
        </pc:spChg>
      </pc:sldChg>
      <pc:sldChg chg="modSp">
        <pc:chgData name="Santhan Thangarasa" userId="408d9f9c-4a2c-4dc8-a0f4-253ef568dfdf" providerId="ADAL" clId="{2A0401CE-F921-4A5C-8209-EED0CEA85007}" dt="2019-08-28T13:38:16.079" v="826" actId="20577"/>
        <pc:sldMkLst>
          <pc:docMk/>
          <pc:sldMk cId="2909691619" sldId="300"/>
        </pc:sldMkLst>
        <pc:spChg chg="mod">
          <ac:chgData name="Santhan Thangarasa" userId="408d9f9c-4a2c-4dc8-a0f4-253ef568dfdf" providerId="ADAL" clId="{2A0401CE-F921-4A5C-8209-EED0CEA85007}" dt="2019-08-28T13:38:16.079" v="826" actId="20577"/>
          <ac:spMkLst>
            <pc:docMk/>
            <pc:sldMk cId="2909691619" sldId="30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5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80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640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703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365125"/>
            <a:ext cx="11377264" cy="97564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412776"/>
            <a:ext cx="11377264" cy="52565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4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238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226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066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182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54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88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66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70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WF on R17 NR MG enhancements - </a:t>
            </a:r>
            <a:r>
              <a:rPr lang="en-GB" sz="3600" dirty="0"/>
              <a:t>Multiple concurrent and independent MG patterns</a:t>
            </a:r>
            <a:endParaRPr lang="ja-JP" altLang="en-US" sz="36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2567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Mediatek Inc.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407368" y="188916"/>
            <a:ext cx="11377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#9</a:t>
            </a:r>
            <a:r>
              <a:rPr lang="en-US" altLang="zh-CN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8bis</a:t>
            </a: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-e Meeting				 </a:t>
            </a:r>
          </a:p>
          <a:p>
            <a:pPr>
              <a:spcBef>
                <a:spcPct val="0"/>
              </a:spcBef>
              <a:buNone/>
              <a:tabLst>
                <a:tab pos="1371600" algn="l"/>
              </a:tabLst>
            </a:pPr>
            <a:r>
              <a:rPr lang="en-GB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</a:t>
            </a:r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Apr. 12-20, 2021 </a:t>
            </a: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9984406" y="188916"/>
            <a:ext cx="1800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R4-2</a:t>
            </a:r>
            <a:r>
              <a:rPr lang="en-US" altLang="zh-CN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10xxxx</a:t>
            </a:r>
            <a:endParaRPr lang="en-US" altLang="ja-JP" sz="18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361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US" dirty="0"/>
              <a:t>Whether </a:t>
            </a:r>
            <a:r>
              <a:rPr lang="en-US" dirty="0" smtClean="0"/>
              <a:t>to </a:t>
            </a:r>
            <a:r>
              <a:rPr lang="en-US" dirty="0"/>
              <a:t>define an overhead cap</a:t>
            </a:r>
          </a:p>
          <a:p>
            <a:pPr lvl="1" hangingPunct="0"/>
            <a:r>
              <a:rPr lang="en-US" dirty="0"/>
              <a:t>Option A: Yes</a:t>
            </a:r>
          </a:p>
          <a:p>
            <a:pPr lvl="1"/>
            <a:r>
              <a:rPr lang="en-US" dirty="0"/>
              <a:t>Option B: No</a:t>
            </a:r>
          </a:p>
        </p:txBody>
      </p:sp>
    </p:spTree>
    <p:extLst>
      <p:ext uri="{BB962C8B-B14F-4D97-AF65-F5344CB8AC3E}">
        <p14:creationId xmlns:p14="http://schemas.microsoft.com/office/powerpoint/2010/main" val="1847398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FFS the legacy requirements that can be re-used for concurrent gaps. Candidates including:</a:t>
            </a:r>
          </a:p>
          <a:p>
            <a:pPr lvl="1"/>
            <a:r>
              <a:rPr lang="en-US" dirty="0" smtClean="0"/>
              <a:t>MG patterns (or sequence), </a:t>
            </a:r>
          </a:p>
          <a:p>
            <a:pPr lvl="1"/>
            <a:r>
              <a:rPr lang="en-US" dirty="0" smtClean="0"/>
              <a:t>MG applicability,</a:t>
            </a:r>
          </a:p>
          <a:p>
            <a:pPr lvl="1"/>
            <a:r>
              <a:rPr lang="en-GB" dirty="0"/>
              <a:t>MG reference timing (including MGTA), </a:t>
            </a:r>
            <a:endParaRPr lang="en-GB" dirty="0" smtClean="0"/>
          </a:p>
          <a:p>
            <a:pPr lvl="1"/>
            <a:r>
              <a:rPr lang="en-GB" dirty="0" smtClean="0"/>
              <a:t>effective </a:t>
            </a:r>
            <a:r>
              <a:rPr lang="en-GB" dirty="0"/>
              <a:t>MGRP, </a:t>
            </a:r>
            <a:endParaRPr lang="en-GB" dirty="0" smtClean="0"/>
          </a:p>
          <a:p>
            <a:pPr lvl="1"/>
            <a:r>
              <a:rPr lang="en-GB" dirty="0" smtClean="0"/>
              <a:t>MG interruption</a:t>
            </a:r>
          </a:p>
          <a:p>
            <a:pPr lvl="1"/>
            <a:r>
              <a:rPr lang="en-GB" dirty="0" smtClean="0"/>
              <a:t>UE </a:t>
            </a:r>
            <a:r>
              <a:rPr lang="en-GB" dirty="0"/>
              <a:t>UL behaviour after MG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374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FFS additional assumptions (on network configuration and for UE behavior) for concurrent gap, e.g., </a:t>
            </a:r>
          </a:p>
          <a:p>
            <a:pPr lvl="1" hangingPunct="0"/>
            <a:r>
              <a:rPr lang="en-GB" dirty="0"/>
              <a:t>Only one frequency layer can be measured in a single gap instance. </a:t>
            </a:r>
            <a:endParaRPr lang="en-US" dirty="0"/>
          </a:p>
          <a:p>
            <a:pPr lvl="1" hangingPunct="0"/>
            <a:r>
              <a:rPr lang="en-GB" dirty="0"/>
              <a:t>Only one type of RSs can be performed in a single gap instance. </a:t>
            </a:r>
            <a:endParaRPr lang="en-US" dirty="0"/>
          </a:p>
          <a:p>
            <a:pPr lvl="1"/>
            <a:r>
              <a:rPr lang="en-GB" dirty="0"/>
              <a:t>One RS configuration can only be measured in one MG pattern</a:t>
            </a:r>
            <a:endParaRPr lang="en-US" dirty="0"/>
          </a:p>
          <a:p>
            <a:r>
              <a:rPr lang="en-US" dirty="0" smtClean="0"/>
              <a:t>FFS CSSF requirements of concurrent gap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620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validation delay for concurrent gap is the same as legacy Rel-15/16 RRC processing </a:t>
            </a:r>
            <a:r>
              <a:rPr lang="en-GB" dirty="0" smtClean="0"/>
              <a:t>delay</a:t>
            </a:r>
            <a:r>
              <a:rPr lang="en-US" dirty="0" smtClean="0"/>
              <a:t>, when pre-configured gap is not considered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3726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Concurrent gaps are configured by multiple RRC IE </a:t>
            </a:r>
            <a:r>
              <a:rPr lang="en-US" dirty="0" err="1">
                <a:solidFill>
                  <a:srgbClr val="00B050"/>
                </a:solidFill>
              </a:rPr>
              <a:t>MeasGapConfig</a:t>
            </a:r>
            <a:r>
              <a:rPr lang="en-US" dirty="0">
                <a:solidFill>
                  <a:srgbClr val="00B050"/>
                </a:solidFill>
              </a:rPr>
              <a:t> [during a common period of time]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on the definition of the “common period of time” and whether it shall be introduced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how to handle fully overlapping multiple MG case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how to handle activated/deactivated pre-configured MGs (in case they are defined)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Detailed RRC configuration is up to RAN2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UE behavior for measurement of multiple MG patterns is FFS</a:t>
            </a:r>
          </a:p>
          <a:p>
            <a:pPr lvl="2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056440" y="6352204"/>
            <a:ext cx="2005677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GTW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90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</a:t>
            </a:r>
            <a:r>
              <a:rPr lang="en-US" dirty="0" smtClean="0"/>
              <a:t>period of time:</a:t>
            </a:r>
          </a:p>
          <a:p>
            <a:pPr lvl="1" hangingPunct="0"/>
            <a:r>
              <a:rPr lang="en-US" dirty="0"/>
              <a:t>Without considering pre-configured gap: The common period of time is the duration in which </a:t>
            </a:r>
            <a:r>
              <a:rPr lang="en-GB" dirty="0"/>
              <a:t>UE is configured with more than one MGs </a:t>
            </a:r>
            <a:endParaRPr lang="en-US" dirty="0"/>
          </a:p>
          <a:p>
            <a:pPr lvl="1" hangingPunct="0"/>
            <a:r>
              <a:rPr lang="en-US" dirty="0"/>
              <a:t>With considering pre-configured gap: The common period of time is the duration in which </a:t>
            </a:r>
            <a:r>
              <a:rPr lang="en-GB" dirty="0"/>
              <a:t>UE is operating with more than one active MGs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4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Applicability and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dirty="0"/>
              <a:t>The measurement purposes of concurrent gaps include:</a:t>
            </a:r>
          </a:p>
          <a:p>
            <a:pPr lvl="1" hangingPunct="0"/>
            <a:r>
              <a:rPr lang="en-US" dirty="0"/>
              <a:t>Different </a:t>
            </a:r>
            <a:r>
              <a:rPr lang="en-GB" dirty="0" smtClean="0"/>
              <a:t>periodicity </a:t>
            </a:r>
            <a:r>
              <a:rPr lang="en-GB" dirty="0"/>
              <a:t>of signals</a:t>
            </a:r>
            <a:r>
              <a:rPr lang="en-US" dirty="0"/>
              <a:t>, including </a:t>
            </a:r>
            <a:r>
              <a:rPr lang="en-GB" dirty="0"/>
              <a:t>SMTC from different cells that cannot be covered by one gap occasion</a:t>
            </a:r>
            <a:endParaRPr lang="en-US" dirty="0"/>
          </a:p>
          <a:p>
            <a:pPr lvl="1" hangingPunct="0"/>
            <a:r>
              <a:rPr lang="en-US" dirty="0"/>
              <a:t>Different RSs, e.g., SSB, CSI-RS, PRS, RSSI </a:t>
            </a:r>
          </a:p>
          <a:p>
            <a:pPr lvl="1" hangingPunct="0"/>
            <a:r>
              <a:rPr lang="en-US" dirty="0"/>
              <a:t>Different RATs</a:t>
            </a:r>
          </a:p>
          <a:p>
            <a:pPr lvl="2" hangingPunct="0"/>
            <a:r>
              <a:rPr lang="en-US" dirty="0"/>
              <a:t>FFS whether to allow the case</a:t>
            </a:r>
            <a:r>
              <a:rPr lang="en-GB" dirty="0"/>
              <a:t> when the UE is configured to perform only non-NR RAT measurements</a:t>
            </a:r>
            <a:endParaRPr lang="en-US" dirty="0"/>
          </a:p>
          <a:p>
            <a:pPr lvl="1"/>
            <a:r>
              <a:rPr lang="en-US" dirty="0"/>
              <a:t>FFS </a:t>
            </a:r>
            <a:r>
              <a:rPr lang="en-GB" dirty="0"/>
              <a:t>relation between the parameters of the parallel </a:t>
            </a:r>
            <a:r>
              <a:rPr lang="en-GB" dirty="0" smtClean="0"/>
              <a:t>patterns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1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Applicability and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GB" dirty="0" smtClean="0"/>
              <a:t>FFS whether </a:t>
            </a:r>
            <a:r>
              <a:rPr lang="en-GB" dirty="0"/>
              <a:t>RAN4 should associate gap(s) to </a:t>
            </a:r>
            <a:r>
              <a:rPr lang="en-GB" dirty="0" smtClean="0"/>
              <a:t>dedicated use </a:t>
            </a:r>
            <a:r>
              <a:rPr lang="en-GB" dirty="0"/>
              <a:t>case(s). </a:t>
            </a:r>
            <a:endParaRPr lang="en-US" dirty="0"/>
          </a:p>
          <a:p>
            <a:pPr lvl="1"/>
            <a:r>
              <a:rPr lang="en-US" dirty="0"/>
              <a:t>If Yes, </a:t>
            </a:r>
            <a:endParaRPr lang="en-US" dirty="0" smtClean="0"/>
          </a:p>
          <a:p>
            <a:pPr lvl="2"/>
            <a:r>
              <a:rPr lang="en-GB" dirty="0" smtClean="0"/>
              <a:t>FFS </a:t>
            </a:r>
            <a:r>
              <a:rPr lang="en-GB" dirty="0"/>
              <a:t>on whether to associate </a:t>
            </a:r>
            <a:r>
              <a:rPr lang="en-GB" dirty="0" smtClean="0"/>
              <a:t>all gaps </a:t>
            </a:r>
            <a:r>
              <a:rPr lang="en-GB" dirty="0"/>
              <a:t>or only the new gap </a:t>
            </a:r>
            <a:endParaRPr lang="en-GB" dirty="0" smtClean="0"/>
          </a:p>
          <a:p>
            <a:pPr lvl="2"/>
            <a:r>
              <a:rPr lang="en-GB" dirty="0" smtClean="0"/>
              <a:t>FFS </a:t>
            </a:r>
            <a:r>
              <a:rPr lang="en-GB" dirty="0"/>
              <a:t>on which use </a:t>
            </a:r>
            <a:r>
              <a:rPr lang="en-GB" dirty="0" smtClean="0"/>
              <a:t>cases </a:t>
            </a:r>
            <a:r>
              <a:rPr lang="en-GB" dirty="0"/>
              <a:t>should be associated. </a:t>
            </a:r>
            <a:endParaRPr lang="en-GB" dirty="0" smtClean="0"/>
          </a:p>
          <a:p>
            <a:r>
              <a:rPr lang="en-GB" dirty="0"/>
              <a:t>Existing configuration mechanism under DC mode can be reused:</a:t>
            </a:r>
            <a:endParaRPr lang="en-US" dirty="0"/>
          </a:p>
          <a:p>
            <a:pPr lvl="1"/>
            <a:r>
              <a:rPr lang="en-GB" dirty="0"/>
              <a:t>In EN-DC, </a:t>
            </a:r>
            <a:endParaRPr lang="en-GB" dirty="0" smtClean="0"/>
          </a:p>
          <a:p>
            <a:pPr lvl="2"/>
            <a:r>
              <a:rPr lang="en-GB" dirty="0" smtClean="0"/>
              <a:t>per-UE </a:t>
            </a:r>
            <a:r>
              <a:rPr lang="en-GB" dirty="0"/>
              <a:t>gap and FR1 gap are configured by MN, </a:t>
            </a:r>
            <a:endParaRPr lang="en-GB" dirty="0" smtClean="0"/>
          </a:p>
          <a:p>
            <a:pPr lvl="2"/>
            <a:r>
              <a:rPr lang="en-GB" dirty="0" smtClean="0"/>
              <a:t>FR2 </a:t>
            </a:r>
            <a:r>
              <a:rPr lang="en-GB" dirty="0"/>
              <a:t>gap is configured by SN. </a:t>
            </a:r>
            <a:endParaRPr lang="en-US" dirty="0"/>
          </a:p>
          <a:p>
            <a:pPr lvl="1"/>
            <a:r>
              <a:rPr lang="en-GB" dirty="0"/>
              <a:t>In NE-DC and NR-DC, </a:t>
            </a:r>
            <a:endParaRPr lang="en-GB" dirty="0" smtClean="0"/>
          </a:p>
          <a:p>
            <a:pPr lvl="2"/>
            <a:r>
              <a:rPr lang="en-GB" dirty="0" smtClean="0"/>
              <a:t>per-UE </a:t>
            </a:r>
            <a:r>
              <a:rPr lang="en-GB" dirty="0"/>
              <a:t>gap, FR1 gap and FR2 gap are configured by MN.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75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 capability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UE doesn’t support per-FR gap, </a:t>
            </a:r>
            <a:endParaRPr lang="en-GB" dirty="0" smtClean="0"/>
          </a:p>
          <a:p>
            <a:pPr lvl="1"/>
            <a:r>
              <a:rPr lang="en-GB" dirty="0" smtClean="0"/>
              <a:t>All </a:t>
            </a:r>
            <a:r>
              <a:rPr lang="en-GB" dirty="0"/>
              <a:t>concurrent gaps are </a:t>
            </a:r>
            <a:r>
              <a:rPr lang="en-GB" dirty="0" smtClean="0"/>
              <a:t>per-UE</a:t>
            </a:r>
          </a:p>
          <a:p>
            <a:pPr lvl="1"/>
            <a:r>
              <a:rPr lang="en-GB" dirty="0" smtClean="0"/>
              <a:t>The max number of supported concurrent gap is</a:t>
            </a:r>
          </a:p>
          <a:p>
            <a:pPr lvl="2"/>
            <a:r>
              <a:rPr lang="en-GB" dirty="0" smtClean="0"/>
              <a:t>Option A: 2</a:t>
            </a:r>
          </a:p>
          <a:p>
            <a:pPr lvl="2"/>
            <a:r>
              <a:rPr lang="en-GB" dirty="0" smtClean="0"/>
              <a:t>Option B: Up to UE capability</a:t>
            </a:r>
          </a:p>
          <a:p>
            <a:r>
              <a:rPr lang="en-GB" dirty="0" smtClean="0"/>
              <a:t>When UE supports </a:t>
            </a:r>
            <a:r>
              <a:rPr lang="en-GB" dirty="0"/>
              <a:t>per-FR </a:t>
            </a:r>
            <a:r>
              <a:rPr lang="en-GB" dirty="0" smtClean="0"/>
              <a:t>gap, </a:t>
            </a:r>
          </a:p>
          <a:p>
            <a:pPr lvl="1"/>
            <a:r>
              <a:rPr lang="en-GB" dirty="0" smtClean="0"/>
              <a:t>FFS whether </a:t>
            </a:r>
            <a:r>
              <a:rPr lang="en-GB" dirty="0"/>
              <a:t>to allow per-UE gap and per-FR gap to be configured </a:t>
            </a:r>
            <a:r>
              <a:rPr lang="en-GB" dirty="0" smtClean="0"/>
              <a:t>simultaneously</a:t>
            </a:r>
          </a:p>
          <a:p>
            <a:pPr lvl="1"/>
            <a:r>
              <a:rPr lang="en-GB" dirty="0" smtClean="0"/>
              <a:t>FFS the </a:t>
            </a:r>
            <a:r>
              <a:rPr lang="en-GB" dirty="0"/>
              <a:t>max number of supported concurrent </a:t>
            </a:r>
            <a:r>
              <a:rPr lang="en-GB" dirty="0" smtClean="0"/>
              <a:t>gap</a:t>
            </a:r>
          </a:p>
        </p:txBody>
      </p:sp>
    </p:spTree>
    <p:extLst>
      <p:ext uri="{BB962C8B-B14F-4D97-AF65-F5344CB8AC3E}">
        <p14:creationId xmlns:p14="http://schemas.microsoft.com/office/powerpoint/2010/main" val="491822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 capability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FFS whether UE </a:t>
            </a:r>
            <a:r>
              <a:rPr lang="en-GB" dirty="0"/>
              <a:t>shall support combinations of concurrent gaps comprising any of the by UE supported MGPs</a:t>
            </a:r>
            <a:endParaRPr lang="en-GB" dirty="0" smtClean="0"/>
          </a:p>
          <a:p>
            <a:r>
              <a:rPr lang="en-US" dirty="0" smtClean="0"/>
              <a:t>FFS whether to introduce the </a:t>
            </a:r>
            <a:r>
              <a:rPr lang="en-GB" dirty="0"/>
              <a:t>applicability conditions that may limit the allowable combinations of MG that can be configured concurrently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8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Overlapping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Definitions of </a:t>
            </a:r>
            <a:r>
              <a:rPr lang="en-US" sz="2000" dirty="0"/>
              <a:t>fully overlapped, partial overlapped and fully non-overlapped </a:t>
            </a:r>
            <a:r>
              <a:rPr lang="en-US" sz="2000" dirty="0" smtClean="0"/>
              <a:t>concurrent gap</a:t>
            </a:r>
          </a:p>
          <a:p>
            <a:pPr lvl="1"/>
            <a:r>
              <a:rPr lang="en-US" sz="1800" dirty="0" smtClean="0"/>
              <a:t>Start from per-UE gap. FFS </a:t>
            </a:r>
            <a:r>
              <a:rPr lang="en-US" sz="1800" dirty="0"/>
              <a:t>how to extend to per-FR </a:t>
            </a:r>
            <a:r>
              <a:rPr lang="en-US" sz="1800" dirty="0" smtClean="0"/>
              <a:t>gap</a:t>
            </a:r>
          </a:p>
          <a:p>
            <a:pPr lvl="1" hangingPunct="0"/>
            <a:r>
              <a:rPr lang="en-US" sz="1800" dirty="0"/>
              <a:t>Fully non-overlapped (FNO): </a:t>
            </a:r>
            <a:r>
              <a:rPr lang="en-US" sz="1800" dirty="0" smtClean="0"/>
              <a:t>All gap </a:t>
            </a:r>
            <a:r>
              <a:rPr lang="en-US" sz="1800" dirty="0"/>
              <a:t>occasions of 2 MGs are disjoint in time.</a:t>
            </a:r>
            <a:r>
              <a:rPr lang="en-US" sz="1800" i="1" dirty="0"/>
              <a:t> </a:t>
            </a:r>
            <a:endParaRPr lang="en-US" sz="1800" i="1" dirty="0" smtClean="0"/>
          </a:p>
          <a:p>
            <a:pPr lvl="1" hangingPunct="0"/>
            <a:endParaRPr lang="en-US" sz="1800" i="1" dirty="0"/>
          </a:p>
          <a:p>
            <a:pPr lvl="1" hangingPunct="0"/>
            <a:endParaRPr lang="en-US" sz="1800" dirty="0"/>
          </a:p>
          <a:p>
            <a:pPr lvl="1" hangingPunct="0"/>
            <a:r>
              <a:rPr lang="en-US" sz="1800" dirty="0"/>
              <a:t>Fully-overlapped (FO): </a:t>
            </a:r>
            <a:r>
              <a:rPr lang="en-US" sz="1800" u="sng" dirty="0"/>
              <a:t>Every</a:t>
            </a:r>
            <a:r>
              <a:rPr lang="en-US" sz="1800" dirty="0"/>
              <a:t> gap occasion of one MG is </a:t>
            </a:r>
            <a:r>
              <a:rPr lang="en-US" sz="1800" u="sng" dirty="0"/>
              <a:t>fully</a:t>
            </a:r>
            <a:r>
              <a:rPr lang="en-US" sz="1800" dirty="0"/>
              <a:t> covered by every gap occasion of another MG with the same </a:t>
            </a:r>
            <a:r>
              <a:rPr lang="en-US" sz="1800" dirty="0" smtClean="0"/>
              <a:t>periodicity</a:t>
            </a:r>
          </a:p>
          <a:p>
            <a:pPr lvl="1" hangingPunct="0"/>
            <a:endParaRPr lang="en-US" sz="1800" dirty="0"/>
          </a:p>
          <a:p>
            <a:pPr lvl="1" hangingPunct="0"/>
            <a:endParaRPr lang="en-US" sz="1800" dirty="0"/>
          </a:p>
          <a:p>
            <a:pPr lvl="1" hangingPunct="0"/>
            <a:r>
              <a:rPr lang="en-US" sz="1800" dirty="0"/>
              <a:t>Partially overlapped</a:t>
            </a:r>
          </a:p>
          <a:p>
            <a:pPr lvl="2" hangingPunct="0"/>
            <a:r>
              <a:rPr lang="en-US" sz="1600" dirty="0"/>
              <a:t>(PO#1): Not belong to FNO or FO, and the periodicities are the same.</a:t>
            </a:r>
          </a:p>
          <a:p>
            <a:pPr lvl="2"/>
            <a:endParaRPr lang="en-US" sz="1600" dirty="0" smtClean="0"/>
          </a:p>
          <a:p>
            <a:pPr lvl="2"/>
            <a:endParaRPr lang="en-US" sz="1600" dirty="0"/>
          </a:p>
          <a:p>
            <a:pPr lvl="2"/>
            <a:r>
              <a:rPr lang="en-US" sz="1600" dirty="0" smtClean="0"/>
              <a:t>(</a:t>
            </a:r>
            <a:r>
              <a:rPr lang="en-US" sz="1600" dirty="0"/>
              <a:t>PO#2): </a:t>
            </a:r>
            <a:r>
              <a:rPr lang="en-US" sz="1600" dirty="0" smtClean="0"/>
              <a:t>Not </a:t>
            </a:r>
            <a:r>
              <a:rPr lang="en-US" sz="1600" dirty="0"/>
              <a:t>belong to FNO, FO and the periodicities are different</a:t>
            </a:r>
            <a:r>
              <a:rPr lang="en-US" sz="1600" dirty="0" smtClean="0"/>
              <a:t>.</a:t>
            </a:r>
            <a:endParaRPr lang="en-US" sz="1600" dirty="0" smtClean="0"/>
          </a:p>
        </p:txBody>
      </p:sp>
      <p:grpSp>
        <p:nvGrpSpPr>
          <p:cNvPr id="17" name="Group 16"/>
          <p:cNvGrpSpPr/>
          <p:nvPr/>
        </p:nvGrpSpPr>
        <p:grpSpPr>
          <a:xfrm>
            <a:off x="2063552" y="2491550"/>
            <a:ext cx="3386999" cy="450297"/>
            <a:chOff x="6456040" y="818463"/>
            <a:chExt cx="3386999" cy="450297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7543267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97953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09401" y="3626775"/>
            <a:ext cx="3386999" cy="450297"/>
            <a:chOff x="6456040" y="818463"/>
            <a:chExt cx="3386999" cy="450297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6816080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543267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252343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979530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060929" y="3626775"/>
            <a:ext cx="3386999" cy="450297"/>
            <a:chOff x="6456040" y="818463"/>
            <a:chExt cx="3386999" cy="450297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681608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543267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252343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97953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058306" y="4841786"/>
            <a:ext cx="3386999" cy="450297"/>
            <a:chOff x="6456040" y="818463"/>
            <a:chExt cx="3386999" cy="450297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7034140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761327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470403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9197590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090130" y="5805264"/>
            <a:ext cx="3386999" cy="450297"/>
            <a:chOff x="6456040" y="818463"/>
            <a:chExt cx="3386999" cy="450297"/>
          </a:xfrm>
        </p:grpSpPr>
        <p:cxnSp>
          <p:nvCxnSpPr>
            <p:cNvPr id="62" name="Straight Arrow Connector 61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6861510" y="1124744"/>
              <a:ext cx="31461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297773" y="1124744"/>
              <a:ext cx="31461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306778" y="5805264"/>
            <a:ext cx="3386999" cy="450297"/>
            <a:chOff x="6456040" y="818463"/>
            <a:chExt cx="3386999" cy="450297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7041247" y="1124744"/>
              <a:ext cx="284135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8477510" y="1124744"/>
              <a:ext cx="284135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77" name="Rectangle 76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99128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Overlapping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 </a:t>
            </a:r>
            <a:r>
              <a:rPr lang="en-US" dirty="0" smtClean="0"/>
              <a:t>will be defined at least for FNO. FFS other cases</a:t>
            </a:r>
          </a:p>
          <a:p>
            <a:r>
              <a:rPr lang="en-US" dirty="0" smtClean="0"/>
              <a:t>FFS </a:t>
            </a:r>
            <a:r>
              <a:rPr lang="en-US" dirty="0"/>
              <a:t>UE’s behavior in collided gap </a:t>
            </a:r>
            <a:r>
              <a:rPr lang="en-US" dirty="0" smtClean="0"/>
              <a:t>durations, if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511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1" ma:contentTypeDescription="Create a new document." ma:contentTypeScope="" ma:versionID="99f6751dbc8f6c9db939c24aed21b85c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97a570d36a9bfe7447b480bcbafe877e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FDC7FD-A4EA-478E-AED3-CA1706B628A8}">
  <ds:schemaRefs>
    <ds:schemaRef ds:uri="http://purl.org/dc/elements/1.1/"/>
    <ds:schemaRef ds:uri="http://schemas.microsoft.com/office/infopath/2007/PartnerControls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6f846979-0e6f-42ff-8b87-e1893efeda99"/>
    <ds:schemaRef ds:uri="db33437f-65a5-48c5-b537-19efd290f967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9752FF3-4EE6-413D-90B5-8E2961A1F1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0984D3-95C9-4B3D-A510-4088B6FE12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7780</TotalTime>
  <Words>682</Words>
  <Application>Microsoft Office PowerPoint</Application>
  <PresentationFormat>Widescreen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Meiryo UI</vt:lpstr>
      <vt:lpstr>宋体</vt:lpstr>
      <vt:lpstr>Arial</vt:lpstr>
      <vt:lpstr>Calibri</vt:lpstr>
      <vt:lpstr>Calibri Light</vt:lpstr>
      <vt:lpstr>Office 主题</vt:lpstr>
      <vt:lpstr>WF on R17 NR MG enhancements - Multiple concurrent and independent MG patterns</vt:lpstr>
      <vt:lpstr>Definition</vt:lpstr>
      <vt:lpstr>Definition</vt:lpstr>
      <vt:lpstr>Applicability and configurations</vt:lpstr>
      <vt:lpstr>Applicability and configurations</vt:lpstr>
      <vt:lpstr>UE capability related issues</vt:lpstr>
      <vt:lpstr>UE capability related issues</vt:lpstr>
      <vt:lpstr>Overlapping issues</vt:lpstr>
      <vt:lpstr>Overlapping issues</vt:lpstr>
      <vt:lpstr>Overhead</vt:lpstr>
      <vt:lpstr>Measurement requirements</vt:lpstr>
      <vt:lpstr>Measurement requirements</vt:lpstr>
      <vt:lpstr>Others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Ato-MediaTek</cp:lastModifiedBy>
  <cp:revision>490</cp:revision>
  <dcterms:created xsi:type="dcterms:W3CDTF">2016-01-12T08:39:00Z</dcterms:created>
  <dcterms:modified xsi:type="dcterms:W3CDTF">2021-04-15T09:12:36Z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(3)fNMoUHtv8KgDhPgdkuuEXuKzJdSFkx4XCcyQjX+5bjxRH+lAbVnSRU+QL+SogrPBnqCOKMFC
UhYVbcpPRK30LRzSaFnySEnAPj7nOgU92cRdCsbphOXiEmcmMujWUe67nuI4p0Ej2DCAQhZl
Q+btQFJBIt+YFyrXU7zKOY/xuLif/f7kVkMSDXhznYww4gJ5wT0HEUyaF6x14Bo1M949wCco
OgFV7ceo6HqyD2O0gM</vt:lpwstr>
  </property>
  <property fmtid="{D5CDD505-2E9C-101B-9397-08002B2CF9AE}" pid="3" name="_2015_ms_pID_7253431">
    <vt:lpwstr>QnCXaZ4iJ95hJiTMmmmKvOM0LvOxFHPWFbEtnRXsgUZJB0hw2OHPZU
BezHIkDBoXc88zTbtzkx96mYfU6I3ZnGsojpv4K34p/LEPYsitMT8J1U4/5XOSWBYmDwO7fO
Td8KWI+0l9bCWGwWj3tVqz/0ytbWbgAAji0qr3Hu3tvVt5sNYvKZXgZf9e1UFFYZk8fjKLd0
kiFV/hp9YEVVSF1cFuxte6Jn0OfNxPh3dZ/r</vt:lpwstr>
  </property>
  <property fmtid="{D5CDD505-2E9C-101B-9397-08002B2CF9AE}" pid="4" name="_2015_ms_pID_7253432">
    <vt:lpwstr>PL7MSKrVZUNflBSg72euQYcE1XmHa+ALaEPv
kaJxsrOzr3gXyVJ0GXUtXsy9X0j2KpW89zsecR/rCh7r1tx9Fb8=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2052-10.8.2.7027</vt:lpwstr>
  </property>
  <property fmtid="{D5CDD505-2E9C-101B-9397-08002B2CF9AE}" pid="10" name="ContentTypeId">
    <vt:lpwstr>0x0101003AA7AC0C743A294CADF60F661720E3E6</vt:lpwstr>
  </property>
</Properties>
</file>