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3" r:id="rId3"/>
    <p:sldId id="274" r:id="rId4"/>
    <p:sldId id="281" r:id="rId5"/>
    <p:sldId id="275" r:id="rId6"/>
    <p:sldId id="282" r:id="rId7"/>
    <p:sldId id="276" r:id="rId8"/>
    <p:sldId id="283" r:id="rId9"/>
    <p:sldId id="277" r:id="rId10"/>
    <p:sldId id="284" r:id="rId11"/>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57" autoAdjust="0"/>
    <p:restoredTop sz="94558" autoAdjust="0"/>
  </p:normalViewPr>
  <p:slideViewPr>
    <p:cSldViewPr>
      <p:cViewPr varScale="1">
        <p:scale>
          <a:sx n="135" d="100"/>
          <a:sy n="135" d="100"/>
        </p:scale>
        <p:origin x="120" y="114"/>
      </p:cViewPr>
      <p:guideLst>
        <p:guide orient="horz" pos="1620"/>
        <p:guide pos="2880"/>
      </p:guideLst>
    </p:cSldViewPr>
  </p:slideViewPr>
  <p:notesTextViewPr>
    <p:cViewPr>
      <p:scale>
        <a:sx n="100" d="100"/>
        <a:sy n="100" d="100"/>
      </p:scale>
      <p:origin x="0" y="0"/>
    </p:cViewPr>
  </p:notesTextViewPr>
  <p:notesViewPr>
    <p:cSldViewPr>
      <p:cViewPr varScale="1">
        <p:scale>
          <a:sx n="97" d="100"/>
          <a:sy n="97" d="100"/>
        </p:scale>
        <p:origin x="640"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55CA40-0D7F-4BE4-B4AF-B4BB727E59F2}" type="datetimeFigureOut">
              <a:rPr lang="zh-CN" altLang="en-US" smtClean="0"/>
              <a:pPr/>
              <a:t>2021/4/19</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D96FCE-6A4F-4F7B-A5FC-070969246C89}" type="slidenum">
              <a:rPr lang="zh-CN" altLang="en-US" smtClean="0"/>
              <a:pPr/>
              <a:t>‹#›</a:t>
            </a:fld>
            <a:endParaRPr lang="zh-CN" altLang="en-US"/>
          </a:p>
        </p:txBody>
      </p:sp>
    </p:spTree>
    <p:extLst>
      <p:ext uri="{BB962C8B-B14F-4D97-AF65-F5344CB8AC3E}">
        <p14:creationId xmlns:p14="http://schemas.microsoft.com/office/powerpoint/2010/main" val="4206560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2</a:t>
            </a:fld>
            <a:endParaRPr lang="zh-CN" altLang="en-US"/>
          </a:p>
        </p:txBody>
      </p:sp>
    </p:spTree>
    <p:extLst>
      <p:ext uri="{BB962C8B-B14F-4D97-AF65-F5344CB8AC3E}">
        <p14:creationId xmlns:p14="http://schemas.microsoft.com/office/powerpoint/2010/main" val="51888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3</a:t>
            </a:fld>
            <a:endParaRPr lang="zh-CN" altLang="en-US"/>
          </a:p>
        </p:txBody>
      </p:sp>
    </p:spTree>
    <p:extLst>
      <p:ext uri="{BB962C8B-B14F-4D97-AF65-F5344CB8AC3E}">
        <p14:creationId xmlns:p14="http://schemas.microsoft.com/office/powerpoint/2010/main" val="3588281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4</a:t>
            </a:fld>
            <a:endParaRPr lang="zh-CN" altLang="en-US"/>
          </a:p>
        </p:txBody>
      </p:sp>
    </p:spTree>
    <p:extLst>
      <p:ext uri="{BB962C8B-B14F-4D97-AF65-F5344CB8AC3E}">
        <p14:creationId xmlns:p14="http://schemas.microsoft.com/office/powerpoint/2010/main" val="4286041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5</a:t>
            </a:fld>
            <a:endParaRPr lang="zh-CN" altLang="en-US"/>
          </a:p>
        </p:txBody>
      </p:sp>
    </p:spTree>
    <p:extLst>
      <p:ext uri="{BB962C8B-B14F-4D97-AF65-F5344CB8AC3E}">
        <p14:creationId xmlns:p14="http://schemas.microsoft.com/office/powerpoint/2010/main" val="3931333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6</a:t>
            </a:fld>
            <a:endParaRPr lang="zh-CN" altLang="en-US"/>
          </a:p>
        </p:txBody>
      </p:sp>
    </p:spTree>
    <p:extLst>
      <p:ext uri="{BB962C8B-B14F-4D97-AF65-F5344CB8AC3E}">
        <p14:creationId xmlns:p14="http://schemas.microsoft.com/office/powerpoint/2010/main" val="735682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7</a:t>
            </a:fld>
            <a:endParaRPr lang="zh-CN" altLang="en-US"/>
          </a:p>
        </p:txBody>
      </p:sp>
    </p:spTree>
    <p:extLst>
      <p:ext uri="{BB962C8B-B14F-4D97-AF65-F5344CB8AC3E}">
        <p14:creationId xmlns:p14="http://schemas.microsoft.com/office/powerpoint/2010/main" val="215511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8</a:t>
            </a:fld>
            <a:endParaRPr lang="zh-CN" altLang="en-US"/>
          </a:p>
        </p:txBody>
      </p:sp>
    </p:spTree>
    <p:extLst>
      <p:ext uri="{BB962C8B-B14F-4D97-AF65-F5344CB8AC3E}">
        <p14:creationId xmlns:p14="http://schemas.microsoft.com/office/powerpoint/2010/main" val="3947596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9</a:t>
            </a:fld>
            <a:endParaRPr lang="zh-CN" altLang="en-US"/>
          </a:p>
        </p:txBody>
      </p:sp>
    </p:spTree>
    <p:extLst>
      <p:ext uri="{BB962C8B-B14F-4D97-AF65-F5344CB8AC3E}">
        <p14:creationId xmlns:p14="http://schemas.microsoft.com/office/powerpoint/2010/main" val="4290828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10</a:t>
            </a:fld>
            <a:endParaRPr lang="zh-CN" altLang="en-US"/>
          </a:p>
        </p:txBody>
      </p:sp>
    </p:spTree>
    <p:extLst>
      <p:ext uri="{BB962C8B-B14F-4D97-AF65-F5344CB8AC3E}">
        <p14:creationId xmlns:p14="http://schemas.microsoft.com/office/powerpoint/2010/main" val="213312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154781"/>
            <a:ext cx="6019800" cy="329088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F83E9C-471E-4653-83A3-9EE19105D01A}"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18145" y="1598812"/>
            <a:ext cx="7729810" cy="1102519"/>
          </a:xfrm>
        </p:spPr>
        <p:txBody>
          <a:bodyPr>
            <a:noAutofit/>
          </a:bodyPr>
          <a:lstStyle/>
          <a:p>
            <a:r>
              <a:rPr lang="en-GB" sz="2000" dirty="0"/>
              <a:t>WF on further RRM enhancement for NR and MR-DC - SRS antenna port switching </a:t>
            </a:r>
            <a:endParaRPr lang="zh-CN" altLang="en-US" sz="1200" dirty="0"/>
          </a:p>
        </p:txBody>
      </p:sp>
      <p:sp>
        <p:nvSpPr>
          <p:cNvPr id="3" name="副标题 2"/>
          <p:cNvSpPr>
            <a:spLocks noGrp="1"/>
          </p:cNvSpPr>
          <p:nvPr>
            <p:ph type="subTitle" idx="1"/>
          </p:nvPr>
        </p:nvSpPr>
        <p:spPr>
          <a:xfrm>
            <a:off x="1475656" y="4227934"/>
            <a:ext cx="6400800" cy="471484"/>
          </a:xfrm>
        </p:spPr>
        <p:txBody>
          <a:bodyPr>
            <a:normAutofit/>
          </a:bodyPr>
          <a:lstStyle/>
          <a:p>
            <a:r>
              <a:rPr lang="en-US" altLang="zh-CN" sz="2400" dirty="0"/>
              <a:t>Apple, …</a:t>
            </a:r>
            <a:endParaRPr lang="zh-CN" altLang="en-US" sz="2400" dirty="0"/>
          </a:p>
        </p:txBody>
      </p:sp>
      <p:sp>
        <p:nvSpPr>
          <p:cNvPr id="4" name="矩形 3"/>
          <p:cNvSpPr/>
          <p:nvPr/>
        </p:nvSpPr>
        <p:spPr>
          <a:xfrm>
            <a:off x="7308304" y="292973"/>
            <a:ext cx="2031325" cy="369332"/>
          </a:xfrm>
          <a:prstGeom prst="rect">
            <a:avLst/>
          </a:prstGeom>
        </p:spPr>
        <p:txBody>
          <a:bodyPr wrap="none">
            <a:spAutoFit/>
          </a:bodyPr>
          <a:lstStyle/>
          <a:p>
            <a:r>
              <a:rPr lang="en-US" dirty="0"/>
              <a:t>R4-2105786</a:t>
            </a:r>
            <a:r>
              <a:rPr lang="en-US" altLang="zh-CN" sz="1600" b="1" dirty="0"/>
              <a:t> 	</a:t>
            </a:r>
            <a:endParaRPr lang="zh-CN" altLang="en-US" sz="1600" b="1" dirty="0"/>
          </a:p>
        </p:txBody>
      </p:sp>
      <p:sp>
        <p:nvSpPr>
          <p:cNvPr id="12289" name="Rectangle 1"/>
          <p:cNvSpPr>
            <a:spLocks noChangeArrowheads="1"/>
          </p:cNvSpPr>
          <p:nvPr/>
        </p:nvSpPr>
        <p:spPr bwMode="auto">
          <a:xfrm>
            <a:off x="298574" y="292973"/>
            <a:ext cx="2756973"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tabLst>
                <a:tab pos="1371600" algn="l"/>
              </a:tabLst>
            </a:pPr>
            <a:r>
              <a:rPr lang="en-GB" sz="1400" b="1" dirty="0"/>
              <a:t>3GPP TSG-RAN4 Meeting #98bis-e</a:t>
            </a:r>
            <a:r>
              <a:rPr lang="en-US" sz="1400" b="1" dirty="0"/>
              <a:t> </a:t>
            </a:r>
          </a:p>
          <a:p>
            <a:pPr lvl="0" fontAlgn="base">
              <a:spcBef>
                <a:spcPct val="0"/>
              </a:spcBef>
              <a:spcAft>
                <a:spcPct val="0"/>
              </a:spcAft>
              <a:tabLst>
                <a:tab pos="1371600" algn="l"/>
              </a:tabLst>
            </a:pPr>
            <a:r>
              <a:rPr lang="en-GB" sz="1400" b="1" dirty="0"/>
              <a:t>Online, 12 – 20 April, 2021</a:t>
            </a:r>
          </a:p>
        </p:txBody>
      </p:sp>
      <p:sp>
        <p:nvSpPr>
          <p:cNvPr id="5" name="Rectangle 4">
            <a:extLst>
              <a:ext uri="{FF2B5EF4-FFF2-40B4-BE49-F238E27FC236}">
                <a16:creationId xmlns:a16="http://schemas.microsoft.com/office/drawing/2014/main" id="{01B51DA9-80B3-3F45-A398-88F8500FEA86}"/>
              </a:ext>
            </a:extLst>
          </p:cNvPr>
          <p:cNvSpPr/>
          <p:nvPr/>
        </p:nvSpPr>
        <p:spPr>
          <a:xfrm>
            <a:off x="298574" y="878712"/>
            <a:ext cx="8568952" cy="600164"/>
          </a:xfrm>
          <a:prstGeom prst="rect">
            <a:avLst/>
          </a:prstGeom>
        </p:spPr>
        <p:txBody>
          <a:bodyPr wrap="square">
            <a:spAutoFit/>
          </a:bodyPr>
          <a:lstStyle/>
          <a:p>
            <a:pPr marL="1260475" marR="0" indent="-1260475">
              <a:spcBef>
                <a:spcPts val="0"/>
              </a:spcBef>
              <a:spcAft>
                <a:spcPts val="600"/>
              </a:spcAft>
              <a:tabLst>
                <a:tab pos="180340" algn="l"/>
                <a:tab pos="360680" algn="l"/>
                <a:tab pos="541020" algn="l"/>
                <a:tab pos="721360" algn="l"/>
                <a:tab pos="901700" algn="l"/>
                <a:tab pos="1082040" algn="l"/>
                <a:tab pos="1262380" algn="l"/>
                <a:tab pos="2676525" algn="l"/>
              </a:tabLst>
            </a:pPr>
            <a:r>
              <a:rPr lang="pt-BR" sz="1400" b="1" dirty="0"/>
              <a:t>Agenda item: </a:t>
            </a:r>
            <a:r>
              <a:rPr lang="en-US" altLang="zh-CN" sz="1400" b="1" dirty="0"/>
              <a:t>8.4</a:t>
            </a:r>
            <a:endParaRPr lang="en-US" sz="1400" b="1" dirty="0"/>
          </a:p>
          <a:p>
            <a:pPr marL="1260475" marR="0" indent="-1260475">
              <a:spcBef>
                <a:spcPts val="0"/>
              </a:spcBef>
              <a:spcAft>
                <a:spcPts val="600"/>
              </a:spcAft>
            </a:pPr>
            <a:r>
              <a:rPr lang="en-GB" sz="1400" b="1" dirty="0"/>
              <a:t>Document for: Approval</a:t>
            </a:r>
            <a:endParaRPr lang="en-US" sz="1400" b="1" dirty="0"/>
          </a:p>
        </p:txBody>
      </p:sp>
      <p:sp>
        <p:nvSpPr>
          <p:cNvPr id="7" name="标题 1">
            <a:extLst>
              <a:ext uri="{FF2B5EF4-FFF2-40B4-BE49-F238E27FC236}">
                <a16:creationId xmlns:a16="http://schemas.microsoft.com/office/drawing/2014/main" id="{FC7A1BAD-A0C0-9E48-803A-6E8599264A2D}"/>
              </a:ext>
            </a:extLst>
          </p:cNvPr>
          <p:cNvSpPr txBox="1">
            <a:spLocks/>
          </p:cNvSpPr>
          <p:nvPr/>
        </p:nvSpPr>
        <p:spPr>
          <a:xfrm>
            <a:off x="811151" y="2742251"/>
            <a:ext cx="7729810"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000" dirty="0">
                <a:solidFill>
                  <a:srgbClr val="00B050"/>
                </a:solidFill>
              </a:rPr>
              <a:t> Agreement in 1</a:t>
            </a:r>
            <a:r>
              <a:rPr lang="en-GB" sz="2000" baseline="30000" dirty="0">
                <a:solidFill>
                  <a:srgbClr val="00B050"/>
                </a:solidFill>
              </a:rPr>
              <a:t>st</a:t>
            </a:r>
            <a:r>
              <a:rPr lang="en-GB" sz="2000" dirty="0">
                <a:solidFill>
                  <a:srgbClr val="00B050"/>
                </a:solidFill>
              </a:rPr>
              <a:t> round</a:t>
            </a:r>
          </a:p>
          <a:p>
            <a:r>
              <a:rPr lang="en-GB" altLang="zh-CN" sz="2000" dirty="0">
                <a:solidFill>
                  <a:srgbClr val="0070C0"/>
                </a:solidFill>
              </a:rPr>
              <a:t>Agreement in GTW (Apr. 16th)</a:t>
            </a:r>
          </a:p>
          <a:p>
            <a:r>
              <a:rPr lang="en-GB" altLang="zh-CN" sz="2000" dirty="0">
                <a:solidFill>
                  <a:srgbClr val="7030A0"/>
                </a:solidFill>
              </a:rPr>
              <a:t>Agreement in 2</a:t>
            </a:r>
            <a:r>
              <a:rPr lang="en-GB" altLang="zh-CN" sz="2000" baseline="30000" dirty="0">
                <a:solidFill>
                  <a:srgbClr val="7030A0"/>
                </a:solidFill>
              </a:rPr>
              <a:t>nd</a:t>
            </a:r>
            <a:r>
              <a:rPr lang="en-GB" altLang="zh-CN" sz="2000" dirty="0">
                <a:solidFill>
                  <a:srgbClr val="7030A0"/>
                </a:solidFill>
              </a:rPr>
              <a:t> round</a:t>
            </a:r>
            <a:endParaRPr lang="zh-CN" altLang="en-US" sz="1200" dirty="0">
              <a:solidFill>
                <a:srgbClr val="7030A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1-4: others</a:t>
            </a:r>
          </a:p>
        </p:txBody>
      </p:sp>
      <p:sp>
        <p:nvSpPr>
          <p:cNvPr id="3" name="内容占位符 2"/>
          <p:cNvSpPr>
            <a:spLocks noGrp="1"/>
          </p:cNvSpPr>
          <p:nvPr>
            <p:ph idx="1"/>
          </p:nvPr>
        </p:nvSpPr>
        <p:spPr>
          <a:xfrm>
            <a:off x="457200" y="699542"/>
            <a:ext cx="8229600" cy="4442086"/>
          </a:xfrm>
        </p:spPr>
        <p:txBody>
          <a:bodyPr>
            <a:noAutofit/>
          </a:bodyPr>
          <a:lstStyle/>
          <a:p>
            <a:r>
              <a:rPr lang="en-US" sz="1200" strike="sngStrike" dirty="0">
                <a:latin typeface="+mj-lt"/>
                <a:ea typeface="+mj-ea"/>
                <a:cs typeface="+mj-cs"/>
              </a:rPr>
              <a:t>Issue 1-4-1: if option 2 in issue 1-1-1 is adopted, how to define the SRS antenna port switching delay requirement </a:t>
            </a:r>
          </a:p>
          <a:p>
            <a:pPr lvl="1"/>
            <a:r>
              <a:rPr lang="en-US" sz="1200" strike="sngStrike" dirty="0">
                <a:latin typeface="+mj-lt"/>
                <a:ea typeface="+mj-ea"/>
                <a:cs typeface="+mj-cs"/>
              </a:rPr>
              <a:t>FFS:</a:t>
            </a:r>
          </a:p>
          <a:p>
            <a:pPr lvl="2"/>
            <a:r>
              <a:rPr lang="en-US" sz="1200" strike="sngStrike" dirty="0">
                <a:latin typeface="+mj-lt"/>
                <a:ea typeface="+mj-ea"/>
                <a:cs typeface="+mj-cs"/>
              </a:rPr>
              <a:t>Option 1 (vivo): For SRS antenna port switching delay, RAN4 should consider to specify UE capability to differentiate the needed minimal separation between SRSs and/or between SRS-PUSCH/PUCCH, similar to the transient period capability defined in R16</a:t>
            </a:r>
          </a:p>
          <a:p>
            <a:pPr marL="914400" lvl="2" indent="0">
              <a:buNone/>
            </a:pPr>
            <a:endParaRPr lang="en-US" sz="1200" dirty="0">
              <a:latin typeface="+mj-lt"/>
              <a:ea typeface="+mj-ea"/>
              <a:cs typeface="+mj-cs"/>
            </a:endParaRPr>
          </a:p>
          <a:p>
            <a:r>
              <a:rPr lang="en-US" sz="1200" dirty="0"/>
              <a:t>Issue 1-4-2: LS to RAN1 to check the prioritization rule for SRS antenna switching</a:t>
            </a:r>
          </a:p>
          <a:p>
            <a:pPr lvl="1"/>
            <a:r>
              <a:rPr lang="en-US" sz="1200" dirty="0">
                <a:solidFill>
                  <a:srgbClr val="00B050"/>
                </a:solidFill>
              </a:rPr>
              <a:t>FFS:</a:t>
            </a:r>
          </a:p>
          <a:p>
            <a:pPr lvl="2"/>
            <a:r>
              <a:rPr lang="en-US" sz="1200" dirty="0">
                <a:solidFill>
                  <a:srgbClr val="00B050"/>
                </a:solidFill>
              </a:rPr>
              <a:t>Option 1 (vivo): Send LS to RAN1 to check the prioritization rule for SRS antenna switching, especially for the case in CA/DC operation. </a:t>
            </a:r>
          </a:p>
          <a:p>
            <a:pPr lvl="3"/>
            <a:r>
              <a:rPr lang="en-US" sz="1200" dirty="0">
                <a:solidFill>
                  <a:srgbClr val="00B050"/>
                </a:solidFill>
              </a:rPr>
              <a:t>RAN4 respectfully ask RAN1 that for CA/DC scenarios, whether SRS transmission for antenna port switching in one of the active serving cell can be prioritized over the following transmissions/receptions on any other active serving cells</a:t>
            </a:r>
          </a:p>
          <a:p>
            <a:pPr lvl="4"/>
            <a:r>
              <a:rPr lang="en-US" sz="1200" dirty="0">
                <a:solidFill>
                  <a:srgbClr val="00B050"/>
                </a:solidFill>
              </a:rPr>
              <a:t>SSB/CSI-RS for L1/L3 measurements</a:t>
            </a:r>
          </a:p>
          <a:p>
            <a:pPr lvl="4"/>
            <a:r>
              <a:rPr lang="en-US" sz="1200" dirty="0">
                <a:solidFill>
                  <a:srgbClr val="00B050"/>
                </a:solidFill>
              </a:rPr>
              <a:t>PUSCH/PUCCH transmission with priority index 1 or DL pre-emption transmission</a:t>
            </a:r>
          </a:p>
          <a:p>
            <a:pPr lvl="4"/>
            <a:r>
              <a:rPr lang="en-US" sz="1200" dirty="0">
                <a:solidFill>
                  <a:srgbClr val="00B050"/>
                </a:solidFill>
              </a:rPr>
              <a:t>PUSCH/PUCCH transmission carrying HARQ-ACK/positive SR/RI/CRI/SSBRI and/or PRACH</a:t>
            </a:r>
          </a:p>
          <a:p>
            <a:pPr lvl="4"/>
            <a:r>
              <a:rPr lang="en-US" sz="1200" dirty="0">
                <a:solidFill>
                  <a:srgbClr val="00B050"/>
                </a:solidFill>
              </a:rPr>
              <a:t>PUSCH transmission carrying aperiodic CSI (if periodic/semi-persistent SRS resources are configured)</a:t>
            </a:r>
          </a:p>
          <a:p>
            <a:pPr lvl="2"/>
            <a:r>
              <a:rPr lang="en-US" sz="1200" dirty="0">
                <a:solidFill>
                  <a:srgbClr val="00B050"/>
                </a:solidFill>
              </a:rPr>
              <a:t>Option 2 (OPPO</a:t>
            </a:r>
            <a:r>
              <a:rPr lang="en-US" sz="1200" dirty="0">
                <a:solidFill>
                  <a:srgbClr val="FF0000"/>
                </a:solidFill>
              </a:rPr>
              <a:t>, QC</a:t>
            </a:r>
            <a:r>
              <a:rPr lang="en-US" sz="1200" dirty="0">
                <a:solidFill>
                  <a:srgbClr val="00B050"/>
                </a:solidFill>
              </a:rPr>
              <a:t>): do not send this LS in option 1.</a:t>
            </a:r>
          </a:p>
          <a:p>
            <a:pPr lvl="2"/>
            <a:r>
              <a:rPr lang="en-US" sz="1200" dirty="0">
                <a:solidFill>
                  <a:srgbClr val="00B050"/>
                </a:solidFill>
              </a:rPr>
              <a:t>Option 3 (Apple, HW, </a:t>
            </a:r>
            <a:r>
              <a:rPr lang="en-US" sz="1200" strike="sngStrike" dirty="0">
                <a:solidFill>
                  <a:srgbClr val="FF0000"/>
                </a:solidFill>
              </a:rPr>
              <a:t>QC, </a:t>
            </a:r>
            <a:r>
              <a:rPr lang="en-US" sz="1200" dirty="0">
                <a:solidFill>
                  <a:srgbClr val="00B050"/>
                </a:solidFill>
              </a:rPr>
              <a:t>Ericsson, Nokia): needs more discussion.</a:t>
            </a:r>
            <a:endParaRPr lang="en-US" sz="1200" dirty="0">
              <a:latin typeface="+mj-lt"/>
              <a:ea typeface="+mj-ea"/>
              <a:cs typeface="+mj-cs"/>
            </a:endParaRPr>
          </a:p>
          <a:p>
            <a:pPr marL="342900" lvl="2" indent="-342900"/>
            <a:endParaRPr lang="en-US" sz="1050" dirty="0"/>
          </a:p>
        </p:txBody>
      </p:sp>
    </p:spTree>
    <p:extLst>
      <p:ext uri="{BB962C8B-B14F-4D97-AF65-F5344CB8AC3E}">
        <p14:creationId xmlns:p14="http://schemas.microsoft.com/office/powerpoint/2010/main" val="933106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229600" cy="857250"/>
          </a:xfrm>
        </p:spPr>
        <p:txBody>
          <a:bodyPr>
            <a:noAutofit/>
          </a:bodyPr>
          <a:lstStyle/>
          <a:p>
            <a:r>
              <a:rPr lang="en-US" sz="2400" dirty="0"/>
              <a:t>Sub-topic 1-1: Scope of SRS antenna switching requirement (1/3)</a:t>
            </a:r>
          </a:p>
        </p:txBody>
      </p:sp>
      <p:sp>
        <p:nvSpPr>
          <p:cNvPr id="3" name="内容占位符 2"/>
          <p:cNvSpPr>
            <a:spLocks noGrp="1"/>
          </p:cNvSpPr>
          <p:nvPr>
            <p:ph idx="1"/>
          </p:nvPr>
        </p:nvSpPr>
        <p:spPr>
          <a:xfrm>
            <a:off x="251520" y="699542"/>
            <a:ext cx="8712968" cy="4176464"/>
          </a:xfrm>
        </p:spPr>
        <p:txBody>
          <a:bodyPr>
            <a:normAutofit/>
          </a:bodyPr>
          <a:lstStyle/>
          <a:p>
            <a:pPr lvl="0"/>
            <a:r>
              <a:rPr lang="en-US" sz="1400" dirty="0"/>
              <a:t>Issue 1-1-1: whether delay requirement would be defined in RRM for SRS antenna port switching</a:t>
            </a:r>
          </a:p>
          <a:p>
            <a:pPr lvl="1"/>
            <a:r>
              <a:rPr lang="en-US" sz="1400" dirty="0">
                <a:solidFill>
                  <a:srgbClr val="0070C0"/>
                </a:solidFill>
              </a:rPr>
              <a:t>Agreements:</a:t>
            </a:r>
          </a:p>
          <a:p>
            <a:pPr lvl="2"/>
            <a:r>
              <a:rPr lang="en-US" sz="1400" dirty="0">
                <a:solidFill>
                  <a:srgbClr val="0070C0"/>
                </a:solidFill>
              </a:rPr>
              <a:t>Do not define SRS antenna port switching delay requirement in RRM</a:t>
            </a:r>
          </a:p>
          <a:p>
            <a:pPr lvl="2"/>
            <a:r>
              <a:rPr lang="en-US" sz="1400" dirty="0">
                <a:solidFill>
                  <a:srgbClr val="0070C0"/>
                </a:solidFill>
              </a:rPr>
              <a:t>FFS whether and how to define the scheduling restriction before and after SRS transmission for the cell with SRS antenna port switching</a:t>
            </a:r>
          </a:p>
          <a:p>
            <a:pPr lvl="3"/>
            <a:r>
              <a:rPr lang="en-US" sz="1400" dirty="0">
                <a:solidFill>
                  <a:srgbClr val="0070C0"/>
                </a:solidFill>
              </a:rPr>
              <a:t>There are no further scheduling restrictions for SRS symbols in addition to the restrictions defined in RAN1 specifications</a:t>
            </a:r>
          </a:p>
          <a:p>
            <a:pPr marL="914400" lvl="2" indent="0">
              <a:buNone/>
            </a:pPr>
            <a:endParaRPr lang="en-US" sz="1400" dirty="0"/>
          </a:p>
          <a:p>
            <a:r>
              <a:rPr lang="en-US" sz="1400" dirty="0"/>
              <a:t>Issue 1-1-2: RAN4 defines the requirement only for SRS antenna port switching in FR1 or in both FR1 and FR2  </a:t>
            </a:r>
          </a:p>
          <a:p>
            <a:pPr lvl="1"/>
            <a:r>
              <a:rPr lang="en-US" sz="1400" dirty="0">
                <a:solidFill>
                  <a:srgbClr val="00B050"/>
                </a:solidFill>
                <a:latin typeface="+mj-lt"/>
                <a:ea typeface="+mj-ea"/>
                <a:cs typeface="+mj-cs"/>
              </a:rPr>
              <a:t>Agreement</a:t>
            </a:r>
          </a:p>
          <a:p>
            <a:pPr lvl="2"/>
            <a:r>
              <a:rPr lang="en-US" sz="1400" dirty="0">
                <a:solidFill>
                  <a:srgbClr val="00B050"/>
                </a:solidFill>
                <a:latin typeface="+mj-lt"/>
                <a:ea typeface="+mj-ea"/>
                <a:cs typeface="+mj-cs"/>
              </a:rPr>
              <a:t>Define the RRM requirements at SRS antenna switching only for FR1 unless the transient period in FR2 gets clarified in RF session (the scope of “RRM requirements” here depends on the conclusions from issue 1-1-1)</a:t>
            </a:r>
          </a:p>
          <a:p>
            <a:pPr marL="914400" lvl="2" indent="0">
              <a:buNone/>
            </a:pPr>
            <a:endParaRPr lang="en-US" sz="900" dirty="0"/>
          </a:p>
          <a:p>
            <a:pPr marL="457200" lvl="1" indent="0">
              <a:buNone/>
            </a:pPr>
            <a:endParaRPr lang="en-US" sz="900" dirty="0"/>
          </a:p>
        </p:txBody>
      </p:sp>
    </p:spTree>
    <p:extLst>
      <p:ext uri="{BB962C8B-B14F-4D97-AF65-F5344CB8AC3E}">
        <p14:creationId xmlns:p14="http://schemas.microsoft.com/office/powerpoint/2010/main" val="3035829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229600" cy="857250"/>
          </a:xfrm>
        </p:spPr>
        <p:txBody>
          <a:bodyPr>
            <a:noAutofit/>
          </a:bodyPr>
          <a:lstStyle/>
          <a:p>
            <a:r>
              <a:rPr lang="en-US" sz="2400" dirty="0"/>
              <a:t>Sub-topic 1-1: Scope of SRS antenna switching requirement (2/3)</a:t>
            </a:r>
          </a:p>
        </p:txBody>
      </p:sp>
      <p:sp>
        <p:nvSpPr>
          <p:cNvPr id="3" name="内容占位符 2"/>
          <p:cNvSpPr>
            <a:spLocks noGrp="1"/>
          </p:cNvSpPr>
          <p:nvPr>
            <p:ph idx="1"/>
          </p:nvPr>
        </p:nvSpPr>
        <p:spPr>
          <a:xfrm>
            <a:off x="457200" y="699542"/>
            <a:ext cx="8229600" cy="3825663"/>
          </a:xfrm>
        </p:spPr>
        <p:txBody>
          <a:bodyPr wrap="square">
            <a:spAutoFit/>
          </a:bodyPr>
          <a:lstStyle/>
          <a:p>
            <a:r>
              <a:rPr lang="en-US" sz="900" dirty="0">
                <a:latin typeface="+mj-lt"/>
                <a:ea typeface="+mj-ea"/>
                <a:cs typeface="+mj-cs"/>
              </a:rPr>
              <a:t>Issue 1-1-3: Impact of SRS antenna port switching to other RRM requirements  </a:t>
            </a:r>
          </a:p>
          <a:p>
            <a:pPr lvl="1"/>
            <a:r>
              <a:rPr lang="en-US" sz="900" dirty="0">
                <a:latin typeface="+mj-lt"/>
                <a:ea typeface="+mj-ea"/>
                <a:cs typeface="+mj-cs"/>
              </a:rPr>
              <a:t>FFS</a:t>
            </a:r>
          </a:p>
          <a:p>
            <a:pPr lvl="2"/>
            <a:r>
              <a:rPr lang="en-US" sz="900" dirty="0">
                <a:latin typeface="+mj-lt"/>
                <a:ea typeface="+mj-ea"/>
                <a:cs typeface="+mj-cs"/>
              </a:rPr>
              <a:t>Option 1 (CATT): No RRM requirement would be impacted by SRS antenna port switching. </a:t>
            </a:r>
          </a:p>
          <a:p>
            <a:pPr lvl="2"/>
            <a:r>
              <a:rPr lang="en-US" sz="900" dirty="0">
                <a:latin typeface="+mj-lt"/>
                <a:ea typeface="+mj-ea"/>
                <a:cs typeface="+mj-cs"/>
              </a:rPr>
              <a:t>Option 2 (Apple, OPPO, Ericsson): Regarding the impact of SRS antenna port switching to other RRM requirements, RAN4 would clarify the relaxation or applicability in those RRM requirements whose wanted DL RS or UL RS could be interrupted by SRS antenna port switching, e.g., the delay requirement could be extended if SRS antenna port switching happens during the UE procedure, or the requirement only applies when SRS antenna port switching is not colliding with the reference signal.</a:t>
            </a:r>
          </a:p>
          <a:p>
            <a:pPr lvl="2"/>
            <a:r>
              <a:rPr lang="en-US" sz="900" dirty="0">
                <a:latin typeface="+mj-lt"/>
                <a:ea typeface="+mj-ea"/>
                <a:cs typeface="+mj-cs"/>
              </a:rPr>
              <a:t>Option 3 (QC, Apple, vivo, Xiaomi): </a:t>
            </a:r>
          </a:p>
          <a:p>
            <a:pPr lvl="3"/>
            <a:r>
              <a:rPr lang="en-US" sz="800" dirty="0">
                <a:latin typeface="+mj-lt"/>
                <a:ea typeface="+mj-ea"/>
                <a:cs typeface="+mj-cs"/>
              </a:rPr>
              <a:t>No impact to NR measurement requirements relevant to measurements based on SSB/CSI-RS due to NR SRS antenna switching, as NR measurements are always prioritized.</a:t>
            </a:r>
          </a:p>
          <a:p>
            <a:pPr lvl="3"/>
            <a:r>
              <a:rPr lang="en-US" sz="900" dirty="0">
                <a:latin typeface="+mj-lt"/>
                <a:ea typeface="+mj-ea"/>
                <a:cs typeface="+mj-cs"/>
              </a:rPr>
              <a:t>In EN-DC and NE-DC operation,</a:t>
            </a:r>
          </a:p>
          <a:p>
            <a:pPr lvl="4"/>
            <a:r>
              <a:rPr lang="en-US" sz="800" dirty="0">
                <a:latin typeface="+mj-lt"/>
                <a:ea typeface="+mj-ea"/>
                <a:cs typeface="+mj-cs"/>
              </a:rPr>
              <a:t>NR SRS antenna switching colliding with E-UTRA measurement</a:t>
            </a:r>
          </a:p>
          <a:p>
            <a:pPr lvl="5"/>
            <a:r>
              <a:rPr lang="en-US" sz="800" dirty="0">
                <a:latin typeface="+mj-lt"/>
                <a:ea typeface="+mj-ea"/>
                <a:cs typeface="+mj-cs"/>
              </a:rPr>
              <a:t>Interruptions on E-UTRA measurement in the interrupted carrier group are allowed due to NR SRS antenna switching, but NOT allowed due to NR SRS antenna switching for the carriers not in the interrupted carrier group. </a:t>
            </a:r>
          </a:p>
          <a:p>
            <a:pPr lvl="5"/>
            <a:r>
              <a:rPr lang="en-US" sz="800" dirty="0">
                <a:latin typeface="+mj-lt"/>
                <a:ea typeface="+mj-ea"/>
                <a:cs typeface="+mj-cs"/>
              </a:rPr>
              <a:t>Additional delay can be expected on E-UTRA measurement in the interrupted carrier group when UE is configured to perform NR SRS antenna switching. </a:t>
            </a:r>
          </a:p>
          <a:p>
            <a:pPr lvl="5"/>
            <a:r>
              <a:rPr lang="en-US" sz="800" dirty="0">
                <a:latin typeface="+mj-lt"/>
                <a:ea typeface="+mj-ea"/>
                <a:cs typeface="+mj-cs"/>
              </a:rPr>
              <a:t>NR SRS antenna switching is allowed to be dropped when colliding with E-UTRA measurement in the interrupted carrier group.</a:t>
            </a:r>
            <a:endParaRPr lang="en-US" sz="900" dirty="0">
              <a:latin typeface="+mj-lt"/>
              <a:ea typeface="+mj-ea"/>
              <a:cs typeface="+mj-cs"/>
            </a:endParaRPr>
          </a:p>
          <a:p>
            <a:pPr lvl="4"/>
            <a:r>
              <a:rPr lang="en-US" sz="800" dirty="0">
                <a:latin typeface="+mj-lt"/>
                <a:ea typeface="+mj-ea"/>
                <a:cs typeface="+mj-cs"/>
              </a:rPr>
              <a:t>E-UTRA SRS antenna switching colliding with NR measurement: FFS</a:t>
            </a:r>
            <a:endParaRPr lang="en-US" sz="900" dirty="0">
              <a:latin typeface="+mj-lt"/>
              <a:ea typeface="+mj-ea"/>
              <a:cs typeface="+mj-cs"/>
            </a:endParaRPr>
          </a:p>
          <a:p>
            <a:pPr lvl="2"/>
            <a:r>
              <a:rPr lang="en-US" sz="900" dirty="0">
                <a:latin typeface="+mj-lt"/>
                <a:ea typeface="+mj-ea"/>
                <a:cs typeface="+mj-cs"/>
              </a:rPr>
              <a:t>Option 4 (NEC): For impact on other RRM requirements due to SRS antenna port switching, RAN4 shall consider SRS carrier switching as the baseline. RAN4 should first discuss and agree on timing misalignment value before discussion of SRS antenna port switch impact on </a:t>
            </a:r>
            <a:r>
              <a:rPr lang="en-US" sz="900" dirty="0" err="1">
                <a:latin typeface="+mj-lt"/>
                <a:ea typeface="+mj-ea"/>
                <a:cs typeface="+mj-cs"/>
              </a:rPr>
              <a:t>gNB</a:t>
            </a:r>
            <a:r>
              <a:rPr lang="en-US" sz="900" dirty="0">
                <a:latin typeface="+mj-lt"/>
                <a:ea typeface="+mj-ea"/>
                <a:cs typeface="+mj-cs"/>
              </a:rPr>
              <a:t> measurements.   </a:t>
            </a:r>
          </a:p>
          <a:p>
            <a:pPr lvl="2"/>
            <a:r>
              <a:rPr lang="en-US" sz="900" dirty="0">
                <a:latin typeface="+mj-lt"/>
                <a:ea typeface="+mj-ea"/>
                <a:cs typeface="+mj-cs"/>
              </a:rPr>
              <a:t>Option 5(Nokia): Add one note indicating the DL may be affected due to SRS antenna switching if </a:t>
            </a:r>
            <a:r>
              <a:rPr lang="en-US" sz="900" dirty="0" err="1">
                <a:latin typeface="+mj-lt"/>
                <a:ea typeface="+mj-ea"/>
                <a:cs typeface="+mj-cs"/>
              </a:rPr>
              <a:t>txSwitchImpactToRx</a:t>
            </a:r>
            <a:r>
              <a:rPr lang="en-US" sz="900" dirty="0">
                <a:latin typeface="+mj-lt"/>
                <a:ea typeface="+mj-ea"/>
                <a:cs typeface="+mj-cs"/>
              </a:rPr>
              <a:t> is configured.</a:t>
            </a:r>
          </a:p>
          <a:p>
            <a:pPr lvl="2"/>
            <a:r>
              <a:rPr lang="en-US" sz="900" dirty="0">
                <a:latin typeface="+mj-lt"/>
                <a:ea typeface="+mj-ea"/>
                <a:cs typeface="+mj-cs"/>
              </a:rPr>
              <a:t>Option 6 (Ericsson): Further look into performance impact on timing-based measurements from SRS antenna port switching, and if needed, identify how to mitigate performance degradation (e.g. by avoiding switching during timing-based measurements).</a:t>
            </a:r>
          </a:p>
          <a:p>
            <a:pPr lvl="2"/>
            <a:r>
              <a:rPr lang="en-US" sz="900" dirty="0">
                <a:latin typeface="+mj-lt"/>
                <a:ea typeface="+mj-ea"/>
                <a:cs typeface="+mj-cs"/>
              </a:rPr>
              <a:t>Option 7 (vivo, Huawei, CATT): Do not consider impact to timing measurements in R17 SRS antenna port switching.</a:t>
            </a:r>
          </a:p>
          <a:p>
            <a:pPr lvl="2"/>
            <a:r>
              <a:rPr lang="en-US" sz="900" dirty="0">
                <a:latin typeface="+mj-lt"/>
                <a:ea typeface="+mj-ea"/>
                <a:cs typeface="+mj-cs"/>
              </a:rPr>
              <a:t>Option 8 (Nokia, NEC) : TBD after the interruption of SRS antenna port switching is clarified</a:t>
            </a:r>
          </a:p>
        </p:txBody>
      </p:sp>
    </p:spTree>
    <p:extLst>
      <p:ext uri="{BB962C8B-B14F-4D97-AF65-F5344CB8AC3E}">
        <p14:creationId xmlns:p14="http://schemas.microsoft.com/office/powerpoint/2010/main" val="4217019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229600" cy="857250"/>
          </a:xfrm>
        </p:spPr>
        <p:txBody>
          <a:bodyPr>
            <a:noAutofit/>
          </a:bodyPr>
          <a:lstStyle/>
          <a:p>
            <a:r>
              <a:rPr lang="en-US" sz="2400" dirty="0"/>
              <a:t>Sub-topic 1-1: Scope of SRS antenna switching requirement (3/3)</a:t>
            </a:r>
          </a:p>
        </p:txBody>
      </p:sp>
      <p:sp>
        <p:nvSpPr>
          <p:cNvPr id="3" name="内容占位符 2"/>
          <p:cNvSpPr>
            <a:spLocks noGrp="1"/>
          </p:cNvSpPr>
          <p:nvPr>
            <p:ph idx="1"/>
          </p:nvPr>
        </p:nvSpPr>
        <p:spPr>
          <a:xfrm>
            <a:off x="457200" y="699542"/>
            <a:ext cx="8229600" cy="3034677"/>
          </a:xfrm>
        </p:spPr>
        <p:txBody>
          <a:bodyPr wrap="square">
            <a:spAutoFit/>
          </a:bodyPr>
          <a:lstStyle/>
          <a:p>
            <a:r>
              <a:rPr lang="en-US" sz="2000" dirty="0">
                <a:latin typeface="+mj-lt"/>
                <a:ea typeface="+mj-ea"/>
                <a:cs typeface="+mj-cs"/>
              </a:rPr>
              <a:t>Issue 1-1-4: Impact of SRS antenna port switching to positioning related requirements </a:t>
            </a:r>
          </a:p>
          <a:p>
            <a:pPr lvl="1"/>
            <a:r>
              <a:rPr lang="en-US" sz="2000" dirty="0">
                <a:latin typeface="+mj-lt"/>
                <a:ea typeface="+mj-ea"/>
                <a:cs typeface="+mj-cs"/>
              </a:rPr>
              <a:t>FFS:</a:t>
            </a:r>
          </a:p>
          <a:p>
            <a:pPr lvl="2"/>
            <a:r>
              <a:rPr lang="en-US" sz="2000" dirty="0">
                <a:latin typeface="+mj-lt"/>
                <a:ea typeface="+mj-ea"/>
                <a:cs typeface="+mj-cs"/>
              </a:rPr>
              <a:t>Option 1 </a:t>
            </a:r>
            <a:r>
              <a:rPr lang="en-US" sz="2000" strike="sngStrike" dirty="0">
                <a:latin typeface="+mj-lt"/>
                <a:ea typeface="+mj-ea"/>
                <a:cs typeface="+mj-cs"/>
              </a:rPr>
              <a:t>(Huawei, Apple, OPPO, Xiaomi, QC, vivo, CATT, </a:t>
            </a:r>
            <a:r>
              <a:rPr lang="en-US" sz="2000" strike="sngStrike" dirty="0">
                <a:highlight>
                  <a:srgbClr val="0000FF"/>
                </a:highlight>
                <a:latin typeface="+mj-lt"/>
                <a:ea typeface="+mj-ea"/>
                <a:cs typeface="+mj-cs"/>
              </a:rPr>
              <a:t>Ericsson</a:t>
            </a:r>
            <a:r>
              <a:rPr lang="en-US" sz="2000" strike="sngStrike" dirty="0">
                <a:latin typeface="+mj-lt"/>
                <a:ea typeface="+mj-ea"/>
                <a:cs typeface="+mj-cs"/>
              </a:rPr>
              <a:t>): Discuss </a:t>
            </a:r>
            <a:r>
              <a:rPr lang="en-US" sz="2000" dirty="0">
                <a:latin typeface="+mj-lt"/>
                <a:ea typeface="+mj-ea"/>
                <a:cs typeface="+mj-cs"/>
              </a:rPr>
              <a:t>The impact of SRS antenna switching on positioning related measurement will not be discussed in this Rel-17 </a:t>
            </a:r>
            <a:r>
              <a:rPr lang="en-US" sz="2000" dirty="0" err="1">
                <a:latin typeface="+mj-lt"/>
                <a:ea typeface="+mj-ea"/>
                <a:cs typeface="+mj-cs"/>
              </a:rPr>
              <a:t>FeRRM</a:t>
            </a:r>
            <a:endParaRPr lang="en-US" sz="2000" dirty="0">
              <a:latin typeface="+mj-lt"/>
              <a:ea typeface="+mj-ea"/>
              <a:cs typeface="+mj-cs"/>
            </a:endParaRPr>
          </a:p>
          <a:p>
            <a:pPr lvl="3"/>
            <a:r>
              <a:rPr lang="en-US" sz="1600" strike="sngStrike" dirty="0">
                <a:latin typeface="+mj-lt"/>
                <a:ea typeface="+mj-ea"/>
                <a:cs typeface="+mj-cs"/>
              </a:rPr>
              <a:t>Whether or how to  </a:t>
            </a:r>
            <a:r>
              <a:rPr lang="en-US" sz="1600" strike="sngStrike" dirty="0">
                <a:highlight>
                  <a:srgbClr val="FFFF00"/>
                </a:highlight>
                <a:latin typeface="+mj-lt"/>
                <a:ea typeface="+mj-ea"/>
                <a:cs typeface="+mj-cs"/>
              </a:rPr>
              <a:t>if any </a:t>
            </a:r>
            <a:r>
              <a:rPr lang="en-US" sz="1600" strike="sngStrike" dirty="0">
                <a:latin typeface="+mj-lt"/>
                <a:ea typeface="+mj-ea"/>
                <a:cs typeface="+mj-cs"/>
              </a:rPr>
              <a:t>in Rel-17 position session.</a:t>
            </a:r>
          </a:p>
          <a:p>
            <a:pPr lvl="2"/>
            <a:r>
              <a:rPr lang="en-US" sz="2000" dirty="0">
                <a:latin typeface="+mj-lt"/>
                <a:ea typeface="+mj-ea"/>
                <a:cs typeface="+mj-cs"/>
              </a:rPr>
              <a:t>Option 2 (Ericsson): Discuss the impact of SRS antenna switching on positioning related measurement in this Rel-17 </a:t>
            </a:r>
            <a:r>
              <a:rPr lang="en-US" sz="2000" dirty="0" err="1">
                <a:latin typeface="+mj-lt"/>
                <a:ea typeface="+mj-ea"/>
                <a:cs typeface="+mj-cs"/>
              </a:rPr>
              <a:t>FeRRM</a:t>
            </a:r>
            <a:r>
              <a:rPr lang="en-US" sz="2000" dirty="0">
                <a:latin typeface="+mj-lt"/>
                <a:ea typeface="+mj-ea"/>
                <a:cs typeface="+mj-cs"/>
              </a:rPr>
              <a:t>.</a:t>
            </a:r>
          </a:p>
        </p:txBody>
      </p:sp>
    </p:spTree>
    <p:extLst>
      <p:ext uri="{BB962C8B-B14F-4D97-AF65-F5344CB8AC3E}">
        <p14:creationId xmlns:p14="http://schemas.microsoft.com/office/powerpoint/2010/main" val="1552795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1-2: Interruption requirement applicability (1/2)</a:t>
            </a:r>
          </a:p>
        </p:txBody>
      </p:sp>
      <p:sp>
        <p:nvSpPr>
          <p:cNvPr id="3" name="内容占位符 2"/>
          <p:cNvSpPr>
            <a:spLocks noGrp="1"/>
          </p:cNvSpPr>
          <p:nvPr>
            <p:ph idx="1"/>
          </p:nvPr>
        </p:nvSpPr>
        <p:spPr>
          <a:xfrm>
            <a:off x="457200" y="771550"/>
            <a:ext cx="8229600" cy="4248472"/>
          </a:xfrm>
        </p:spPr>
        <p:txBody>
          <a:bodyPr>
            <a:noAutofit/>
          </a:bodyPr>
          <a:lstStyle/>
          <a:p>
            <a:r>
              <a:rPr lang="en-US" sz="1050" dirty="0"/>
              <a:t>Issue 1-2-1: Interruption requirement applicability</a:t>
            </a:r>
          </a:p>
          <a:p>
            <a:pPr lvl="1"/>
            <a:r>
              <a:rPr lang="en-US" sz="1050" dirty="0">
                <a:solidFill>
                  <a:srgbClr val="7030A0"/>
                </a:solidFill>
                <a:latin typeface="+mj-lt"/>
                <a:ea typeface="+mj-ea"/>
                <a:cs typeface="+mj-cs"/>
              </a:rPr>
              <a:t>Agreement: The interruption requirement should be defined based on the band combination capability reported by UE, i.e., </a:t>
            </a:r>
            <a:r>
              <a:rPr lang="en-US" sz="1050" dirty="0" err="1">
                <a:solidFill>
                  <a:srgbClr val="7030A0"/>
                </a:solidFill>
                <a:latin typeface="+mj-lt"/>
                <a:ea typeface="+mj-ea"/>
                <a:cs typeface="+mj-cs"/>
              </a:rPr>
              <a:t>txSwitchImpactToRx</a:t>
            </a:r>
            <a:r>
              <a:rPr lang="en-US" sz="1050" dirty="0">
                <a:solidFill>
                  <a:srgbClr val="7030A0"/>
                </a:solidFill>
                <a:latin typeface="+mj-lt"/>
                <a:ea typeface="+mj-ea"/>
                <a:cs typeface="+mj-cs"/>
              </a:rPr>
              <a:t> or </a:t>
            </a:r>
            <a:r>
              <a:rPr lang="en-US" sz="1050" dirty="0" err="1">
                <a:solidFill>
                  <a:srgbClr val="7030A0"/>
                </a:solidFill>
                <a:latin typeface="+mj-lt"/>
                <a:ea typeface="+mj-ea"/>
                <a:cs typeface="+mj-cs"/>
              </a:rPr>
              <a:t>txSwitchWithAnotherBand</a:t>
            </a:r>
            <a:r>
              <a:rPr lang="en-US" sz="1050" dirty="0">
                <a:solidFill>
                  <a:srgbClr val="7030A0"/>
                </a:solidFill>
                <a:latin typeface="+mj-lt"/>
                <a:ea typeface="+mj-ea"/>
                <a:cs typeface="+mj-cs"/>
              </a:rPr>
              <a:t>.</a:t>
            </a:r>
          </a:p>
          <a:p>
            <a:pPr lvl="2"/>
            <a:r>
              <a:rPr lang="en-US" sz="1050" dirty="0">
                <a:solidFill>
                  <a:srgbClr val="7030A0"/>
                </a:solidFill>
                <a:latin typeface="+mj-lt"/>
                <a:ea typeface="+mj-ea"/>
                <a:cs typeface="+mj-cs"/>
              </a:rPr>
              <a:t>FFS: SRS antenna switching interruptions on both DL and UL applies to the band combinations signaled in </a:t>
            </a:r>
            <a:r>
              <a:rPr lang="en-US" sz="1050" dirty="0" err="1">
                <a:solidFill>
                  <a:srgbClr val="7030A0"/>
                </a:solidFill>
                <a:latin typeface="+mj-lt"/>
                <a:ea typeface="+mj-ea"/>
                <a:cs typeface="+mj-cs"/>
              </a:rPr>
              <a:t>txSwitchImpactToRx</a:t>
            </a:r>
            <a:r>
              <a:rPr lang="en-US" sz="1050" dirty="0">
                <a:solidFill>
                  <a:srgbClr val="7030A0"/>
                </a:solidFill>
                <a:latin typeface="+mj-lt"/>
                <a:ea typeface="+mj-ea"/>
                <a:cs typeface="+mj-cs"/>
              </a:rPr>
              <a:t> or </a:t>
            </a:r>
            <a:r>
              <a:rPr lang="en-US" sz="1050" dirty="0" err="1">
                <a:solidFill>
                  <a:srgbClr val="7030A0"/>
                </a:solidFill>
                <a:latin typeface="+mj-lt"/>
                <a:ea typeface="+mj-ea"/>
                <a:cs typeface="+mj-cs"/>
              </a:rPr>
              <a:t>txSwitchWithAnotherBand</a:t>
            </a:r>
            <a:r>
              <a:rPr lang="en-US" sz="1050" dirty="0">
                <a:solidFill>
                  <a:srgbClr val="7030A0"/>
                </a:solidFill>
                <a:latin typeface="+mj-lt"/>
                <a:ea typeface="+mj-ea"/>
                <a:cs typeface="+mj-cs"/>
              </a:rPr>
              <a:t>.</a:t>
            </a:r>
          </a:p>
          <a:p>
            <a:pPr lvl="2"/>
            <a:endParaRPr lang="en-US" sz="1050" dirty="0">
              <a:latin typeface="+mj-lt"/>
              <a:ea typeface="+mj-ea"/>
              <a:cs typeface="+mj-cs"/>
            </a:endParaRPr>
          </a:p>
          <a:p>
            <a:r>
              <a:rPr lang="en-US" sz="1050" dirty="0"/>
              <a:t>Issue 1-2-2: whether same interruption requirement applies to different SRS antenna port  </a:t>
            </a:r>
          </a:p>
          <a:p>
            <a:pPr lvl="1"/>
            <a:r>
              <a:rPr lang="en-US" sz="1050" dirty="0"/>
              <a:t>FFS:</a:t>
            </a:r>
          </a:p>
          <a:p>
            <a:pPr lvl="2"/>
            <a:r>
              <a:rPr lang="en-US" sz="1050" dirty="0"/>
              <a:t>Option 1 (CATT, Apple, OPPO, vivo, Huawei, Xiaomi, QC, Intel, MTK): use same set of requirements for different SRS antenna switch patterns</a:t>
            </a:r>
          </a:p>
          <a:p>
            <a:pPr lvl="2"/>
            <a:r>
              <a:rPr lang="en-US" sz="1050" dirty="0"/>
              <a:t>Option 2 (LGE): The interruption could be different according to ‘</a:t>
            </a:r>
            <a:r>
              <a:rPr lang="en-US" sz="1050" dirty="0" err="1"/>
              <a:t>resourceType</a:t>
            </a:r>
            <a:r>
              <a:rPr lang="en-US" sz="1050" dirty="0"/>
              <a:t>’.</a:t>
            </a:r>
          </a:p>
          <a:p>
            <a:pPr marL="342900" lvl="1" indent="-342900">
              <a:buFont typeface="Arial" pitchFamily="34" charset="0"/>
              <a:buChar char="•"/>
            </a:pPr>
            <a:r>
              <a:rPr lang="en-US" sz="1050" dirty="0"/>
              <a:t>Issue 1-2-3: Would the interruption requirement based on different SCS?</a:t>
            </a:r>
          </a:p>
          <a:p>
            <a:pPr lvl="1"/>
            <a:r>
              <a:rPr lang="en-US" sz="1050" dirty="0">
                <a:solidFill>
                  <a:srgbClr val="00B050"/>
                </a:solidFill>
              </a:rPr>
              <a:t>Agreement</a:t>
            </a:r>
          </a:p>
          <a:p>
            <a:pPr lvl="2"/>
            <a:r>
              <a:rPr lang="en-US" sz="1050" dirty="0">
                <a:solidFill>
                  <a:srgbClr val="00B050"/>
                </a:solidFill>
              </a:rPr>
              <a:t>Interruption requirement is based on the aggressor CC and victim CC SCS.</a:t>
            </a:r>
          </a:p>
          <a:p>
            <a:pPr marL="342900" lvl="1" indent="-342900">
              <a:buFont typeface="Arial" pitchFamily="34" charset="0"/>
              <a:buChar char="•"/>
            </a:pPr>
            <a:r>
              <a:rPr lang="en-GB" sz="1050" dirty="0"/>
              <a:t>Issue 1-2-4: Would the interruption requirement differentiate between sync and async cases?</a:t>
            </a:r>
          </a:p>
          <a:p>
            <a:pPr lvl="1"/>
            <a:r>
              <a:rPr lang="en-US" sz="1050" dirty="0"/>
              <a:t>FFS:</a:t>
            </a:r>
          </a:p>
          <a:p>
            <a:pPr lvl="2"/>
            <a:r>
              <a:rPr lang="en-US" sz="1050" dirty="0"/>
              <a:t>Option 1 (MTK, Apple, Intel, vivo, OPPO, Xiaomi, QC): No; one single requirement to cover the synchronous and asynchronous scenarios with or without UL TA.</a:t>
            </a:r>
          </a:p>
          <a:p>
            <a:pPr lvl="2"/>
            <a:r>
              <a:rPr lang="en-US" sz="1050" dirty="0"/>
              <a:t>Option 1a (Apple, Xiaomi, QC): No, interruption requirement is based on the async case for the minimum requirement.</a:t>
            </a:r>
          </a:p>
          <a:p>
            <a:pPr lvl="2"/>
            <a:r>
              <a:rPr lang="en-US" sz="1050" dirty="0"/>
              <a:t>Option 2 (CATT, Ericsson, LG, Nokia, NEC): Yes, the interruption requirement can differentiate between sync and async cases.</a:t>
            </a:r>
          </a:p>
          <a:p>
            <a:pPr lvl="1"/>
            <a:endParaRPr lang="en-US" sz="1050" dirty="0"/>
          </a:p>
          <a:p>
            <a:pPr lvl="1"/>
            <a:endParaRPr lang="en-US" sz="1050" dirty="0"/>
          </a:p>
          <a:p>
            <a:pPr lvl="1"/>
            <a:endParaRPr lang="en-US" sz="1050" dirty="0"/>
          </a:p>
          <a:p>
            <a:pPr lvl="2"/>
            <a:endParaRPr lang="en-US" sz="1050" dirty="0">
              <a:solidFill>
                <a:srgbClr val="00B050"/>
              </a:solidFill>
            </a:endParaRPr>
          </a:p>
        </p:txBody>
      </p:sp>
    </p:spTree>
    <p:extLst>
      <p:ext uri="{BB962C8B-B14F-4D97-AF65-F5344CB8AC3E}">
        <p14:creationId xmlns:p14="http://schemas.microsoft.com/office/powerpoint/2010/main" val="4143435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1-2: Interruption requirement applicability (2/2)</a:t>
            </a:r>
          </a:p>
        </p:txBody>
      </p:sp>
      <p:sp>
        <p:nvSpPr>
          <p:cNvPr id="3" name="内容占位符 2"/>
          <p:cNvSpPr>
            <a:spLocks noGrp="1"/>
          </p:cNvSpPr>
          <p:nvPr>
            <p:ph idx="1"/>
          </p:nvPr>
        </p:nvSpPr>
        <p:spPr>
          <a:xfrm>
            <a:off x="457200" y="771550"/>
            <a:ext cx="8229600" cy="4248472"/>
          </a:xfrm>
        </p:spPr>
        <p:txBody>
          <a:bodyPr>
            <a:noAutofit/>
          </a:bodyPr>
          <a:lstStyle/>
          <a:p>
            <a:r>
              <a:rPr lang="en-US" sz="1400" dirty="0"/>
              <a:t>Issue 1-2-5: Interruption requirement for UE with or without per-FR MG capability</a:t>
            </a:r>
          </a:p>
          <a:p>
            <a:pPr lvl="1"/>
            <a:r>
              <a:rPr lang="en-US" sz="1400" dirty="0">
                <a:latin typeface="+mj-lt"/>
                <a:ea typeface="+mj-ea"/>
                <a:cs typeface="+mj-cs"/>
              </a:rPr>
              <a:t>FFS:</a:t>
            </a:r>
          </a:p>
          <a:p>
            <a:pPr lvl="2"/>
            <a:r>
              <a:rPr lang="en-US" sz="1400" dirty="0">
                <a:latin typeface="+mj-lt"/>
                <a:ea typeface="+mj-ea"/>
                <a:cs typeface="+mj-cs"/>
              </a:rPr>
              <a:t>Option 1 (MTK, CATT, HW, vivo, Ericsson, Intel, </a:t>
            </a:r>
            <a:r>
              <a:rPr lang="en-US" sz="1400" dirty="0">
                <a:solidFill>
                  <a:srgbClr val="FF0000"/>
                </a:solidFill>
                <a:latin typeface="+mj-lt"/>
                <a:ea typeface="+mj-ea"/>
                <a:cs typeface="+mj-cs"/>
              </a:rPr>
              <a:t>QC</a:t>
            </a:r>
            <a:r>
              <a:rPr lang="en-US" sz="1400" dirty="0">
                <a:latin typeface="+mj-lt"/>
                <a:ea typeface="+mj-ea"/>
                <a:cs typeface="+mj-cs"/>
              </a:rPr>
              <a:t>): Interruption requirement of SRS antenna port switching will not depend on for per-UE or per-FR gap capability.</a:t>
            </a:r>
          </a:p>
          <a:p>
            <a:pPr lvl="2"/>
            <a:r>
              <a:rPr lang="en-US" sz="1400" dirty="0">
                <a:latin typeface="+mj-lt"/>
                <a:ea typeface="+mj-ea"/>
                <a:cs typeface="+mj-cs"/>
              </a:rPr>
              <a:t>Option 2 (Apple, OPPO, Xiaomi): No need to differentiate the requirement for the UE with or without capability of per-FR gap for SRS antenna port switching in RAN4. But in the interruption requirement applicability condition, RAN4 shall clarify that the indication of </a:t>
            </a:r>
            <a:r>
              <a:rPr lang="en-US" sz="1400" dirty="0" err="1">
                <a:latin typeface="+mj-lt"/>
                <a:ea typeface="+mj-ea"/>
                <a:cs typeface="+mj-cs"/>
              </a:rPr>
              <a:t>txSwitchImpactToRx</a:t>
            </a:r>
            <a:r>
              <a:rPr lang="en-US" sz="1400" dirty="0">
                <a:latin typeface="+mj-lt"/>
                <a:ea typeface="+mj-ea"/>
                <a:cs typeface="+mj-cs"/>
              </a:rPr>
              <a:t> or </a:t>
            </a:r>
            <a:r>
              <a:rPr lang="en-US" sz="1400" dirty="0" err="1">
                <a:latin typeface="+mj-lt"/>
                <a:ea typeface="+mj-ea"/>
                <a:cs typeface="+mj-cs"/>
              </a:rPr>
              <a:t>txSwitchWithAnotherBand</a:t>
            </a:r>
            <a:r>
              <a:rPr lang="en-US" sz="1400" dirty="0">
                <a:latin typeface="+mj-lt"/>
                <a:ea typeface="+mj-ea"/>
                <a:cs typeface="+mj-cs"/>
              </a:rPr>
              <a:t> is not allowed to indicate any band combination cross FR1 and FR2 if UE is capable of per-FR MG.</a:t>
            </a:r>
          </a:p>
          <a:p>
            <a:pPr lvl="2"/>
            <a:r>
              <a:rPr lang="en-US" sz="1400" strike="sngStrike" dirty="0">
                <a:latin typeface="+mj-lt"/>
                <a:ea typeface="+mj-ea"/>
                <a:cs typeface="+mj-cs"/>
              </a:rPr>
              <a:t>Option 3 (OPPO): Different impact should be considered for UE capable of per UE gap or per FR gap if FR1+FR2 SRS antenna port switching was to be specified.</a:t>
            </a:r>
          </a:p>
          <a:p>
            <a:pPr lvl="2"/>
            <a:r>
              <a:rPr lang="en-US" sz="1400" dirty="0">
                <a:latin typeface="+mj-lt"/>
                <a:ea typeface="+mj-ea"/>
                <a:cs typeface="+mj-cs"/>
              </a:rPr>
              <a:t>Option 4 (Ericsson, Nokia, NEC): Potential impact of UE capability for per-FR gap on interruption requirements can be further studied once the other aspects influencing the interruption time have been settled.</a:t>
            </a:r>
          </a:p>
          <a:p>
            <a:pPr marL="0" indent="0">
              <a:buNone/>
            </a:pPr>
            <a:endParaRPr lang="en-US" sz="1400" dirty="0"/>
          </a:p>
        </p:txBody>
      </p:sp>
    </p:spTree>
    <p:extLst>
      <p:ext uri="{BB962C8B-B14F-4D97-AF65-F5344CB8AC3E}">
        <p14:creationId xmlns:p14="http://schemas.microsoft.com/office/powerpoint/2010/main" val="31682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(1/3)</a:t>
            </a:r>
          </a:p>
        </p:txBody>
      </p:sp>
      <p:sp>
        <p:nvSpPr>
          <p:cNvPr id="3" name="内容占位符 2"/>
          <p:cNvSpPr>
            <a:spLocks noGrp="1"/>
          </p:cNvSpPr>
          <p:nvPr>
            <p:ph idx="1"/>
          </p:nvPr>
        </p:nvSpPr>
        <p:spPr>
          <a:xfrm>
            <a:off x="457200" y="771550"/>
            <a:ext cx="8229600" cy="4248472"/>
          </a:xfrm>
        </p:spPr>
        <p:txBody>
          <a:bodyPr>
            <a:normAutofit/>
          </a:bodyPr>
          <a:lstStyle/>
          <a:p>
            <a:r>
              <a:rPr lang="en-US" sz="1600" dirty="0"/>
              <a:t>Issue 1-3-1: The interruption requirement is defined based on slot level or symbol level</a:t>
            </a:r>
          </a:p>
          <a:p>
            <a:pPr lvl="1"/>
            <a:r>
              <a:rPr lang="en-US" sz="1600" dirty="0">
                <a:latin typeface="+mj-lt"/>
                <a:ea typeface="+mj-ea"/>
                <a:cs typeface="+mj-cs"/>
              </a:rPr>
              <a:t>FFS:</a:t>
            </a:r>
          </a:p>
          <a:p>
            <a:pPr lvl="2"/>
            <a:r>
              <a:rPr lang="en-US" sz="1600" dirty="0">
                <a:latin typeface="+mj-lt"/>
                <a:ea typeface="+mj-ea"/>
                <a:cs typeface="+mj-cs"/>
              </a:rPr>
              <a:t>Option 1 (MTK, Xiaomi, CATT, Apple, QC, vivo, OPPO, Huawei, Intel): based on slot level</a:t>
            </a:r>
          </a:p>
          <a:p>
            <a:pPr lvl="2"/>
            <a:r>
              <a:rPr lang="en-US" sz="1600" dirty="0">
                <a:latin typeface="+mj-lt"/>
                <a:ea typeface="+mj-ea"/>
                <a:cs typeface="+mj-cs"/>
              </a:rPr>
              <a:t>Option 2 (CMCC): if the interruption time only includes transient periods before and after SRS transmission, and considering that the transient period specified in FR session is 15us, it is suggested to specify the interruption requirements based on symbol level.</a:t>
            </a:r>
          </a:p>
          <a:p>
            <a:pPr lvl="2"/>
            <a:r>
              <a:rPr lang="en-US" sz="1600" dirty="0">
                <a:latin typeface="+mj-lt"/>
                <a:ea typeface="+mj-ea"/>
                <a:cs typeface="+mj-cs"/>
              </a:rPr>
              <a:t>Option 3 (LGE, </a:t>
            </a:r>
            <a:r>
              <a:rPr lang="en-US" sz="1600" strike="sngStrike" dirty="0">
                <a:latin typeface="+mj-lt"/>
                <a:ea typeface="+mj-ea"/>
                <a:cs typeface="+mj-cs"/>
              </a:rPr>
              <a:t>Huawei</a:t>
            </a:r>
            <a:r>
              <a:rPr lang="en-US" sz="1600" dirty="0">
                <a:latin typeface="+mj-lt"/>
                <a:ea typeface="+mj-ea"/>
                <a:cs typeface="+mj-cs"/>
              </a:rPr>
              <a:t>, Ericsson): The interruption requirement can be defined based on slot level for full uplink symbols within a slot and based on symbol level for flexible symbols within slot.</a:t>
            </a:r>
          </a:p>
          <a:p>
            <a:pPr lvl="2"/>
            <a:r>
              <a:rPr lang="en-US" sz="1600" dirty="0">
                <a:latin typeface="+mj-lt"/>
                <a:ea typeface="+mj-ea"/>
                <a:cs typeface="+mj-cs"/>
              </a:rPr>
              <a:t>Option 4 (NEC, Ericsson, HW, CMCC, Nokia): based on symbol level</a:t>
            </a:r>
          </a:p>
        </p:txBody>
      </p:sp>
    </p:spTree>
    <p:extLst>
      <p:ext uri="{BB962C8B-B14F-4D97-AF65-F5344CB8AC3E}">
        <p14:creationId xmlns:p14="http://schemas.microsoft.com/office/powerpoint/2010/main" val="2937096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(2/3)</a:t>
            </a:r>
          </a:p>
        </p:txBody>
      </p:sp>
      <p:sp>
        <p:nvSpPr>
          <p:cNvPr id="3" name="内容占位符 2"/>
          <p:cNvSpPr>
            <a:spLocks noGrp="1"/>
          </p:cNvSpPr>
          <p:nvPr>
            <p:ph idx="1"/>
          </p:nvPr>
        </p:nvSpPr>
        <p:spPr>
          <a:xfrm>
            <a:off x="416024" y="627534"/>
            <a:ext cx="8229600" cy="4248472"/>
          </a:xfrm>
        </p:spPr>
        <p:txBody>
          <a:bodyPr>
            <a:noAutofit/>
          </a:bodyPr>
          <a:lstStyle/>
          <a:p>
            <a:r>
              <a:rPr lang="en-US" sz="800" dirty="0"/>
              <a:t>Issue 1-3-2: The components within interruption time of SRS antenna port switching in FR1   </a:t>
            </a:r>
          </a:p>
          <a:p>
            <a:pPr lvl="1"/>
            <a:r>
              <a:rPr lang="en-US" sz="800" dirty="0"/>
              <a:t>FFS:</a:t>
            </a:r>
          </a:p>
          <a:p>
            <a:pPr lvl="2">
              <a:spcBef>
                <a:spcPts val="0"/>
              </a:spcBef>
              <a:buFont typeface="Symbol" pitchFamily="2" charset="2"/>
              <a:buChar char=""/>
            </a:pPr>
            <a:r>
              <a:rPr lang="en-GB" sz="800" dirty="0">
                <a:ea typeface="SimSun" panose="02010600030101010101" pitchFamily="2" charset="-122"/>
              </a:rPr>
              <a:t>Option 1 (MTK, Intel, vivo, Apple, Huawei, Ericsson): includes antenna switching time and SRS transmission time</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Option 1a(Ericsson):</a:t>
            </a:r>
            <a:r>
              <a:rPr lang="en-GB" sz="800" dirty="0">
                <a:ea typeface="MS Mincho" panose="02020609040205080304" pitchFamily="49" charset="-128"/>
              </a:rPr>
              <a:t> </a:t>
            </a:r>
            <a:r>
              <a:rPr lang="en-GB" sz="800" dirty="0">
                <a:ea typeface="SimSun" panose="02010600030101010101" pitchFamily="2" charset="-122"/>
              </a:rPr>
              <a:t>The interruption time for SRS antenna port switching comprises at least antenna switching time and SRS transmission time.</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2 (Xiaomi): The guard period defined in TS 38.214 is considered as the antenna switching time when defining the interruption requirement. </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the signalling of </a:t>
            </a:r>
            <a:r>
              <a:rPr lang="en-GB" sz="800" i="1" dirty="0" err="1">
                <a:ea typeface="SimSun" panose="02010600030101010101" pitchFamily="2" charset="-122"/>
              </a:rPr>
              <a:t>txSwitchWithAnotherBand</a:t>
            </a:r>
            <a:r>
              <a:rPr lang="en-GB" sz="800" dirty="0">
                <a:ea typeface="SimSun" panose="02010600030101010101" pitchFamily="2" charset="-122"/>
              </a:rPr>
              <a:t> is reported, the interruption requirement at SRS antenna switching should be the guard period defined in TS 38.214 for the aggressor CCs in the band combination. </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the signalling of </a:t>
            </a:r>
            <a:r>
              <a:rPr lang="en-GB" sz="800" i="1" dirty="0" err="1">
                <a:ea typeface="SimSun" panose="02010600030101010101" pitchFamily="2" charset="-122"/>
              </a:rPr>
              <a:t>txSwitchImpactToRx</a:t>
            </a:r>
            <a:r>
              <a:rPr lang="en-GB" sz="800" dirty="0">
                <a:ea typeface="SimSun" panose="02010600030101010101" pitchFamily="2" charset="-122"/>
              </a:rPr>
              <a:t> is reported, the interruption requirement should include the guard period defined in TS 38.214 and SRS transmission time for the aggressor CCs in the band combination.</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3 (CATT): The interruption time of SRS antenna port switching in FR1 includes all guard symbols, all SRS symbols transmitted on other antenna port, and only one switching time.</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4 (Apple, OPPO, QC, vivo, Intel, MTK): The components within interruption time of SRS antenna port switching in FR1 include:</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SRS antenna port switching time (transient time)</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SRS transmission time </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Transient time before and after SRS transmission occasion</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5 (CMCC):</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Since UE stay connection with the serving CCs, the interruption time for SRS antenna port switching delay includes transient periods before and after SRS transmission, and it is not necessary to consider SRS transmission time.</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6 (NEC):</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victim CC and SRS transmission on aggressor CC are transmitted on the same antenna, interruption requirement shall include SRS antenna switching in delay/TP, SRS transmission, GP, SRS antenna switching back delay/TP.</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victim CC and SRS transmission on aggressor CC are transmitted on the different antenna, interruption requirement shall include SRS antenna switching in delay/TP, SRS antenna switching back delay/TP only.</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7 (LGE):</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The components within interruption time is </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Time to antenna switching before SRS transmission and SRS transmission time for ‘aperiodic’ SRS-</a:t>
            </a:r>
            <a:r>
              <a:rPr lang="en-GB" sz="800" dirty="0" err="1">
                <a:ea typeface="SimSun" panose="02010600030101010101" pitchFamily="2" charset="-122"/>
              </a:rPr>
              <a:t>ResourceSet</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Time to antenna switching before SRS transmission for ‘periodic’ or ‘semi-persistent’ SRS-</a:t>
            </a:r>
            <a:r>
              <a:rPr lang="en-GB" sz="800" dirty="0" err="1">
                <a:ea typeface="SimSun" panose="02010600030101010101" pitchFamily="2" charset="-122"/>
              </a:rPr>
              <a:t>ResourceSet</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Additionally, the time to switch back after SRS transmission depending on UE </a:t>
            </a:r>
            <a:r>
              <a:rPr lang="en-GB" sz="800" dirty="0" err="1">
                <a:ea typeface="SimSun" panose="02010600030101010101" pitchFamily="2" charset="-122"/>
              </a:rPr>
              <a:t>ehaviour</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8 (Nokia):</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The interruption at SRS antenna switching shall be defined at least within the guard period in Table 6.2.1.2-1 of [TS38.214].</a:t>
            </a:r>
            <a:endParaRPr lang="en-US" sz="800" dirty="0">
              <a:ea typeface="MS Mincho" panose="02020609040205080304" pitchFamily="49" charset="-128"/>
            </a:endParaRPr>
          </a:p>
          <a:p>
            <a:pPr lvl="4" hangingPunct="0">
              <a:spcBef>
                <a:spcPts val="0"/>
              </a:spcBef>
              <a:buFont typeface="Wingdings" pitchFamily="2" charset="2"/>
              <a:buChar char=""/>
            </a:pPr>
            <a:r>
              <a:rPr lang="en-GB" sz="800" dirty="0">
                <a:ea typeface="SimSun" panose="02010600030101010101" pitchFamily="2" charset="-122"/>
              </a:rPr>
              <a:t>The interruption requirement shall be defined when the SRS resources of a set in a slot are configured on the symbols which separated by exactly the minimum guard period.</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RAN4 shall discuss if the interruption requirements are defined when the SRS resources of a set in a slot are separated by a length larger than a minimum guard period.</a:t>
            </a:r>
            <a:endParaRPr lang="en-US" sz="800" dirty="0">
              <a:ea typeface="MS Mincho" panose="02020609040205080304" pitchFamily="49" charset="-128"/>
            </a:endParaRPr>
          </a:p>
        </p:txBody>
      </p:sp>
    </p:spTree>
    <p:extLst>
      <p:ext uri="{BB962C8B-B14F-4D97-AF65-F5344CB8AC3E}">
        <p14:creationId xmlns:p14="http://schemas.microsoft.com/office/powerpoint/2010/main" val="4278602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(3/3)</a:t>
            </a:r>
          </a:p>
        </p:txBody>
      </p:sp>
      <p:sp>
        <p:nvSpPr>
          <p:cNvPr id="3" name="内容占位符 2"/>
          <p:cNvSpPr>
            <a:spLocks noGrp="1"/>
          </p:cNvSpPr>
          <p:nvPr>
            <p:ph idx="1"/>
          </p:nvPr>
        </p:nvSpPr>
        <p:spPr>
          <a:xfrm>
            <a:off x="457200" y="699542"/>
            <a:ext cx="8229600" cy="4442086"/>
          </a:xfrm>
        </p:spPr>
        <p:txBody>
          <a:bodyPr>
            <a:noAutofit/>
          </a:bodyPr>
          <a:lstStyle/>
          <a:p>
            <a:r>
              <a:rPr lang="en-US" sz="1400" dirty="0"/>
              <a:t>Issue 1-3-3: if option 1 or option 4 is adopted in issue 1-3-2, details of the interruption time in FR1</a:t>
            </a:r>
          </a:p>
          <a:p>
            <a:pPr lvl="1"/>
            <a:r>
              <a:rPr lang="en-US" sz="1400" dirty="0">
                <a:latin typeface="+mj-lt"/>
                <a:ea typeface="+mj-ea"/>
                <a:cs typeface="+mj-cs"/>
              </a:rPr>
              <a:t>FFS:</a:t>
            </a:r>
          </a:p>
          <a:p>
            <a:pPr lvl="2"/>
            <a:r>
              <a:rPr lang="en-US" sz="1400" dirty="0">
                <a:latin typeface="+mj-lt"/>
                <a:ea typeface="+mj-ea"/>
                <a:cs typeface="+mj-cs"/>
              </a:rPr>
              <a:t>Option 1 (MTK, QC, Apple, LG, OPPO, Huawei, vivo): Interruption time is specified based on 2 transient period (2*15us) and 6 symbol time</a:t>
            </a:r>
          </a:p>
          <a:p>
            <a:pPr lvl="2"/>
            <a:r>
              <a:rPr lang="en-US" sz="1400" dirty="0">
                <a:latin typeface="+mj-lt"/>
                <a:ea typeface="+mj-ea"/>
                <a:cs typeface="+mj-cs"/>
              </a:rPr>
              <a:t>Option 2 (Apple): Interruption time is specified based on 2 transient period (2*10us) and 6 symbol time</a:t>
            </a:r>
          </a:p>
          <a:p>
            <a:pPr lvl="2"/>
            <a:r>
              <a:rPr lang="en-US" sz="1400" strike="sngStrike" dirty="0">
                <a:latin typeface="+mj-lt"/>
                <a:ea typeface="+mj-ea"/>
                <a:cs typeface="+mj-cs"/>
              </a:rPr>
              <a:t>Option 3 (OPPO): Interruption time is specified based on SRS Transmission time (up to 7 symbols), SRS antenna switching time (15us *2) and transient period (10us*2)</a:t>
            </a:r>
          </a:p>
          <a:p>
            <a:pPr lvl="2"/>
            <a:r>
              <a:rPr lang="en-US" sz="1400" dirty="0">
                <a:latin typeface="+mj-lt"/>
                <a:ea typeface="+mj-ea"/>
                <a:cs typeface="+mj-cs"/>
              </a:rPr>
              <a:t>Option 4 (Ericsson, CATT, Nokia, NEC): depends on the conclusions from other issues.</a:t>
            </a:r>
          </a:p>
          <a:p>
            <a:r>
              <a:rPr lang="en-US" sz="1400" dirty="0"/>
              <a:t>Issue 1-3-4: If option 2 in issue 1-1-2 is adopted, the components within interruption time of SRS antenna port switching in FR2</a:t>
            </a:r>
          </a:p>
          <a:p>
            <a:pPr lvl="1"/>
            <a:r>
              <a:rPr lang="en-US" sz="1400" dirty="0">
                <a:solidFill>
                  <a:srgbClr val="00B050"/>
                </a:solidFill>
              </a:rPr>
              <a:t>Agreement:</a:t>
            </a:r>
          </a:p>
          <a:p>
            <a:pPr lvl="2"/>
            <a:r>
              <a:rPr lang="en-US" sz="1400" dirty="0">
                <a:solidFill>
                  <a:srgbClr val="00B050"/>
                </a:solidFill>
              </a:rPr>
              <a:t>Based on the conclusion in issue 1-1-2, this issue can be skipped.</a:t>
            </a:r>
          </a:p>
          <a:p>
            <a:pPr marL="342900" lvl="2" indent="-342900"/>
            <a:r>
              <a:rPr lang="en-US" sz="1400" dirty="0"/>
              <a:t>Issue 1-3-5: Interruption requirement proposals </a:t>
            </a:r>
            <a:endParaRPr lang="en-US" sz="1000" dirty="0">
              <a:solidFill>
                <a:srgbClr val="00B050"/>
              </a:solidFill>
            </a:endParaRPr>
          </a:p>
          <a:p>
            <a:pPr lvl="1"/>
            <a:r>
              <a:rPr lang="en-US" sz="1400" dirty="0">
                <a:latin typeface="+mj-lt"/>
                <a:ea typeface="+mj-ea"/>
                <a:cs typeface="+mj-cs"/>
              </a:rPr>
              <a:t>FFS: options could be found in section 1.2.3 for issue 1-3-5 of email summary document R4-2105686 (</a:t>
            </a:r>
            <a:r>
              <a:rPr lang="en-US" sz="1400" dirty="0">
                <a:highlight>
                  <a:srgbClr val="FFFF00"/>
                </a:highlight>
                <a:latin typeface="+mj-lt"/>
                <a:ea typeface="+mj-ea"/>
                <a:cs typeface="+mj-cs"/>
              </a:rPr>
              <a:t>this </a:t>
            </a:r>
            <a:r>
              <a:rPr lang="en-US" sz="1400" dirty="0" err="1">
                <a:highlight>
                  <a:srgbClr val="FFFF00"/>
                </a:highlight>
                <a:latin typeface="+mj-lt"/>
                <a:ea typeface="+mj-ea"/>
                <a:cs typeface="+mj-cs"/>
              </a:rPr>
              <a:t>tdoc</a:t>
            </a:r>
            <a:r>
              <a:rPr lang="en-US" sz="1400" dirty="0">
                <a:highlight>
                  <a:srgbClr val="FFFF00"/>
                </a:highlight>
                <a:latin typeface="+mj-lt"/>
                <a:ea typeface="+mj-ea"/>
                <a:cs typeface="+mj-cs"/>
              </a:rPr>
              <a:t> number would be updated after 2</a:t>
            </a:r>
            <a:r>
              <a:rPr lang="en-US" sz="1400" baseline="30000" dirty="0">
                <a:highlight>
                  <a:srgbClr val="FFFF00"/>
                </a:highlight>
                <a:latin typeface="+mj-lt"/>
                <a:ea typeface="+mj-ea"/>
                <a:cs typeface="+mj-cs"/>
              </a:rPr>
              <a:t>nd</a:t>
            </a:r>
            <a:r>
              <a:rPr lang="en-US" sz="1400" dirty="0">
                <a:highlight>
                  <a:srgbClr val="FFFF00"/>
                </a:highlight>
                <a:latin typeface="+mj-lt"/>
                <a:ea typeface="+mj-ea"/>
                <a:cs typeface="+mj-cs"/>
              </a:rPr>
              <a:t> round</a:t>
            </a:r>
            <a:r>
              <a:rPr lang="en-US" sz="1400" dirty="0">
                <a:latin typeface="+mj-lt"/>
                <a:ea typeface="+mj-ea"/>
                <a:cs typeface="+mj-cs"/>
              </a:rPr>
              <a:t>) </a:t>
            </a:r>
          </a:p>
          <a:p>
            <a:pPr lvl="2"/>
            <a:endParaRPr lang="en-US" sz="650" dirty="0">
              <a:latin typeface="+mj-lt"/>
              <a:ea typeface="+mj-ea"/>
              <a:cs typeface="+mj-cs"/>
            </a:endParaRPr>
          </a:p>
          <a:p>
            <a:pPr marL="342900" lvl="2" indent="-342900"/>
            <a:endParaRPr lang="en-US" sz="1050" dirty="0"/>
          </a:p>
        </p:txBody>
      </p:sp>
    </p:spTree>
    <p:extLst>
      <p:ext uri="{BB962C8B-B14F-4D97-AF65-F5344CB8AC3E}">
        <p14:creationId xmlns:p14="http://schemas.microsoft.com/office/powerpoint/2010/main" val="387026812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17259</TotalTime>
  <Words>2320</Words>
  <Application>Microsoft Office PowerPoint</Application>
  <PresentationFormat>On-screen Show (16:9)</PresentationFormat>
  <Paragraphs>140</Paragraphs>
  <Slides>10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Courier New</vt:lpstr>
      <vt:lpstr>Symbol</vt:lpstr>
      <vt:lpstr>Wingdings</vt:lpstr>
      <vt:lpstr>Office 主题</vt:lpstr>
      <vt:lpstr>WF on further RRM enhancement for NR and MR-DC - SRS antenna port switching </vt:lpstr>
      <vt:lpstr>Sub-topic 1-1: Scope of SRS antenna switching requirement (1/3)</vt:lpstr>
      <vt:lpstr>Sub-topic 1-1: Scope of SRS antenna switching requirement (2/3)</vt:lpstr>
      <vt:lpstr>Sub-topic 1-1: Scope of SRS antenna switching requirement (3/3)</vt:lpstr>
      <vt:lpstr>Sub-topic 1-2: Interruption requirement applicability (1/2)</vt:lpstr>
      <vt:lpstr>Sub-topic 1-2: Interruption requirement applicability (2/2)</vt:lpstr>
      <vt:lpstr>Sub-topic 1-3: Interruption requirement design (1/3)</vt:lpstr>
      <vt:lpstr>Sub-topic 1-3: Interruption requirement design (2/3)</vt:lpstr>
      <vt:lpstr>Sub-topic 1-3: Interruption requirement design (3/3)</vt:lpstr>
      <vt:lpstr>Sub-topic 1-4: others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cmcc</dc:creator>
  <cp:lastModifiedBy>Ericsson</cp:lastModifiedBy>
  <cp:revision>296</cp:revision>
  <dcterms:created xsi:type="dcterms:W3CDTF">2019-10-08T01:43:15Z</dcterms:created>
  <dcterms:modified xsi:type="dcterms:W3CDTF">2021-04-19T18:38:01Z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1613699634</vt:lpwstr>
  </property>
  <property fmtid="{D5CDD505-2E9C-101B-9397-08002B2CF9AE}" pid="6" name="_2015_ms_pID_725343">
    <vt:lpwstr>(2)fttBMcsR1fLXdkVyEkD7QMvwQwJRclUr55MUED6D/7nLO6jQ3swh/QZyzGM1lERHUPIpjPLH
xOi3Ym1joZU25jO6HsppJuktw2FJpzM/cCnGMCoWDvqku8SWsQShamhH6I38rk+y8wNjsg33
SyBXiH5Hc4rzONdVIYVGstjm7anm5R5qgwQ3D99NhopwpE5lf0oF08oxXCMJFS+5frqZCfYK
X4fTtXI/OvJ0vyH5N9</vt:lpwstr>
  </property>
  <property fmtid="{D5CDD505-2E9C-101B-9397-08002B2CF9AE}" pid="7" name="_2015_ms_pID_7253431">
    <vt:lpwstr>BEml7uS0y+07sXkKikWP6aCqEUfwS2BU+X8bWaOtIWLZ80zdz9HwGN
+JXaRJfX0e85v6aL1fBx74/ugeCMx1H1PUzx9UTmAw35yheHwfC2CqybiuJzOraXgfVIM0U7
L3NfJb+ocbalZ+1RS/j7dy/7ItsW8RveK06jwP6pW6n9a6p4uYQgqs1OXoAap4MKy5lrfLoY
VXkpeSyMy8uUvzyt</vt:lpwstr>
  </property>
</Properties>
</file>