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7" autoAdjust="0"/>
    <p:restoredTop sz="94558" autoAdjust="0"/>
  </p:normalViewPr>
  <p:slideViewPr>
    <p:cSldViewPr>
      <p:cViewPr varScale="1">
        <p:scale>
          <a:sx n="142" d="100"/>
          <a:sy n="142" d="100"/>
        </p:scale>
        <p:origin x="156" y="114"/>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2021/4/20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2021/4/20</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69332"/>
          </a:xfrm>
          <a:prstGeom prst="rect">
            <a:avLst/>
          </a:prstGeom>
        </p:spPr>
        <p:txBody>
          <a:bodyPr wrap="none">
            <a:spAutoFit/>
          </a:bodyPr>
          <a:lstStyle/>
          <a:p>
            <a:r>
              <a:rPr lang="en-US" dirty="0"/>
              <a:t>R4-2105786</a:t>
            </a:r>
            <a:r>
              <a:rPr lang="en-US" altLang="zh-CN" sz="1600" b="1" dirty="0"/>
              <a:t>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xmlns=""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8.4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xmlns=""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strike="sngStrike" dirty="0">
                <a:latin typeface="+mj-lt"/>
                <a:ea typeface="+mj-ea"/>
                <a:cs typeface="+mj-cs"/>
              </a:rPr>
              <a:t>Issue 1-4-1: if option 2 in issue 1-1-1 is adopted, how to define the SRS antenna port switching delay requirement </a:t>
            </a:r>
          </a:p>
          <a:p>
            <a:pPr lvl="1"/>
            <a:r>
              <a:rPr lang="en-US" sz="1200" strike="sngStrike" dirty="0">
                <a:latin typeface="+mj-lt"/>
                <a:ea typeface="+mj-ea"/>
                <a:cs typeface="+mj-cs"/>
              </a:rPr>
              <a:t>FFS:</a:t>
            </a:r>
          </a:p>
          <a:p>
            <a:pPr lvl="2"/>
            <a:r>
              <a:rPr lang="en-US" sz="1200" strike="sngStrike" dirty="0">
                <a:latin typeface="+mj-lt"/>
                <a:ea typeface="+mj-ea"/>
                <a:cs typeface="+mj-cs"/>
              </a:rPr>
              <a:t>Option 1 (vivo): For SRS antenna port switching delay, RAN4 should consider to specify UE capability to differentiate the needed minimal separation between SRSs and/or between SRS-PUSCH/PUCCH, similar to the transient period capability defined in R16</a:t>
            </a:r>
          </a:p>
          <a:p>
            <a:pPr marL="914400" lvl="2" indent="0">
              <a:buNone/>
            </a:pPr>
            <a:endParaRPr lang="en-US" sz="1200" dirty="0">
              <a:latin typeface="+mj-lt"/>
              <a:ea typeface="+mj-ea"/>
              <a:cs typeface="+mj-cs"/>
            </a:endParaRPr>
          </a:p>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a:t>
            </a:r>
            <a:r>
              <a:rPr lang="en-US" sz="1200" dirty="0">
                <a:solidFill>
                  <a:srgbClr val="FF0000"/>
                </a:solidFill>
              </a:rPr>
              <a:t>, QC</a:t>
            </a:r>
            <a:r>
              <a:rPr lang="en-US" sz="1200" dirty="0">
                <a:solidFill>
                  <a:srgbClr val="00B050"/>
                </a:solidFill>
              </a:rPr>
              <a:t>): do not send this LS in option 1.</a:t>
            </a:r>
          </a:p>
          <a:p>
            <a:pPr lvl="2"/>
            <a:r>
              <a:rPr lang="en-US" sz="1200" dirty="0">
                <a:solidFill>
                  <a:srgbClr val="00B050"/>
                </a:solidFill>
              </a:rPr>
              <a:t>Option 3 (Apple, HW, </a:t>
            </a:r>
            <a:r>
              <a:rPr lang="en-US" sz="1200" strike="sngStrike" dirty="0">
                <a:solidFill>
                  <a:srgbClr val="FF0000"/>
                </a:solidFill>
              </a:rPr>
              <a:t>QC, </a:t>
            </a:r>
            <a:r>
              <a:rPr lang="en-US" sz="1200" dirty="0">
                <a:solidFill>
                  <a:srgbClr val="00B050"/>
                </a:solidFill>
              </a:rPr>
              <a:t>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a:bodyPr>
          <a:lstStyle/>
          <a:p>
            <a:pPr lvl="0"/>
            <a:r>
              <a:rPr lang="en-US" sz="1400" dirty="0"/>
              <a:t>Issue 1-1-1: whether delay requirement would be defined in RRM for SRS antenna port switching</a:t>
            </a:r>
          </a:p>
          <a:p>
            <a:pPr lvl="1"/>
            <a:r>
              <a:rPr lang="en-US" sz="1400" dirty="0">
                <a:solidFill>
                  <a:srgbClr val="0070C0"/>
                </a:solidFill>
              </a:rPr>
              <a:t>Agreements:</a:t>
            </a:r>
          </a:p>
          <a:p>
            <a:pPr lvl="2"/>
            <a:r>
              <a:rPr lang="en-US" sz="1400" dirty="0">
                <a:solidFill>
                  <a:srgbClr val="0070C0"/>
                </a:solidFill>
              </a:rPr>
              <a:t>Do not define SRS antenna port switching delay requirement in RRM</a:t>
            </a:r>
          </a:p>
          <a:p>
            <a:pPr lvl="2"/>
            <a:r>
              <a:rPr lang="en-US" sz="1400" dirty="0">
                <a:solidFill>
                  <a:srgbClr val="0070C0"/>
                </a:solidFill>
              </a:rPr>
              <a:t>FFS whether and how to define the scheduling restriction before and after SRS transmission for the cell with SRS antenna port switching</a:t>
            </a:r>
          </a:p>
          <a:p>
            <a:pPr lvl="3"/>
            <a:r>
              <a:rPr lang="en-US" sz="1400" dirty="0">
                <a:solidFill>
                  <a:srgbClr val="0070C0"/>
                </a:solidFill>
              </a:rPr>
              <a:t>There are no further scheduling restrictions for SRS symbols in addition to the restrictions defined in RAN1 specifications</a:t>
            </a:r>
          </a:p>
          <a:p>
            <a:pPr marL="914400" lvl="2" indent="0">
              <a:buNone/>
            </a:pPr>
            <a:endParaRPr lang="en-US" sz="1400" dirty="0"/>
          </a:p>
          <a:p>
            <a:r>
              <a:rPr lang="en-US" sz="1400" dirty="0"/>
              <a:t>Issue 1-1-2: RAN4 defines the requirement only for SRS antenna port switching in FR1 or in both FR1 and FR2  </a:t>
            </a:r>
          </a:p>
          <a:p>
            <a:pPr lvl="1"/>
            <a:r>
              <a:rPr lang="en-US" sz="1400" dirty="0">
                <a:solidFill>
                  <a:srgbClr val="00B050"/>
                </a:solidFill>
                <a:latin typeface="+mj-lt"/>
                <a:ea typeface="+mj-ea"/>
                <a:cs typeface="+mj-cs"/>
              </a:rPr>
              <a:t>Agreement</a:t>
            </a:r>
          </a:p>
          <a:p>
            <a:pPr lvl="2"/>
            <a:r>
              <a:rPr lang="en-US" sz="14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3046988"/>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solidFill>
                  <a:srgbClr val="7030A0"/>
                </a:solidFill>
                <a:latin typeface="+mj-lt"/>
                <a:ea typeface="+mj-ea"/>
                <a:cs typeface="+mj-cs"/>
              </a:rPr>
              <a:t>Agreement:</a:t>
            </a:r>
          </a:p>
          <a:p>
            <a:pPr lvl="2"/>
            <a:r>
              <a:rPr lang="en-US" sz="2000" strike="sngStrike" dirty="0">
                <a:solidFill>
                  <a:srgbClr val="7030A0"/>
                </a:solidFill>
                <a:latin typeface="+mj-lt"/>
                <a:ea typeface="+mj-ea"/>
                <a:cs typeface="+mj-cs"/>
              </a:rPr>
              <a:t>Option 1 (Huawei, Apple, OPPO, Xiaomi, QC, vivo, CATT, </a:t>
            </a:r>
            <a:r>
              <a:rPr lang="en-US" sz="2000" strike="sngStrike" dirty="0">
                <a:solidFill>
                  <a:srgbClr val="7030A0"/>
                </a:solidFill>
                <a:highlight>
                  <a:srgbClr val="0000FF"/>
                </a:highlight>
                <a:latin typeface="+mj-lt"/>
                <a:ea typeface="+mj-ea"/>
                <a:cs typeface="+mj-cs"/>
              </a:rPr>
              <a:t>Ericsson</a:t>
            </a:r>
            <a:r>
              <a:rPr lang="en-US" sz="2000" strike="sngStrike" dirty="0">
                <a:solidFill>
                  <a:srgbClr val="7030A0"/>
                </a:solidFill>
                <a:latin typeface="+mj-lt"/>
                <a:ea typeface="+mj-ea"/>
                <a:cs typeface="+mj-cs"/>
              </a:rPr>
              <a:t>): </a:t>
            </a:r>
            <a:r>
              <a:rPr lang="en-US" sz="2000" dirty="0">
                <a:solidFill>
                  <a:srgbClr val="7030A0"/>
                </a:solidFill>
                <a:latin typeface="+mj-lt"/>
                <a:ea typeface="+mj-ea"/>
                <a:cs typeface="+mj-cs"/>
              </a:rPr>
              <a:t>Discuss the impact of SRS antenna switching on positioning related measurement </a:t>
            </a:r>
            <a:r>
              <a:rPr lang="en-US" sz="2000" dirty="0">
                <a:solidFill>
                  <a:srgbClr val="7030A0"/>
                </a:solidFill>
                <a:highlight>
                  <a:srgbClr val="FFFF00"/>
                </a:highlight>
                <a:latin typeface="+mj-lt"/>
                <a:ea typeface="+mj-ea"/>
                <a:cs typeface="+mj-cs"/>
              </a:rPr>
              <a:t>if any </a:t>
            </a:r>
            <a:r>
              <a:rPr lang="en-US" sz="2000" dirty="0">
                <a:solidFill>
                  <a:srgbClr val="7030A0"/>
                </a:solidFill>
                <a:latin typeface="+mj-lt"/>
                <a:ea typeface="+mj-ea"/>
                <a:cs typeface="+mj-cs"/>
              </a:rPr>
              <a:t>in Rel-17 position session.</a:t>
            </a:r>
          </a:p>
          <a:p>
            <a:pPr lvl="2"/>
            <a:r>
              <a:rPr lang="en-US" sz="2000" strike="sngStrike" dirty="0">
                <a:latin typeface="+mj-lt"/>
                <a:ea typeface="+mj-ea"/>
                <a:cs typeface="+mj-cs"/>
              </a:rPr>
              <a:t>Option 2 (Nokia, Ericsson): Discuss the impact of SRS antenna switching on positioning related measurement in this Rel-17 </a:t>
            </a:r>
            <a:r>
              <a:rPr lang="en-US" sz="2000" strike="sngStrike" dirty="0" err="1">
                <a:latin typeface="+mj-lt"/>
                <a:ea typeface="+mj-ea"/>
                <a:cs typeface="+mj-cs"/>
              </a:rPr>
              <a:t>FeRRM</a:t>
            </a:r>
            <a:r>
              <a:rPr lang="en-US" sz="2000" strike="sngStrike"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solidFill>
                  <a:srgbClr val="7030A0"/>
                </a:solidFill>
                <a:latin typeface="+mj-lt"/>
                <a:ea typeface="+mj-ea"/>
                <a:cs typeface="+mj-cs"/>
              </a:rPr>
              <a:t>Agreement: The interruption requirement should be defined based on the band combination capability reported by UE, i.e.,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r>
              <a:rPr lang="en-US" sz="1050" dirty="0">
                <a:solidFill>
                  <a:srgbClr val="7030A0"/>
                </a:solidFill>
                <a:latin typeface="+mj-lt"/>
                <a:ea typeface="+mj-ea"/>
                <a:cs typeface="+mj-cs"/>
              </a:rPr>
              <a:t>FFS: SRS antenna switching interruptions on both DL and UL applies to the band combinations signaled in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a:t>
            </a:r>
            <a:r>
              <a:rPr lang="en-US" sz="1400" dirty="0">
                <a:solidFill>
                  <a:srgbClr val="FF0000"/>
                </a:solidFill>
                <a:latin typeface="+mj-lt"/>
                <a:ea typeface="+mj-ea"/>
                <a:cs typeface="+mj-cs"/>
              </a:rPr>
              <a:t>QC</a:t>
            </a:r>
            <a:r>
              <a:rPr lang="en-US" sz="1400" dirty="0">
                <a:latin typeface="+mj-lt"/>
                <a:ea typeface="+mj-ea"/>
                <a:cs typeface="+mj-cs"/>
              </a:rPr>
              <a:t>):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strike="sngStrike" dirty="0">
                <a:latin typeface="+mj-lt"/>
                <a:ea typeface="+mj-ea"/>
                <a:cs typeface="+mj-cs"/>
              </a:rPr>
              <a:t>Option 3 (OPPO): Different impact should be considered for UE capable of per UE gap or per FR gap if FR1+FR2 SRS antenna port switching was to be specified.</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Huawei, 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a:t>
            </a:r>
            <a:r>
              <a:rPr lang="en-US" sz="1600" strike="sngStrike" dirty="0">
                <a:latin typeface="+mj-lt"/>
                <a:ea typeface="+mj-ea"/>
                <a:cs typeface="+mj-cs"/>
              </a:rPr>
              <a:t>Huawei</a:t>
            </a:r>
            <a:r>
              <a:rPr lang="en-US" sz="1600" dirty="0">
                <a:latin typeface="+mj-lt"/>
                <a:ea typeface="+mj-ea"/>
                <a:cs typeface="+mj-cs"/>
              </a:rPr>
              <a:t>, 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strike="sngStrike" dirty="0">
                <a:latin typeface="+mj-lt"/>
                <a:ea typeface="+mj-ea"/>
                <a:cs typeface="+mj-cs"/>
              </a:rPr>
              <a:t>Option 3 (OPPO): Interruption time is specified based on SRS Transmission time (up to 7 symbols), SRS antenna switching time (15us *2) and transient period (10us*2)</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R4-2105686 (</a:t>
            </a:r>
            <a:r>
              <a:rPr lang="en-US" sz="1400" dirty="0">
                <a:highlight>
                  <a:srgbClr val="FFFF00"/>
                </a:highlight>
                <a:latin typeface="+mj-lt"/>
                <a:ea typeface="+mj-ea"/>
                <a:cs typeface="+mj-cs"/>
              </a:rPr>
              <a:t>this </a:t>
            </a:r>
            <a:r>
              <a:rPr lang="en-US" sz="1400" dirty="0" err="1">
                <a:highlight>
                  <a:srgbClr val="FFFF00"/>
                </a:highlight>
                <a:latin typeface="+mj-lt"/>
                <a:ea typeface="+mj-ea"/>
                <a:cs typeface="+mj-cs"/>
              </a:rPr>
              <a:t>tdoc</a:t>
            </a:r>
            <a:r>
              <a:rPr lang="en-US" sz="1400" dirty="0">
                <a:highlight>
                  <a:srgbClr val="FFFF00"/>
                </a:highlight>
                <a:latin typeface="+mj-lt"/>
                <a:ea typeface="+mj-ea"/>
                <a:cs typeface="+mj-cs"/>
              </a:rPr>
              <a:t> number would be updated after 2</a:t>
            </a:r>
            <a:r>
              <a:rPr lang="en-US" sz="1400" baseline="30000" dirty="0">
                <a:highlight>
                  <a:srgbClr val="FFFF00"/>
                </a:highlight>
                <a:latin typeface="+mj-lt"/>
                <a:ea typeface="+mj-ea"/>
                <a:cs typeface="+mj-cs"/>
              </a:rPr>
              <a:t>nd</a:t>
            </a:r>
            <a:r>
              <a:rPr lang="en-US" sz="1400" dirty="0">
                <a:highlight>
                  <a:srgbClr val="FFFF00"/>
                </a:highlight>
                <a:latin typeface="+mj-lt"/>
                <a:ea typeface="+mj-ea"/>
                <a:cs typeface="+mj-cs"/>
              </a:rPr>
              <a:t> round</a:t>
            </a:r>
            <a:r>
              <a:rPr lang="en-US" sz="1400" dirty="0">
                <a:latin typeface="+mj-lt"/>
                <a:ea typeface="+mj-ea"/>
                <a:cs typeface="+mj-cs"/>
              </a:rPr>
              <a:t>) </a:t>
            </a:r>
          </a:p>
          <a:p>
            <a:pPr lvl="2"/>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E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EEAC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17252</TotalTime>
  <Words>2255</Words>
  <Application>Microsoft Office PowerPoint</Application>
  <PresentationFormat>全屏显示(16:9)</PresentationFormat>
  <Paragraphs>139</Paragraphs>
  <Slides>10</Slides>
  <Notes>9</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MS Mincho</vt:lpstr>
      <vt:lpstr>宋体</vt:lpstr>
      <vt:lpstr>宋体</vt: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Huawei</cp:lastModifiedBy>
  <cp:revision>293</cp:revision>
  <dcterms:created xsi:type="dcterms:W3CDTF">2019-10-08T01:43:15Z</dcterms:created>
  <dcterms:modified xsi:type="dcterms:W3CDTF">2021-04-19T16:33:17Z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1613699634</vt:lpwstr>
  </property>
  <property fmtid="{D5CDD505-2E9C-101B-9397-08002B2CF9AE}" pid="6" name="_2015_ms_pID_725343">
    <vt:lpwstr>(2)fttBMcsR1fLXdkVyEkD7QMvwQwJRclUr55MUED6D/7nLO6jQ3swh/QZyzGM1lERHUPIpjPLH
xOi3Ym1joZU25jO6HsppJuktw2FJpzM/cCnGMCoWDvqku8SWsQShamhH6I38rk+y8wNjsg33
SyBXiH5Hc4rzONdVIYVGstjm7anm5R5qgwQ3D99NhopwpE5lf0oF08oxXCMJFS+5frqZCfYK
X4fTtXI/OvJ0vyH5N9</vt:lpwstr>
  </property>
  <property fmtid="{D5CDD505-2E9C-101B-9397-08002B2CF9AE}" pid="7" name="_2015_ms_pID_7253431">
    <vt:lpwstr>BEml7uS0y+07sXkKikWP6aCqEUfwS2BU+X8bWaOtIWLZ80zdz9HwGN
+JXaRJfX0e85v6aL1fBx74/ugeCMx1H1PUzx9UTmAw35yheHwfC2CqybiuJzOraXgfVIM0U7
L3NfJb+ocbalZ+1RS/j7dy/7ItsW8RveK06jwP6pW6n9a6p4uYQgqs1OXoAap4MKy5lrfLoY
VXkpeSyMy8uUvzyt</vt:lpwstr>
  </property>
</Properties>
</file>