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92" r:id="rId9"/>
    <p:sldId id="288" r:id="rId10"/>
    <p:sldId id="289" r:id="rId11"/>
    <p:sldId id="290" r:id="rId12"/>
    <p:sldId id="293" r:id="rId13"/>
    <p:sldId id="291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762" autoAdjust="0"/>
  </p:normalViewPr>
  <p:slideViewPr>
    <p:cSldViewPr>
      <p:cViewPr varScale="1">
        <p:scale>
          <a:sx n="156" d="100"/>
          <a:sy n="156" d="100"/>
        </p:scale>
        <p:origin x="81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54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8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R4-2105787</a:t>
            </a:r>
            <a:r>
              <a:rPr lang="en-US" altLang="zh-CN" sz="1600" b="1"/>
              <a:t>  </a:t>
            </a:r>
            <a:r>
              <a:rPr lang="en-US" altLang="zh-CN" sz="1600" b="1" dirty="0"/>
              <a:t>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756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#98bis-e</a:t>
            </a:r>
            <a:r>
              <a:rPr lang="en-US" sz="1400" b="1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Online, 12 – 20 April,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8.4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(Apr. 16th)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300" dirty="0"/>
              <a:t>Issue 2-3-1: whether or not RAN4 assumes PCC could be scheduled for UE when </a:t>
            </a:r>
            <a:r>
              <a:rPr lang="en-US" sz="1300" dirty="0" err="1"/>
              <a:t>PCell</a:t>
            </a:r>
            <a:r>
              <a:rPr lang="en-US" sz="1300" dirty="0"/>
              <a:t> HO is completed but </a:t>
            </a:r>
            <a:r>
              <a:rPr lang="en-US" sz="1300" dirty="0" err="1"/>
              <a:t>PSCell</a:t>
            </a:r>
            <a:r>
              <a:rPr lang="en-US" sz="1300" dirty="0"/>
              <a:t> addition is not completed</a:t>
            </a:r>
          </a:p>
          <a:p>
            <a:pPr lvl="1"/>
            <a:r>
              <a:rPr lang="en-US" sz="1300" dirty="0"/>
              <a:t>FFS:</a:t>
            </a:r>
          </a:p>
          <a:p>
            <a:pPr lvl="2"/>
            <a:r>
              <a:rPr lang="en-US" sz="1300" dirty="0"/>
              <a:t>Option 1 (Apple, QC, vivo, CMCC, Ericsson, Nokia, MTK, NEC): Yes</a:t>
            </a:r>
          </a:p>
          <a:p>
            <a:pPr lvl="2"/>
            <a:r>
              <a:rPr lang="en-US" sz="1300" dirty="0"/>
              <a:t>Option 2 (OPPO, Xiaomi): No.</a:t>
            </a:r>
          </a:p>
          <a:p>
            <a:pPr lvl="2"/>
            <a:r>
              <a:rPr lang="en-US" sz="1300" dirty="0"/>
              <a:t>Option 3 (CATT): wait for RAN2 reply LS about error case handling</a:t>
            </a:r>
          </a:p>
          <a:p>
            <a:pPr marL="914400" lvl="2" indent="0">
              <a:buNone/>
            </a:pPr>
            <a:endParaRPr lang="en-US" sz="1300" dirty="0"/>
          </a:p>
          <a:p>
            <a:r>
              <a:rPr lang="en-US" sz="1300" dirty="0"/>
              <a:t>Issue 2-3-2: Interruption requirement for HO with </a:t>
            </a:r>
            <a:r>
              <a:rPr lang="en-US" sz="1300" dirty="0" err="1"/>
              <a:t>PSCell</a:t>
            </a:r>
            <a:endParaRPr lang="en-US" sz="1300" dirty="0"/>
          </a:p>
          <a:p>
            <a:pPr lvl="1"/>
            <a:r>
              <a:rPr lang="en-US" sz="1300" dirty="0"/>
              <a:t>FFS:</a:t>
            </a:r>
          </a:p>
          <a:p>
            <a:pPr lvl="2" hangingPunct="0"/>
            <a:r>
              <a:rPr lang="en-GB" sz="1300" dirty="0"/>
              <a:t>Option 1 (Xiaomi, HW, vivo, QC, ZTE, DOCOMO, CATT): No interruption requirement should be defined during HO with </a:t>
            </a:r>
            <a:r>
              <a:rPr lang="en-GB" sz="1300" dirty="0" err="1"/>
              <a:t>PSCell</a:t>
            </a:r>
            <a:endParaRPr lang="en-GB" sz="1300" dirty="0"/>
          </a:p>
          <a:p>
            <a:pPr lvl="2" hangingPunct="0"/>
            <a:r>
              <a:rPr lang="en-GB" sz="1300" dirty="0"/>
              <a:t>Option 2 (CATT): Interruption in legacy handover delay requirement can be applied for </a:t>
            </a:r>
            <a:r>
              <a:rPr lang="en-GB" sz="1300" dirty="0" err="1"/>
              <a:t>PCell</a:t>
            </a:r>
            <a:r>
              <a:rPr lang="en-GB" sz="1300" dirty="0"/>
              <a:t>. No interruption is defined on </a:t>
            </a:r>
            <a:r>
              <a:rPr lang="en-GB" sz="1300" dirty="0" err="1"/>
              <a:t>PSCell</a:t>
            </a:r>
            <a:r>
              <a:rPr lang="en-GB" sz="1300" dirty="0"/>
              <a:t>.</a:t>
            </a:r>
          </a:p>
          <a:p>
            <a:pPr lvl="2" hangingPunct="0"/>
            <a:r>
              <a:rPr lang="en-GB" sz="1300" dirty="0"/>
              <a:t>Option 3 (Apple): </a:t>
            </a:r>
          </a:p>
          <a:p>
            <a:pPr lvl="3" hangingPunct="0"/>
            <a:r>
              <a:rPr lang="en-GB" sz="1300" dirty="0"/>
              <a:t>If sequential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, UE would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the </a:t>
            </a:r>
            <a:r>
              <a:rPr lang="en-GB" sz="1300" dirty="0" err="1"/>
              <a:t>PSCell</a:t>
            </a:r>
            <a:r>
              <a:rPr lang="en-GB" sz="1300" dirty="0"/>
              <a:t> addition. 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earlier than </a:t>
            </a:r>
            <a:r>
              <a:rPr lang="en-GB" sz="1300" dirty="0" err="1"/>
              <a:t>PCell</a:t>
            </a:r>
            <a:r>
              <a:rPr lang="en-GB" sz="1300" dirty="0"/>
              <a:t> HO, no need to define interruption requirement since interruption has been reflected by HO delay.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later than </a:t>
            </a:r>
            <a:r>
              <a:rPr lang="en-GB" sz="1300" dirty="0" err="1"/>
              <a:t>PCell</a:t>
            </a:r>
            <a:r>
              <a:rPr lang="en-GB" sz="1300" dirty="0"/>
              <a:t> HO, UE may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RF tuning for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4 (ZTE): For interruption requirements, consider the following options:</a:t>
            </a:r>
          </a:p>
          <a:p>
            <a:pPr lvl="3" hangingPunct="0"/>
            <a:r>
              <a:rPr lang="en-GB" sz="1300" dirty="0"/>
              <a:t>Specify a total interruption for handover and </a:t>
            </a:r>
            <a:r>
              <a:rPr lang="en-GB" sz="1300" dirty="0" err="1"/>
              <a:t>PSCell</a:t>
            </a:r>
            <a:r>
              <a:rPr lang="en-GB" sz="1300" dirty="0"/>
              <a:t> addition</a:t>
            </a:r>
          </a:p>
          <a:p>
            <a:pPr lvl="3" hangingPunct="0"/>
            <a:r>
              <a:rPr lang="en-GB" sz="1300" dirty="0"/>
              <a:t>Specify separate interruptions for handover and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5 (MTK): RAN4 to specify the </a:t>
            </a:r>
            <a:r>
              <a:rPr lang="en-GB" sz="1300" dirty="0" err="1"/>
              <a:t>PCell</a:t>
            </a:r>
            <a:r>
              <a:rPr lang="en-GB" sz="1300" dirty="0"/>
              <a:t> interruption time for the overall HO with </a:t>
            </a:r>
            <a:r>
              <a:rPr lang="en-GB" sz="1300" dirty="0" err="1"/>
              <a:t>PSCell</a:t>
            </a:r>
            <a:r>
              <a:rPr lang="en-GB" sz="1300" dirty="0"/>
              <a:t> procedure.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2-4-1: 2 step and 4 step RACH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QC, Ericsson(if parallel is agreed)): The delay requirements for HO with </a:t>
            </a:r>
            <a:r>
              <a:rPr lang="en-GB" sz="2100" dirty="0" err="1"/>
              <a:t>PSCell</a:t>
            </a:r>
            <a:r>
              <a:rPr lang="en-GB" sz="2100" dirty="0"/>
              <a:t> are not relative with 2 step or 4 step RACH if the ending point of delay is defined as PRACH transmission of UE.</a:t>
            </a:r>
          </a:p>
          <a:p>
            <a:pPr lvl="2" hangingPunct="0"/>
            <a:r>
              <a:rPr lang="en-GB" sz="2100" dirty="0"/>
              <a:t>Option 2 (Apple, vivo, OPPO, Xiaomi, MTK): for requirement of HO with </a:t>
            </a:r>
            <a:r>
              <a:rPr lang="en-GB" sz="2100" dirty="0" err="1"/>
              <a:t>PSCell</a:t>
            </a:r>
            <a:r>
              <a:rPr lang="en-GB" sz="2100" dirty="0"/>
              <a:t>, RAN4 starts the discussion with 4 step RACH first and FFS on 2 step RACH.</a:t>
            </a:r>
          </a:p>
          <a:p>
            <a:pPr lvl="2" hangingPunct="0"/>
            <a:r>
              <a:rPr lang="en-GB" sz="2100" dirty="0"/>
              <a:t>Option 3 (NEC, Ericsson, ZTE, Nokia): RAN4 to define both 2-step and 4-step RACH requirements for handover with </a:t>
            </a:r>
            <a:r>
              <a:rPr lang="en-GB" sz="2100" dirty="0" err="1"/>
              <a:t>PSCell</a:t>
            </a:r>
            <a:r>
              <a:rPr lang="en-GB" sz="2100" dirty="0"/>
              <a:t>. </a:t>
            </a:r>
          </a:p>
          <a:p>
            <a:r>
              <a:rPr lang="en-US" sz="2100" dirty="0"/>
              <a:t>Issue 2-4-2: RACH occasion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Nokia): </a:t>
            </a:r>
            <a:r>
              <a:rPr lang="en-US" sz="2100" dirty="0"/>
              <a:t>There is no need to further consider the RO collision issue from RAN4’s perspective.</a:t>
            </a:r>
          </a:p>
          <a:p>
            <a:pPr lvl="2" hangingPunct="0"/>
            <a:r>
              <a:rPr lang="en-US" sz="2100" dirty="0"/>
              <a:t>Option 2 (Apple, OPPO(support sequential part), HW(support 2</a:t>
            </a:r>
            <a:r>
              <a:rPr lang="en-US" sz="2100" baseline="30000" dirty="0"/>
              <a:t>nd</a:t>
            </a:r>
            <a:r>
              <a:rPr lang="en-US" sz="2100" dirty="0"/>
              <a:t> bullet), MTK(support 2</a:t>
            </a:r>
            <a:r>
              <a:rPr lang="en-US" sz="2100" baseline="30000" dirty="0"/>
              <a:t>nd</a:t>
            </a:r>
            <a:r>
              <a:rPr lang="en-US" sz="2100" dirty="0"/>
              <a:t> bullet), QC(support 2</a:t>
            </a:r>
            <a:r>
              <a:rPr lang="en-US" sz="2100" baseline="30000" dirty="0"/>
              <a:t>nd</a:t>
            </a:r>
            <a:r>
              <a:rPr lang="en-US" sz="2100" dirty="0"/>
              <a:t> bullet)): </a:t>
            </a:r>
          </a:p>
          <a:p>
            <a:pPr lvl="3" hangingPunct="0"/>
            <a:r>
              <a:rPr lang="en-US" sz="2100" dirty="0"/>
              <a:t>If sequential processing is used, there is no need to consider RACH occasion (RO)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. </a:t>
            </a:r>
          </a:p>
          <a:p>
            <a:pPr lvl="3" hangingPunct="0"/>
            <a:r>
              <a:rPr lang="en-US" sz="2100" dirty="0"/>
              <a:t>If parallel processing is used:</a:t>
            </a:r>
          </a:p>
          <a:p>
            <a:pPr lvl="4" hangingPunct="0"/>
            <a:r>
              <a:rPr lang="en-US" sz="2100" dirty="0"/>
              <a:t>for FR1+FR1 EN-DC, an additional uncertainty delay due to </a:t>
            </a:r>
            <a:r>
              <a:rPr lang="en-US" sz="2100" dirty="0" err="1"/>
              <a:t>PSCell</a:t>
            </a:r>
            <a:r>
              <a:rPr lang="en-US" sz="2100" dirty="0"/>
              <a:t> RACH collision with </a:t>
            </a:r>
            <a:r>
              <a:rPr lang="en-US" sz="2100" dirty="0" err="1"/>
              <a:t>PCell</a:t>
            </a:r>
            <a:r>
              <a:rPr lang="en-US" sz="2100" dirty="0"/>
              <a:t> UL channels may be introduced if the </a:t>
            </a:r>
            <a:r>
              <a:rPr lang="en-US" sz="2100" dirty="0" err="1"/>
              <a:t>PSCell</a:t>
            </a:r>
            <a:r>
              <a:rPr lang="en-US" sz="2100" dirty="0"/>
              <a:t> RACH cannot be transmitted based on the criteria in TS38.213 section 7.6.1; </a:t>
            </a:r>
          </a:p>
          <a:p>
            <a:pPr lvl="4" hangingPunct="0"/>
            <a:r>
              <a:rPr lang="en-US" sz="2100" dirty="0"/>
              <a:t>for FR1+FR1 NE-DC, an additional uncertainty delay due to </a:t>
            </a:r>
            <a:r>
              <a:rPr lang="en-US" sz="2100" dirty="0" err="1"/>
              <a:t>PCell</a:t>
            </a:r>
            <a:r>
              <a:rPr lang="en-US" sz="2100" dirty="0"/>
              <a:t> RACH collision with </a:t>
            </a:r>
            <a:r>
              <a:rPr lang="en-US" sz="2100" dirty="0" err="1"/>
              <a:t>PSCell</a:t>
            </a:r>
            <a:r>
              <a:rPr lang="en-US" sz="2100" dirty="0"/>
              <a:t> RACH may be introduced if the </a:t>
            </a:r>
            <a:r>
              <a:rPr lang="en-US" sz="2100" dirty="0" err="1"/>
              <a:t>PCell</a:t>
            </a:r>
            <a:r>
              <a:rPr lang="en-US" sz="2100" dirty="0"/>
              <a:t> RACH cannot be transmitted based on the criteria in TS38.213 section 7.6.2; </a:t>
            </a:r>
          </a:p>
          <a:p>
            <a:pPr lvl="4" hangingPunct="0"/>
            <a:r>
              <a:rPr lang="en-US" sz="2100" dirty="0"/>
              <a:t>otherwise, if the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are on the different FRs, no need to consider RO collision issue.</a:t>
            </a:r>
          </a:p>
          <a:p>
            <a:pPr lvl="2" hangingPunct="0"/>
            <a:r>
              <a:rPr lang="en-GB" sz="2100" dirty="0"/>
              <a:t>Option 3 (NEC): </a:t>
            </a:r>
            <a:endParaRPr lang="en-US" sz="2100" dirty="0"/>
          </a:p>
          <a:p>
            <a:pPr lvl="3" hangingPunct="0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 hangingPunct="0"/>
            <a:r>
              <a:rPr lang="en-GB" sz="2100" dirty="0"/>
              <a:t>RAN4 to agree that interruption uncertainty (T</a:t>
            </a:r>
            <a:r>
              <a:rPr lang="en-GB" sz="2100" baseline="-25000" dirty="0"/>
              <a:t>IU</a:t>
            </a:r>
            <a:r>
              <a:rPr lang="en-GB" sz="2100" dirty="0"/>
              <a:t>) for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is sequential process.</a:t>
            </a:r>
            <a:endParaRPr lang="en-US" sz="2100" dirty="0"/>
          </a:p>
          <a:p>
            <a:pPr lvl="2" hangingPunct="0"/>
            <a:r>
              <a:rPr lang="en-GB" sz="2100" dirty="0"/>
              <a:t>Option 4 (vivo): PRACH occasion collision is considered as one factor in the requirements for HO with </a:t>
            </a:r>
            <a:r>
              <a:rPr lang="en-GB" sz="2100" dirty="0" err="1"/>
              <a:t>PSCell</a:t>
            </a:r>
            <a:r>
              <a:rPr lang="en-GB" sz="2100" dirty="0"/>
              <a:t>, if UE only supports single uplink in the NE-DC or EN-DC.</a:t>
            </a:r>
            <a:endParaRPr lang="en-US" sz="2100" dirty="0"/>
          </a:p>
          <a:p>
            <a:pPr lvl="2"/>
            <a:r>
              <a:rPr lang="en-GB" sz="2100" dirty="0"/>
              <a:t>Option 5 (MTK): For the scenario from NE-DC to NE-DC, RAN4 to clarify whether to remove the delay uncertainty of </a:t>
            </a:r>
            <a:r>
              <a:rPr lang="en-GB" sz="2100" dirty="0" err="1"/>
              <a:t>Pcell</a:t>
            </a:r>
            <a:r>
              <a:rPr lang="en-GB" sz="2100" dirty="0"/>
              <a:t> PRACH preamble transmission from the delay requirement of HO with </a:t>
            </a:r>
            <a:r>
              <a:rPr lang="en-GB" sz="2100" dirty="0" err="1"/>
              <a:t>PSCell</a:t>
            </a:r>
            <a:r>
              <a:rPr lang="en-GB" sz="2100" dirty="0"/>
              <a:t> procedure.</a:t>
            </a:r>
            <a:r>
              <a:rPr lang="en-US" sz="2100" dirty="0"/>
              <a:t> </a:t>
            </a:r>
            <a:endParaRPr lang="en-GB" sz="2100" dirty="0"/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100" dirty="0"/>
              <a:t>Issue 2-4-3: RACH occasion on NR-U CC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(Ericsson): RAN4 to further study whether RA for </a:t>
            </a:r>
            <a:r>
              <a:rPr lang="en-GB" sz="2100" dirty="0" err="1"/>
              <a:t>spCell</a:t>
            </a:r>
            <a:r>
              <a:rPr lang="en-GB" sz="2100" dirty="0"/>
              <a:t> on unlicensed carrier with CCA shall be prioritized over RA for </a:t>
            </a:r>
            <a:r>
              <a:rPr lang="en-GB" sz="2100" dirty="0" err="1"/>
              <a:t>spCell</a:t>
            </a:r>
            <a:r>
              <a:rPr lang="en-GB" sz="2100" dirty="0"/>
              <a:t> on licensed carrier, once CCA is successful.</a:t>
            </a:r>
          </a:p>
          <a:p>
            <a:pPr lvl="2" hangingPunct="0"/>
            <a:r>
              <a:rPr lang="en-GB" sz="2100" dirty="0"/>
              <a:t>Option 2 (Apple, QC, OPPO, HW, vivo, DCM, CATT, MTK): The NR-U scenario is out of scope of this WID, no need to discuss.</a:t>
            </a:r>
          </a:p>
        </p:txBody>
      </p:sp>
    </p:spTree>
    <p:extLst>
      <p:ext uri="{BB962C8B-B14F-4D97-AF65-F5344CB8AC3E}">
        <p14:creationId xmlns:p14="http://schemas.microsoft.com/office/powerpoint/2010/main" val="26668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000" dirty="0"/>
              <a:t>Issue 2-5: Failure case definition for HO with </a:t>
            </a:r>
            <a:r>
              <a:rPr lang="en-US" sz="2000" dirty="0" err="1"/>
              <a:t>PSCell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Agreement: RAN4 waits for the reply LS from RAN2 before any decision </a:t>
            </a:r>
          </a:p>
          <a:p>
            <a:pPr marL="914400" lvl="2" indent="0" hangingPunc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US" sz="2100" dirty="0"/>
              <a:t>Issue 2-1-1: Scenarios for RRM requirement of HO with </a:t>
            </a:r>
            <a:r>
              <a:rPr lang="en-US" sz="2100" dirty="0" err="1"/>
              <a:t>PSCell</a:t>
            </a:r>
            <a:r>
              <a:rPr lang="en-US" sz="2100" dirty="0"/>
              <a:t> </a:t>
            </a:r>
          </a:p>
          <a:p>
            <a:pPr lvl="1"/>
            <a:r>
              <a:rPr lang="en-US" sz="2100" dirty="0">
                <a:latin typeface="+mj-lt"/>
                <a:ea typeface="+mj-ea"/>
                <a:cs typeface="+mj-cs"/>
              </a:rPr>
              <a:t>FFS</a:t>
            </a:r>
          </a:p>
          <a:p>
            <a:pPr lvl="2"/>
            <a:r>
              <a:rPr lang="en-GB" sz="1700" dirty="0"/>
              <a:t>Option 1(Apple, HW, QC, OPPO, Xiaomi, vivo, CATT, MTK, Ericsson):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2"/>
            <a:r>
              <a:rPr lang="en-GB" sz="1700" dirty="0"/>
              <a:t>Option 2(NEC, Nokia):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3"/>
            <a:r>
              <a:rPr lang="en-GB" sz="1700" dirty="0"/>
              <a:t>from NR SA to NE-DC (newly added)</a:t>
            </a:r>
            <a:endParaRPr lang="en-US" sz="1700" dirty="0"/>
          </a:p>
          <a:p>
            <a:pPr lvl="3"/>
            <a:r>
              <a:rPr lang="en-GB" sz="1700" dirty="0"/>
              <a:t>from NR SA to NR-DC (newly added)</a:t>
            </a:r>
            <a:endParaRPr lang="en-US" sz="1700" dirty="0"/>
          </a:p>
          <a:p>
            <a:pPr lvl="3"/>
            <a:r>
              <a:rPr lang="en-GB" sz="1700" dirty="0"/>
              <a:t>from LTE SA to EN-DC (newly added)</a:t>
            </a:r>
            <a:endParaRPr lang="en-US" sz="1700" dirty="0"/>
          </a:p>
          <a:p>
            <a:pPr lvl="2"/>
            <a:r>
              <a:rPr lang="en-GB" sz="1700" dirty="0"/>
              <a:t>Option 3(MTK):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marL="1371600" lvl="3" indent="0">
              <a:buNone/>
            </a:pPr>
            <a:r>
              <a:rPr lang="en-GB" sz="1700" dirty="0"/>
              <a:t>And RAN4 to clarify whether requirements from LTE-SA to EN-DC and from NR-SA to NR-DC are needed</a:t>
            </a:r>
            <a:r>
              <a:rPr lang="en-US" sz="1700" dirty="0"/>
              <a:t> </a:t>
            </a:r>
            <a:endParaRPr lang="en-US" sz="17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2-1-2: NR-DC and NE-DC mode in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US" sz="1200" dirty="0"/>
              <a:t>Option 1(CATT, Apple, OPPO, MTK): In R17 RAN4 only considers:</a:t>
            </a:r>
          </a:p>
          <a:p>
            <a:pPr lvl="3"/>
            <a:r>
              <a:rPr lang="en-US" sz="1200" dirty="0"/>
              <a:t>FR1+FR2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2 (NEC, Intel, vivo, QC, Ericsson, MTK):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>
                <a:solidFill>
                  <a:srgbClr val="FF0000"/>
                </a:solidFill>
              </a:rPr>
              <a:t>Option 2a (Apple):</a:t>
            </a:r>
          </a:p>
          <a:p>
            <a:pPr lvl="3"/>
            <a:r>
              <a:rPr lang="en-US" sz="1300" dirty="0">
                <a:solidFill>
                  <a:srgbClr val="FF0000"/>
                </a:solidFill>
              </a:rPr>
              <a:t>FR1+FR2 NR-DC and FR1+FR1 NR-DC for HO with </a:t>
            </a:r>
            <a:r>
              <a:rPr lang="en-US" sz="1300" dirty="0" err="1">
                <a:solidFill>
                  <a:srgbClr val="FF0000"/>
                </a:solidFill>
              </a:rPr>
              <a:t>PSCell</a:t>
            </a:r>
            <a:r>
              <a:rPr lang="en-US" sz="1300" dirty="0">
                <a:solidFill>
                  <a:srgbClr val="FF0000"/>
                </a:solidFill>
              </a:rPr>
              <a:t> from NR-DC to NR-DC,</a:t>
            </a:r>
          </a:p>
          <a:p>
            <a:pPr lvl="3"/>
            <a:r>
              <a:rPr lang="en-US" sz="1300" dirty="0">
                <a:solidFill>
                  <a:srgbClr val="FF0000"/>
                </a:solidFill>
              </a:rPr>
              <a:t>FR1+LTE NE-DC for HO with </a:t>
            </a:r>
            <a:r>
              <a:rPr lang="en-US" sz="1300" dirty="0" err="1">
                <a:solidFill>
                  <a:srgbClr val="FF0000"/>
                </a:solidFill>
              </a:rPr>
              <a:t>PSCell</a:t>
            </a:r>
            <a:r>
              <a:rPr lang="en-US" sz="1300" dirty="0">
                <a:solidFill>
                  <a:srgbClr val="FF0000"/>
                </a:solidFill>
              </a:rPr>
              <a:t> from NE-DC to NE-DC.</a:t>
            </a:r>
          </a:p>
          <a:p>
            <a:pPr marL="1371600" lvl="3" indent="0">
              <a:buNone/>
            </a:pPr>
            <a:r>
              <a:rPr lang="en-US" sz="1300" dirty="0">
                <a:solidFill>
                  <a:srgbClr val="FF0000"/>
                </a:solidFill>
              </a:rPr>
              <a:t>Note: the baseline </a:t>
            </a:r>
            <a:r>
              <a:rPr lang="en-US" sz="1300" dirty="0" err="1">
                <a:solidFill>
                  <a:srgbClr val="FF0000"/>
                </a:solidFill>
              </a:rPr>
              <a:t>PSCell</a:t>
            </a:r>
            <a:r>
              <a:rPr lang="en-US" sz="1300" dirty="0">
                <a:solidFill>
                  <a:srgbClr val="FF0000"/>
                </a:solidFill>
              </a:rPr>
              <a:t> addition requirement for FR1+FR1 NR-DC would be discussed in TEI16. </a:t>
            </a:r>
          </a:p>
          <a:p>
            <a:pPr lvl="2"/>
            <a:r>
              <a:rPr lang="en-US" sz="1200" dirty="0"/>
              <a:t>Option 3 (Ericsson):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FFS on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4 (Nokia):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NR SA to NE-DC.</a:t>
            </a:r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</a:t>
            </a:r>
            <a:r>
              <a:rPr lang="en-US" sz="1400" dirty="0"/>
              <a:t>2-2-1: timeline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70C0"/>
                </a:solidFill>
              </a:rPr>
              <a:t>Agreements: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Timeline for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1 (Xiaomi, Apple, OPPO):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a sequential order.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2 (CATT, CMCC, Huawei, MTK, QC, ZTE, NEC, Ericsson):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 HO and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addition is performed in parallel.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Option 3 (NTT DOCOMO, Intel, OPPO, Nokia, Ericsson, NEC): Some of procedures of 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should be able to be performed in parallel, but RACH processing is performed in a sequential order (RACH procedure of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 will happen after the RACH procedure of </a:t>
            </a:r>
            <a:r>
              <a:rPr lang="en-US" sz="1400" dirty="0" err="1">
                <a:solidFill>
                  <a:srgbClr val="0070C0"/>
                </a:solidFill>
              </a:rPr>
              <a:t>PCell</a:t>
            </a:r>
            <a:r>
              <a:rPr lang="en-US" sz="1400" dirty="0">
                <a:solidFill>
                  <a:srgbClr val="0070C0"/>
                </a:solidFill>
              </a:rPr>
              <a:t>).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Other options are not precluded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Send LS to RAN2 to clarify possible restrictions on parallel or sequential RACH processing from RAN2 perspective</a:t>
            </a:r>
          </a:p>
          <a:p>
            <a:r>
              <a:rPr lang="en-US" sz="1400" dirty="0"/>
              <a:t>Issue 2-2-2: starting point of the delay requirement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Agreement</a:t>
            </a:r>
          </a:p>
          <a:p>
            <a:pPr lvl="2"/>
            <a:r>
              <a:rPr lang="en-US" sz="1400" dirty="0">
                <a:solidFill>
                  <a:srgbClr val="00B050"/>
                </a:solidFill>
              </a:rPr>
              <a:t>For delay requirement of HO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, the starting point is the end of the last TTI containing the RRC command of handover with </a:t>
            </a:r>
            <a:r>
              <a:rPr lang="en-US" sz="1400" dirty="0" err="1">
                <a:solidFill>
                  <a:srgbClr val="00B050"/>
                </a:solidFill>
              </a:rPr>
              <a:t>PSCell</a:t>
            </a:r>
            <a:r>
              <a:rPr lang="en-US" sz="1400" dirty="0">
                <a:solidFill>
                  <a:srgbClr val="00B050"/>
                </a:solidFill>
              </a:rPr>
              <a:t>.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100" dirty="0"/>
              <a:t>Issue 2-2-3: ending point of the delay requirement for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GB" sz="1100" dirty="0"/>
              <a:t>Option 1 (Xiaomi, Intel, ZTE, Nokia):</a:t>
            </a:r>
          </a:p>
          <a:p>
            <a:pPr lvl="3"/>
            <a:r>
              <a:rPr lang="en-GB" sz="1100" dirty="0"/>
              <a:t>When the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within </a:t>
            </a:r>
            <a:r>
              <a:rPr lang="en-GB" sz="1100" dirty="0" err="1"/>
              <a:t>Thandover_with_PSCell</a:t>
            </a:r>
            <a:r>
              <a:rPr lang="en-GB" sz="1100" dirty="0"/>
              <a:t> from the end of the last TTI containing the RRC command implying handover with </a:t>
            </a:r>
            <a:r>
              <a:rPr lang="en-GB" sz="1100" dirty="0" err="1"/>
              <a:t>PSCell</a:t>
            </a:r>
            <a:r>
              <a:rPr lang="en-GB" sz="1100" dirty="0"/>
              <a:t>. Where </a:t>
            </a:r>
            <a:r>
              <a:rPr lang="en-GB" sz="1100" dirty="0" err="1"/>
              <a:t>Thandover_with_PSCell</a:t>
            </a:r>
            <a:r>
              <a:rPr lang="en-GB" sz="1100" dirty="0"/>
              <a:t> is the delay requirement of HO with </a:t>
            </a:r>
            <a:r>
              <a:rPr lang="en-GB" sz="1100" dirty="0" err="1"/>
              <a:t>PSCell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2 (CATT, CMCC, OPPO, QC, Ericsson, MTK): 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2a (Ericsson):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3"/>
            <a:r>
              <a:rPr lang="en-GB" sz="1100" dirty="0"/>
              <a:t>In case RAN4 defines scenarios where PRACH preamble transmission towards </a:t>
            </a:r>
            <a:r>
              <a:rPr lang="en-GB" sz="1100" dirty="0" err="1"/>
              <a:t>PSCell</a:t>
            </a:r>
            <a:r>
              <a:rPr lang="en-GB" sz="1100" dirty="0"/>
              <a:t> is not needed, ending point for those scenarios is PRACH preamble transmission towards </a:t>
            </a:r>
            <a:r>
              <a:rPr lang="en-GB" sz="1100" dirty="0" err="1"/>
              <a:t>Pcell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3 (Apple, OPPO):</a:t>
            </a:r>
          </a:p>
          <a:p>
            <a:pPr lvl="3"/>
            <a:r>
              <a:rPr lang="en-GB" sz="1100" dirty="0"/>
              <a:t>if sequential processing is used, 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</a:t>
            </a:r>
          </a:p>
          <a:p>
            <a:pPr lvl="3"/>
            <a:r>
              <a:rPr lang="en-GB" sz="1100" dirty="0"/>
              <a:t>if the parallel processing is used, 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4 (HW, vivo, ZTE, CMCC, Ericsson, QC):</a:t>
            </a:r>
          </a:p>
          <a:p>
            <a:pPr lvl="3"/>
            <a:r>
              <a:rPr lang="en-GB" sz="1100" dirty="0"/>
              <a:t>Define delay requirements for HO and </a:t>
            </a:r>
            <a:r>
              <a:rPr lang="en-GB" sz="1100" dirty="0" err="1"/>
              <a:t>PSCell</a:t>
            </a:r>
            <a:r>
              <a:rPr lang="en-GB" sz="1100" dirty="0"/>
              <a:t> addition/change separately with the ending points defined as </a:t>
            </a:r>
            <a:r>
              <a:rPr lang="en-GB" sz="1100" dirty="0" err="1"/>
              <a:t>Pcell</a:t>
            </a:r>
            <a:r>
              <a:rPr lang="en-GB" sz="1100" dirty="0"/>
              <a:t> PRACH and </a:t>
            </a:r>
            <a:r>
              <a:rPr lang="en-GB" sz="1100" dirty="0" err="1"/>
              <a:t>PSCell</a:t>
            </a:r>
            <a:r>
              <a:rPr lang="en-GB" sz="1100" dirty="0"/>
              <a:t> PRACH respectively. No need to define overall delay requirement.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600" dirty="0"/>
              <a:t>Issue 2-2-4: checking point of the delay requirement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Agreement: This issue is closed and focus on issue 2-2-3</a:t>
            </a:r>
          </a:p>
          <a:p>
            <a:pPr marL="457200" lvl="1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marL="342900" lvl="2" indent="-342900"/>
            <a:r>
              <a:rPr lang="en-US" sz="1600" dirty="0"/>
              <a:t>Issue 2-2-5: </a:t>
            </a:r>
            <a:r>
              <a:rPr lang="en-US" sz="1600" dirty="0" err="1"/>
              <a:t>optimisation</a:t>
            </a:r>
            <a:r>
              <a:rPr lang="en-US" sz="1600" dirty="0"/>
              <a:t> for the case when </a:t>
            </a:r>
            <a:r>
              <a:rPr lang="en-US" sz="1600" dirty="0" err="1"/>
              <a:t>PSCell</a:t>
            </a:r>
            <a:r>
              <a:rPr lang="en-US" sz="1600" dirty="0"/>
              <a:t> is not changed during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/>
              <a:t>Option 1(Xiaomi, CATT, Apple, OPPO, vivo, QC, HW, Intel, MTK, NEC): </a:t>
            </a:r>
            <a:r>
              <a:rPr lang="en-US" sz="1600" dirty="0"/>
              <a:t>For UE which is already configured with DC, the UE’s </a:t>
            </a:r>
            <a:r>
              <a:rPr lang="en-US" sz="1600" dirty="0" err="1"/>
              <a:t>behaviour</a:t>
            </a:r>
            <a:r>
              <a:rPr lang="en-US" sz="1600" dirty="0"/>
              <a:t> is same when the configured </a:t>
            </a:r>
            <a:r>
              <a:rPr lang="en-US" sz="1600" dirty="0" err="1"/>
              <a:t>PSCell</a:t>
            </a:r>
            <a:r>
              <a:rPr lang="en-US" sz="1600" dirty="0"/>
              <a:t> is same as the original one or not.</a:t>
            </a:r>
          </a:p>
          <a:p>
            <a:pPr marL="800100" lvl="3" indent="-342900"/>
            <a:r>
              <a:rPr lang="en-US" sz="1600" dirty="0"/>
              <a:t>Option 2 (Ericsson, Nokia, NEC): </a:t>
            </a:r>
            <a:r>
              <a:rPr lang="en-GB" sz="1600" dirty="0"/>
              <a:t>When source and target </a:t>
            </a:r>
            <a:r>
              <a:rPr lang="en-GB" sz="1600" dirty="0" err="1"/>
              <a:t>PSCell</a:t>
            </a:r>
            <a:r>
              <a:rPr lang="en-GB" sz="1600" dirty="0"/>
              <a:t> is the same cell, then fine time tracking </a:t>
            </a:r>
            <a:r>
              <a:rPr lang="en-US" sz="1600" dirty="0"/>
              <a:t>T</a:t>
            </a:r>
            <a:r>
              <a:rPr lang="en-US" sz="1600" baseline="-25000" dirty="0"/>
              <a:t>∆</a:t>
            </a:r>
            <a:r>
              <a:rPr lang="en-US" sz="1600" dirty="0"/>
              <a:t>=0 shall apply.</a:t>
            </a:r>
          </a:p>
          <a:p>
            <a:pPr marL="457200" lvl="3" indent="0">
              <a:buNone/>
            </a:pPr>
            <a:endParaRPr lang="en-US" sz="1000" dirty="0"/>
          </a:p>
          <a:p>
            <a:pPr marL="342900" lvl="2" indent="-342900"/>
            <a:r>
              <a:rPr lang="en-US" sz="1600" dirty="0"/>
              <a:t>Issue 2-2-6: RRC processing delay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>
                <a:solidFill>
                  <a:srgbClr val="00B050"/>
                </a:solidFill>
              </a:rPr>
              <a:t>Agreement: RAN4 waits for the reply LS from RAN2 on RRC processing delay for HO with </a:t>
            </a:r>
            <a:r>
              <a:rPr lang="en-GB" sz="1600" dirty="0" err="1">
                <a:solidFill>
                  <a:srgbClr val="00B050"/>
                </a:solidFill>
              </a:rPr>
              <a:t>PSCell</a:t>
            </a:r>
            <a:endParaRPr lang="en-US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2-2-7: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(CATT): </a:t>
            </a:r>
            <a:r>
              <a:rPr lang="en-US" sz="1200" dirty="0" err="1"/>
              <a:t>T</a:t>
            </a:r>
            <a:r>
              <a:rPr lang="en-US" sz="1200" baseline="-25000" dirty="0" err="1"/>
              <a:t>processing</a:t>
            </a:r>
            <a:r>
              <a:rPr lang="en-US" sz="1200" dirty="0"/>
              <a:t> for HO with </a:t>
            </a:r>
            <a:r>
              <a:rPr lang="en-US" sz="1200" dirty="0" err="1"/>
              <a:t>PSCell</a:t>
            </a:r>
            <a:r>
              <a:rPr lang="en-US" sz="1200" dirty="0"/>
              <a:t> can be used the values for handover requirements and for </a:t>
            </a:r>
            <a:r>
              <a:rPr lang="en-US" sz="1200" dirty="0" err="1"/>
              <a:t>PSCell</a:t>
            </a:r>
            <a:r>
              <a:rPr lang="en-US" sz="1200" dirty="0"/>
              <a:t> addition requirement</a:t>
            </a:r>
          </a:p>
          <a:p>
            <a:pPr lvl="2"/>
            <a:r>
              <a:rPr lang="en-GB" sz="1200" dirty="0"/>
              <a:t>Option 2 (Apple): </a:t>
            </a:r>
            <a:endParaRPr lang="en-US" sz="1200" dirty="0"/>
          </a:p>
          <a:p>
            <a:pPr lvl="3"/>
            <a:r>
              <a:rPr lang="en-US" sz="1200" dirty="0"/>
              <a:t>If UE only supports sequential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is the sum of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3"/>
            <a:r>
              <a:rPr lang="en-US" sz="1200" dirty="0"/>
              <a:t>If UE can support parallel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could be the maximum one between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356918-F64E-B147-9B88-45AA487D4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09693"/>
              </p:ext>
            </p:extLst>
          </p:nvPr>
        </p:nvGraphicFramePr>
        <p:xfrm>
          <a:off x="2483768" y="3003798"/>
          <a:ext cx="445008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11855805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89802602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3093655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UE processing margin (T</a:t>
                      </a:r>
                      <a:r>
                        <a:rPr lang="en-US" sz="1000" baseline="-25000">
                          <a:effectLst/>
                        </a:rPr>
                        <a:t>processing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 PSCell is in the same FR as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and/or target PSCell is in the different FR from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99522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Sequential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40ms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60ms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333824"/>
                  </a:ext>
                </a:extLst>
              </a:tr>
              <a:tr h="5778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Parallel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40ms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76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/>
              <a:t>Cont. from last slide:</a:t>
            </a:r>
          </a:p>
          <a:p>
            <a:pPr lvl="1"/>
            <a:r>
              <a:rPr lang="en-US" sz="1800" dirty="0"/>
              <a:t>FFS:</a:t>
            </a:r>
          </a:p>
          <a:p>
            <a:pPr lvl="2"/>
            <a:r>
              <a:rPr lang="en-GB" sz="1800" dirty="0"/>
              <a:t>Option 3 (NEC, Huawei): </a:t>
            </a:r>
            <a:endParaRPr lang="en-US" sz="1800" dirty="0"/>
          </a:p>
          <a:p>
            <a:pPr lvl="3"/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UE processing time.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maximum value of </a:t>
            </a:r>
            <a:r>
              <a:rPr lang="en-GB" sz="1800" dirty="0" err="1"/>
              <a:t>PCell</a:t>
            </a:r>
            <a:r>
              <a:rPr lang="en-GB" sz="1800" dirty="0"/>
              <a:t> HO and </a:t>
            </a:r>
            <a:r>
              <a:rPr lang="en-GB" sz="1800" dirty="0" err="1"/>
              <a:t>PSCell</a:t>
            </a:r>
            <a:r>
              <a:rPr lang="en-GB" sz="1800" dirty="0"/>
              <a:t> addition; </a:t>
            </a:r>
            <a:endParaRPr lang="en-US" sz="1800" dirty="0"/>
          </a:p>
          <a:p>
            <a:pPr lvl="2"/>
            <a:r>
              <a:rPr lang="en-GB" sz="1800" dirty="0"/>
              <a:t>Option 4 (Intel): 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NR-DC to NR-DC,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can be split into software processing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 and RF warm up time(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 will be dependent on different scenarios, i.e. whether </a:t>
            </a:r>
            <a:r>
              <a:rPr lang="en-GB" sz="1800" dirty="0" err="1"/>
              <a:t>PCell</a:t>
            </a:r>
            <a:r>
              <a:rPr lang="en-GB" sz="1800" dirty="0"/>
              <a:t> or </a:t>
            </a:r>
            <a:r>
              <a:rPr lang="en-GB" sz="1800" dirty="0" err="1"/>
              <a:t>PSCell</a:t>
            </a:r>
            <a:r>
              <a:rPr lang="en-GB" sz="1800" dirty="0"/>
              <a:t> change across </a:t>
            </a:r>
            <a:r>
              <a:rPr lang="en-GB" sz="1800" dirty="0" err="1"/>
              <a:t>FRs.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 SA to EN-DC,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only includes software processing time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</a:t>
            </a:r>
            <a:endParaRPr lang="en-US" sz="1800" dirty="0"/>
          </a:p>
          <a:p>
            <a:pPr lvl="2"/>
            <a:r>
              <a:rPr lang="en-GB" sz="1800" dirty="0"/>
              <a:t>Option 5 (Ericsson):</a:t>
            </a:r>
            <a:endParaRPr lang="en-US" sz="1800" dirty="0"/>
          </a:p>
          <a:p>
            <a:pPr lvl="3"/>
            <a:r>
              <a:rPr lang="en-GB" sz="1800" dirty="0"/>
              <a:t>The value of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baseline="-25000" dirty="0"/>
              <a:t> </a:t>
            </a:r>
            <a:r>
              <a:rPr lang="en-GB" sz="1800" dirty="0"/>
              <a:t>for </a:t>
            </a:r>
            <a:r>
              <a:rPr lang="en-GB" sz="1800" dirty="0" err="1"/>
              <a:t>PSCell</a:t>
            </a:r>
            <a:r>
              <a:rPr lang="en-GB" sz="1800" dirty="0"/>
              <a:t> is as follows:</a:t>
            </a:r>
            <a:endParaRPr lang="en-US" sz="1800" dirty="0"/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the same cell,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20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different cells but in same FR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40 </a:t>
            </a:r>
            <a:r>
              <a:rPr lang="en-US" sz="1800" dirty="0" err="1"/>
              <a:t>ms</a:t>
            </a:r>
            <a:r>
              <a:rPr lang="en-US" sz="1800" dirty="0"/>
              <a:t>, </a:t>
            </a:r>
            <a:r>
              <a:rPr lang="en-GB" sz="1800" dirty="0"/>
              <a:t>when source and target </a:t>
            </a:r>
            <a:r>
              <a:rPr lang="en-GB" sz="1800" dirty="0" err="1"/>
              <a:t>PSCells</a:t>
            </a:r>
            <a:r>
              <a:rPr lang="en-GB" sz="1800" dirty="0"/>
              <a:t> are different cells in different FRs</a:t>
            </a:r>
            <a:endParaRPr lang="en-US" sz="1800" dirty="0"/>
          </a:p>
          <a:p>
            <a:pPr lvl="3"/>
            <a:r>
              <a:rPr lang="en-GB" sz="1800" dirty="0"/>
              <a:t>How </a:t>
            </a:r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dirty="0"/>
              <a:t> impacts the handover with </a:t>
            </a:r>
            <a:r>
              <a:rPr lang="en-US" sz="1800" dirty="0" err="1"/>
              <a:t>PSCell</a:t>
            </a:r>
            <a:r>
              <a:rPr lang="en-US" sz="1800" dirty="0"/>
              <a:t> timeline depends on assumptions on parallel or sequential processing.</a:t>
            </a:r>
          </a:p>
          <a:p>
            <a:pPr lvl="2"/>
            <a:r>
              <a:rPr lang="en-GB" sz="1800" dirty="0"/>
              <a:t>Option 6 (vivo): RF chain activation and retuning time needs to be considered in the timeline of HO with </a:t>
            </a:r>
            <a:r>
              <a:rPr lang="en-GB" sz="1800" dirty="0" err="1"/>
              <a:t>PSCell</a:t>
            </a:r>
            <a:r>
              <a:rPr lang="en-GB" sz="1800" dirty="0"/>
              <a:t>.</a:t>
            </a:r>
            <a:endParaRPr lang="en-US" sz="1800" dirty="0"/>
          </a:p>
          <a:p>
            <a:pPr lvl="2"/>
            <a:r>
              <a:rPr lang="en-GB" sz="1800" dirty="0"/>
              <a:t>Option 7 (QC, MTK): </a:t>
            </a:r>
            <a:endParaRPr lang="en-US" sz="1800" dirty="0"/>
          </a:p>
          <a:p>
            <a:pPr lvl="3"/>
            <a:r>
              <a:rPr lang="en-GB" sz="1800" dirty="0"/>
              <a:t>Extending the UE processing time for NRSA to EN-DC joint handover by [FFS]</a:t>
            </a:r>
            <a:r>
              <a:rPr lang="en-GB" sz="1800" dirty="0" err="1"/>
              <a:t>ms</a:t>
            </a:r>
            <a:r>
              <a:rPr lang="en-GB" sz="1800" dirty="0"/>
              <a:t> and [FFS] can be 10ms as the starting point, i.e.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= [30]</a:t>
            </a:r>
            <a:r>
              <a:rPr lang="en-GB" sz="1800" dirty="0" err="1"/>
              <a:t>ms</a:t>
            </a:r>
            <a:r>
              <a:rPr lang="en-GB" sz="1800" dirty="0"/>
              <a:t>.</a:t>
            </a:r>
            <a:endParaRPr lang="en-US" sz="1800" dirty="0"/>
          </a:p>
          <a:p>
            <a:pPr lvl="3"/>
            <a:r>
              <a:rPr lang="en-GB" sz="1800" dirty="0"/>
              <a:t>For NRDC to NRDC, the UE processing time to be 20ms without FR mode switch on </a:t>
            </a:r>
            <a:r>
              <a:rPr lang="en-GB" sz="1800" dirty="0" err="1"/>
              <a:t>PSCell</a:t>
            </a:r>
            <a:r>
              <a:rPr lang="en-GB" sz="1800" dirty="0"/>
              <a:t>; otherwise, the UE processing time shall be 40ms as the legacy </a:t>
            </a:r>
            <a:r>
              <a:rPr lang="en-GB" sz="1800" dirty="0" err="1"/>
              <a:t>PSCell</a:t>
            </a:r>
            <a:r>
              <a:rPr lang="en-GB" sz="1800" dirty="0"/>
              <a:t> change requirement.</a:t>
            </a:r>
            <a:endParaRPr lang="en-US" sz="1800" dirty="0"/>
          </a:p>
          <a:p>
            <a:pPr lvl="4"/>
            <a:r>
              <a:rPr lang="en-GB" sz="1800" dirty="0"/>
              <a:t>For NRDC to NRDC, only consider FR1 for </a:t>
            </a:r>
            <a:r>
              <a:rPr lang="en-GB" sz="1800" dirty="0" err="1"/>
              <a:t>PCell</a:t>
            </a:r>
            <a:r>
              <a:rPr lang="en-GB" sz="1800" dirty="0"/>
              <a:t>.</a:t>
            </a:r>
            <a:endParaRPr lang="en-US" sz="1800" dirty="0"/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828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2-2-8: Delay requirement design if sequential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2-2-8 in R4-2105686</a:t>
            </a:r>
          </a:p>
          <a:p>
            <a:r>
              <a:rPr lang="en-US" sz="1200" dirty="0"/>
              <a:t>Issue 2-2-9: Delay requirement design if parallel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2-2-9 in R4-2105686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16025</TotalTime>
  <Words>2718</Words>
  <Application>Microsoft Macintosh PowerPoint</Application>
  <PresentationFormat>On-screen Show (16:9)</PresentationFormat>
  <Paragraphs>189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 (1/2)</vt:lpstr>
      <vt:lpstr>Sub-topic 2-4 Generic RACH assumption for HO with PSCell (2/2)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294</cp:revision>
  <dcterms:created xsi:type="dcterms:W3CDTF">2019-10-08T01:43:15Z</dcterms:created>
  <dcterms:modified xsi:type="dcterms:W3CDTF">2021-04-18T23:10:23Z</dcterms:modified>
</cp:coreProperties>
</file>