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82" r:id="rId4"/>
    <p:sldId id="283" r:id="rId5"/>
    <p:sldId id="284" r:id="rId6"/>
    <p:sldId id="285" r:id="rId7"/>
    <p:sldId id="286" r:id="rId8"/>
    <p:sldId id="292" r:id="rId9"/>
    <p:sldId id="288" r:id="rId10"/>
    <p:sldId id="289" r:id="rId11"/>
    <p:sldId id="290" r:id="rId12"/>
    <p:sldId id="293" r:id="rId13"/>
    <p:sldId id="291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1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94762" autoAdjust="0"/>
  </p:normalViewPr>
  <p:slideViewPr>
    <p:cSldViewPr>
      <p:cViewPr varScale="1">
        <p:scale>
          <a:sx n="153" d="100"/>
          <a:sy n="153" d="100"/>
        </p:scale>
        <p:origin x="168" y="2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6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5CA40-0D7F-4BE4-B4AF-B4BB727E59F2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96FCE-6A4F-4F7B-A5FC-070969246C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56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88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211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546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58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521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64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9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180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230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589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6285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33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80DA8-4574-4789-AD47-D2C1E9125373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8145" y="1598812"/>
            <a:ext cx="7729810" cy="1102519"/>
          </a:xfrm>
        </p:spPr>
        <p:txBody>
          <a:bodyPr>
            <a:noAutofit/>
          </a:bodyPr>
          <a:lstStyle/>
          <a:p>
            <a:r>
              <a:rPr lang="en-GB" sz="2000" dirty="0"/>
              <a:t>WF on further RRM enhancement for NR and MR-DC – Handover with </a:t>
            </a:r>
            <a:r>
              <a:rPr lang="en-GB" sz="2000" dirty="0" err="1"/>
              <a:t>PSCell</a:t>
            </a:r>
            <a:endParaRPr lang="zh-CN" altLang="en-US" sz="1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5656" y="4227934"/>
            <a:ext cx="6400800" cy="471484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Apple, …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7308304" y="292973"/>
            <a:ext cx="2031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R4-210xxxx  	</a:t>
            </a:r>
            <a:endParaRPr lang="zh-CN" altLang="en-US" sz="1600" b="1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98574" y="292973"/>
            <a:ext cx="27569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GB" sz="1400" b="1" dirty="0"/>
              <a:t>3GPP TSG-RAN4 Meeting #98bis-e</a:t>
            </a:r>
            <a:r>
              <a:rPr lang="en-US" sz="1400" b="1" dirty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GB" sz="1400" b="1" dirty="0"/>
              <a:t>Online, 12 – 20 April, 2021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B51DA9-80B3-3F45-A398-88F8500FEA86}"/>
              </a:ext>
            </a:extLst>
          </p:cNvPr>
          <p:cNvSpPr/>
          <p:nvPr/>
        </p:nvSpPr>
        <p:spPr>
          <a:xfrm>
            <a:off x="298574" y="878712"/>
            <a:ext cx="856895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0475" marR="0" indent="-1260475">
              <a:spcBef>
                <a:spcPts val="0"/>
              </a:spcBef>
              <a:spcAft>
                <a:spcPts val="600"/>
              </a:spcAft>
              <a:tabLst>
                <a:tab pos="180340" algn="l"/>
                <a:tab pos="360680" algn="l"/>
                <a:tab pos="541020" algn="l"/>
                <a:tab pos="721360" algn="l"/>
                <a:tab pos="901700" algn="l"/>
                <a:tab pos="1082040" algn="l"/>
                <a:tab pos="1262380" algn="l"/>
                <a:tab pos="2676525" algn="l"/>
              </a:tabLst>
            </a:pPr>
            <a:r>
              <a:rPr lang="pt-BR" sz="1400" b="1" dirty="0"/>
              <a:t>Agenda item: </a:t>
            </a:r>
            <a:r>
              <a:rPr lang="en-US" altLang="zh-CN" sz="1400" b="1" dirty="0"/>
              <a:t>8.4</a:t>
            </a:r>
            <a:endParaRPr lang="en-US" sz="1400" b="1" dirty="0"/>
          </a:p>
          <a:p>
            <a:pPr marL="1260475" marR="0" indent="-1260475">
              <a:spcBef>
                <a:spcPts val="0"/>
              </a:spcBef>
              <a:spcAft>
                <a:spcPts val="600"/>
              </a:spcAft>
            </a:pPr>
            <a:r>
              <a:rPr lang="en-GB" sz="1400" b="1" dirty="0"/>
              <a:t>Document for: Approval</a:t>
            </a:r>
            <a:endParaRPr lang="en-US" sz="1400" b="1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FC7A1BAD-A0C0-9E48-803A-6E8599264A2D}"/>
              </a:ext>
            </a:extLst>
          </p:cNvPr>
          <p:cNvSpPr txBox="1">
            <a:spLocks/>
          </p:cNvSpPr>
          <p:nvPr/>
        </p:nvSpPr>
        <p:spPr>
          <a:xfrm>
            <a:off x="811151" y="2742251"/>
            <a:ext cx="772981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B050"/>
                </a:solidFill>
              </a:rPr>
              <a:t> Agreement in 1</a:t>
            </a:r>
            <a:r>
              <a:rPr lang="en-GB" sz="2000" baseline="30000" dirty="0">
                <a:solidFill>
                  <a:srgbClr val="00B050"/>
                </a:solidFill>
              </a:rPr>
              <a:t>st</a:t>
            </a:r>
            <a:r>
              <a:rPr lang="en-GB" sz="2000" dirty="0">
                <a:solidFill>
                  <a:srgbClr val="00B050"/>
                </a:solidFill>
              </a:rPr>
              <a:t> round</a:t>
            </a:r>
          </a:p>
          <a:p>
            <a:r>
              <a:rPr lang="en-GB" altLang="zh-CN" sz="2000" dirty="0">
                <a:solidFill>
                  <a:srgbClr val="0070C0"/>
                </a:solidFill>
              </a:rPr>
              <a:t>Agreement in GTW (Apr. 16th)</a:t>
            </a:r>
          </a:p>
          <a:p>
            <a:r>
              <a:rPr lang="en-GB" altLang="zh-CN" sz="2000" dirty="0">
                <a:solidFill>
                  <a:srgbClr val="7030A0"/>
                </a:solidFill>
              </a:rPr>
              <a:t>Agreement in 2</a:t>
            </a:r>
            <a:r>
              <a:rPr lang="en-GB" altLang="zh-CN" sz="2000" baseline="30000" dirty="0">
                <a:solidFill>
                  <a:srgbClr val="7030A0"/>
                </a:solidFill>
              </a:rPr>
              <a:t>nd</a:t>
            </a:r>
            <a:r>
              <a:rPr lang="en-GB" altLang="zh-CN" sz="2000" dirty="0">
                <a:solidFill>
                  <a:srgbClr val="7030A0"/>
                </a:solidFill>
              </a:rPr>
              <a:t> round</a:t>
            </a:r>
            <a:endParaRPr lang="zh-CN" altLang="en-US" sz="1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2-3 Interruption requirement design of HO with </a:t>
            </a:r>
            <a:r>
              <a:rPr lang="en-US" sz="2000" dirty="0" err="1"/>
              <a:t>PSCell</a:t>
            </a:r>
            <a:endParaRPr 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92500" lnSpcReduction="20000"/>
          </a:bodyPr>
          <a:lstStyle/>
          <a:p>
            <a:r>
              <a:rPr lang="en-US" sz="1300" dirty="0"/>
              <a:t>Issue 2-3-1: whether or not RAN4 assumes PCC could be scheduled for UE when </a:t>
            </a:r>
            <a:r>
              <a:rPr lang="en-US" sz="1300" dirty="0" err="1"/>
              <a:t>PCell</a:t>
            </a:r>
            <a:r>
              <a:rPr lang="en-US" sz="1300" dirty="0"/>
              <a:t> HO is completed but </a:t>
            </a:r>
            <a:r>
              <a:rPr lang="en-US" sz="1300" dirty="0" err="1"/>
              <a:t>PSCell</a:t>
            </a:r>
            <a:r>
              <a:rPr lang="en-US" sz="1300" dirty="0"/>
              <a:t> addition is not completed</a:t>
            </a:r>
          </a:p>
          <a:p>
            <a:pPr lvl="1"/>
            <a:r>
              <a:rPr lang="en-US" sz="1300" dirty="0"/>
              <a:t>FFS:</a:t>
            </a:r>
          </a:p>
          <a:p>
            <a:pPr lvl="2"/>
            <a:r>
              <a:rPr lang="en-US" sz="1300" dirty="0"/>
              <a:t>Option 1 (Apple, QC, vivo, CMCC, Ericsson, Nokia, MTK, NEC): Yes</a:t>
            </a:r>
          </a:p>
          <a:p>
            <a:pPr lvl="2"/>
            <a:r>
              <a:rPr lang="en-US" sz="1300" dirty="0"/>
              <a:t>Option 2 (OPPO, Xiaomi): No.</a:t>
            </a:r>
          </a:p>
          <a:p>
            <a:pPr lvl="2"/>
            <a:r>
              <a:rPr lang="en-US" sz="1300" dirty="0"/>
              <a:t>Option 3 (CATT): wait for RAN2 reply LS about error case handling</a:t>
            </a:r>
          </a:p>
          <a:p>
            <a:pPr marL="914400" lvl="2" indent="0">
              <a:buNone/>
            </a:pPr>
            <a:endParaRPr lang="en-US" sz="1300" dirty="0"/>
          </a:p>
          <a:p>
            <a:r>
              <a:rPr lang="en-US" sz="1300" dirty="0"/>
              <a:t>Issue 2-3-2: Interruption requirement for HO with </a:t>
            </a:r>
            <a:r>
              <a:rPr lang="en-US" sz="1300" dirty="0" err="1"/>
              <a:t>PSCell</a:t>
            </a:r>
            <a:endParaRPr lang="en-US" sz="1300" dirty="0"/>
          </a:p>
          <a:p>
            <a:pPr lvl="1"/>
            <a:r>
              <a:rPr lang="en-US" sz="1300" dirty="0"/>
              <a:t>FFS:</a:t>
            </a:r>
          </a:p>
          <a:p>
            <a:pPr lvl="2" hangingPunct="0"/>
            <a:r>
              <a:rPr lang="en-GB" sz="1300" dirty="0"/>
              <a:t>Option 1 (Xiaomi, HW, vivo, QC, ZTE, DOCOMO, CATT): No interruption requirement should be defined during HO with </a:t>
            </a:r>
            <a:r>
              <a:rPr lang="en-GB" sz="1300" dirty="0" err="1"/>
              <a:t>PSCell</a:t>
            </a:r>
            <a:endParaRPr lang="en-GB" sz="1300" dirty="0"/>
          </a:p>
          <a:p>
            <a:pPr lvl="2" hangingPunct="0"/>
            <a:r>
              <a:rPr lang="en-GB" sz="1300" dirty="0"/>
              <a:t>Option 2 (CATT): Interruption in legacy handover delay requirement can be applied for </a:t>
            </a:r>
            <a:r>
              <a:rPr lang="en-GB" sz="1300" dirty="0" err="1"/>
              <a:t>PCell</a:t>
            </a:r>
            <a:r>
              <a:rPr lang="en-GB" sz="1300" dirty="0"/>
              <a:t>. No interruption is defined on </a:t>
            </a:r>
            <a:r>
              <a:rPr lang="en-GB" sz="1300" dirty="0" err="1"/>
              <a:t>PSCell</a:t>
            </a:r>
            <a:r>
              <a:rPr lang="en-GB" sz="1300" dirty="0"/>
              <a:t>.</a:t>
            </a:r>
          </a:p>
          <a:p>
            <a:pPr lvl="2" hangingPunct="0"/>
            <a:r>
              <a:rPr lang="en-GB" sz="1300" dirty="0"/>
              <a:t>Option 3 (Apple): </a:t>
            </a:r>
          </a:p>
          <a:p>
            <a:pPr lvl="3" hangingPunct="0"/>
            <a:r>
              <a:rPr lang="en-GB" sz="1300" dirty="0"/>
              <a:t>If sequential processing is used for HO with </a:t>
            </a:r>
            <a:r>
              <a:rPr lang="en-GB" sz="1300" dirty="0" err="1"/>
              <a:t>PSCell</a:t>
            </a:r>
            <a:r>
              <a:rPr lang="en-GB" sz="1300" dirty="0"/>
              <a:t>, UE would have an interruption on new </a:t>
            </a:r>
            <a:r>
              <a:rPr lang="en-GB" sz="1300" dirty="0" err="1"/>
              <a:t>PCell</a:t>
            </a:r>
            <a:r>
              <a:rPr lang="en-GB" sz="1300" dirty="0"/>
              <a:t> due to the </a:t>
            </a:r>
            <a:r>
              <a:rPr lang="en-GB" sz="1300" dirty="0" err="1"/>
              <a:t>PSCell</a:t>
            </a:r>
            <a:r>
              <a:rPr lang="en-GB" sz="1300" dirty="0"/>
              <a:t> addition. </a:t>
            </a:r>
          </a:p>
          <a:p>
            <a:pPr lvl="3" hangingPunct="0"/>
            <a:r>
              <a:rPr lang="en-GB" sz="1300" dirty="0"/>
              <a:t>If parallel processing is used for HO with </a:t>
            </a:r>
            <a:r>
              <a:rPr lang="en-GB" sz="1300" dirty="0" err="1"/>
              <a:t>PSCell</a:t>
            </a:r>
            <a:r>
              <a:rPr lang="en-GB" sz="1300" dirty="0"/>
              <a:t> and </a:t>
            </a:r>
            <a:r>
              <a:rPr lang="en-GB" sz="1300" dirty="0" err="1"/>
              <a:t>PSCell</a:t>
            </a:r>
            <a:r>
              <a:rPr lang="en-GB" sz="1300" dirty="0"/>
              <a:t> addition is completed earlier than </a:t>
            </a:r>
            <a:r>
              <a:rPr lang="en-GB" sz="1300" dirty="0" err="1"/>
              <a:t>PCell</a:t>
            </a:r>
            <a:r>
              <a:rPr lang="en-GB" sz="1300" dirty="0"/>
              <a:t> HO, no need to define interruption requirement since interruption has been reflected by HO delay.</a:t>
            </a:r>
          </a:p>
          <a:p>
            <a:pPr lvl="3" hangingPunct="0"/>
            <a:r>
              <a:rPr lang="en-GB" sz="1300" dirty="0"/>
              <a:t>If parallel processing is used for HO with </a:t>
            </a:r>
            <a:r>
              <a:rPr lang="en-GB" sz="1300" dirty="0" err="1"/>
              <a:t>PSCell</a:t>
            </a:r>
            <a:r>
              <a:rPr lang="en-GB" sz="1300" dirty="0"/>
              <a:t> and </a:t>
            </a:r>
            <a:r>
              <a:rPr lang="en-GB" sz="1300" dirty="0" err="1"/>
              <a:t>PSCell</a:t>
            </a:r>
            <a:r>
              <a:rPr lang="en-GB" sz="1300" dirty="0"/>
              <a:t> addition is completed later than </a:t>
            </a:r>
            <a:r>
              <a:rPr lang="en-GB" sz="1300" dirty="0" err="1"/>
              <a:t>PCell</a:t>
            </a:r>
            <a:r>
              <a:rPr lang="en-GB" sz="1300" dirty="0"/>
              <a:t> HO, UE may have an interruption on new </a:t>
            </a:r>
            <a:r>
              <a:rPr lang="en-GB" sz="1300" dirty="0" err="1"/>
              <a:t>PCell</a:t>
            </a:r>
            <a:r>
              <a:rPr lang="en-GB" sz="1300" dirty="0"/>
              <a:t> due to RF tuning for </a:t>
            </a:r>
            <a:r>
              <a:rPr lang="en-GB" sz="1300" dirty="0" err="1"/>
              <a:t>PSCell</a:t>
            </a:r>
            <a:r>
              <a:rPr lang="en-GB" sz="1300" dirty="0"/>
              <a:t> addition.</a:t>
            </a:r>
          </a:p>
          <a:p>
            <a:pPr lvl="2" hangingPunct="0"/>
            <a:r>
              <a:rPr lang="en-GB" sz="1300" dirty="0"/>
              <a:t>Option 4 (ZTE): For interruption requirements, consider the following options:</a:t>
            </a:r>
          </a:p>
          <a:p>
            <a:pPr lvl="3" hangingPunct="0"/>
            <a:r>
              <a:rPr lang="en-GB" sz="1300" dirty="0"/>
              <a:t>Specify a total interruption for handover and </a:t>
            </a:r>
            <a:r>
              <a:rPr lang="en-GB" sz="1300" dirty="0" err="1"/>
              <a:t>PSCell</a:t>
            </a:r>
            <a:r>
              <a:rPr lang="en-GB" sz="1300" dirty="0"/>
              <a:t> addition</a:t>
            </a:r>
          </a:p>
          <a:p>
            <a:pPr lvl="3" hangingPunct="0"/>
            <a:r>
              <a:rPr lang="en-GB" sz="1300" dirty="0"/>
              <a:t>Specify separate interruptions for handover and </a:t>
            </a:r>
            <a:r>
              <a:rPr lang="en-GB" sz="1300" dirty="0" err="1"/>
              <a:t>PSCell</a:t>
            </a:r>
            <a:r>
              <a:rPr lang="en-GB" sz="1300" dirty="0"/>
              <a:t> addition.</a:t>
            </a:r>
          </a:p>
          <a:p>
            <a:pPr lvl="2" hangingPunct="0"/>
            <a:r>
              <a:rPr lang="en-GB" sz="1300" dirty="0"/>
              <a:t>Option 5 (MTK): RAN4 to specify the </a:t>
            </a:r>
            <a:r>
              <a:rPr lang="en-GB" sz="1300" dirty="0" err="1"/>
              <a:t>PCell</a:t>
            </a:r>
            <a:r>
              <a:rPr lang="en-GB" sz="1300" dirty="0"/>
              <a:t> interruption time for the overall HO with </a:t>
            </a:r>
            <a:r>
              <a:rPr lang="en-GB" sz="1300" dirty="0" err="1"/>
              <a:t>PSCell</a:t>
            </a:r>
            <a:r>
              <a:rPr lang="en-GB" sz="1300" dirty="0"/>
              <a:t> procedure.</a:t>
            </a:r>
          </a:p>
          <a:p>
            <a:pPr marL="1371600" lvl="3" indent="0" hangingPunc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74429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2-4 Generic RACH assumption for HO with </a:t>
            </a:r>
            <a:r>
              <a:rPr lang="en-US" sz="2000" dirty="0" err="1"/>
              <a:t>PSCell</a:t>
            </a:r>
            <a:r>
              <a:rPr lang="en-US" sz="2000" dirty="0"/>
              <a:t> (1/2)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47500" lnSpcReduction="20000"/>
          </a:bodyPr>
          <a:lstStyle/>
          <a:p>
            <a:r>
              <a:rPr lang="en-US" sz="2100" dirty="0"/>
              <a:t>Issue 2-4-1: 2 step and 4 step RACH for HO with </a:t>
            </a:r>
            <a:r>
              <a:rPr lang="en-US" sz="2100" dirty="0" err="1"/>
              <a:t>PSCell</a:t>
            </a:r>
            <a:endParaRPr lang="en-US" sz="2100" dirty="0"/>
          </a:p>
          <a:p>
            <a:pPr lvl="1"/>
            <a:r>
              <a:rPr lang="en-US" sz="2100" dirty="0"/>
              <a:t>FFS:</a:t>
            </a:r>
          </a:p>
          <a:p>
            <a:pPr lvl="2" hangingPunct="0"/>
            <a:r>
              <a:rPr lang="en-GB" sz="2100" dirty="0"/>
              <a:t>Option 1 (CATT, QC, Ericsson(if parallel is agreed)): The delay requirements for HO with </a:t>
            </a:r>
            <a:r>
              <a:rPr lang="en-GB" sz="2100" dirty="0" err="1"/>
              <a:t>PSCell</a:t>
            </a:r>
            <a:r>
              <a:rPr lang="en-GB" sz="2100" dirty="0"/>
              <a:t> are not relative with 2 step or 4 step RACH if the ending point of delay is defined as PRACH transmission of UE.</a:t>
            </a:r>
          </a:p>
          <a:p>
            <a:pPr lvl="2" hangingPunct="0"/>
            <a:r>
              <a:rPr lang="en-GB" sz="2100" dirty="0"/>
              <a:t>Option 2 (Apple, vivo, OPPO, Xiaomi, MTK): for requirement of HO with </a:t>
            </a:r>
            <a:r>
              <a:rPr lang="en-GB" sz="2100" dirty="0" err="1"/>
              <a:t>PSCell</a:t>
            </a:r>
            <a:r>
              <a:rPr lang="en-GB" sz="2100" dirty="0"/>
              <a:t>, RAN4 starts the discussion with 4 step RACH first and FFS on 2 step RACH.</a:t>
            </a:r>
          </a:p>
          <a:p>
            <a:pPr lvl="2" hangingPunct="0"/>
            <a:r>
              <a:rPr lang="en-GB" sz="2100" dirty="0"/>
              <a:t>Option 3 (NEC, Ericsson, ZTE, Nokia): RAN4 to define both 2-step and 4-step RACH requirements for handover with </a:t>
            </a:r>
            <a:r>
              <a:rPr lang="en-GB" sz="2100" dirty="0" err="1"/>
              <a:t>PSCell</a:t>
            </a:r>
            <a:r>
              <a:rPr lang="en-GB" sz="2100" dirty="0"/>
              <a:t>. </a:t>
            </a:r>
          </a:p>
          <a:p>
            <a:r>
              <a:rPr lang="en-US" sz="2100" dirty="0"/>
              <a:t>Issue 2-4-2: RACH occasion collision between </a:t>
            </a:r>
            <a:r>
              <a:rPr lang="en-US" sz="2100" dirty="0" err="1"/>
              <a:t>Pcell</a:t>
            </a:r>
            <a:r>
              <a:rPr lang="en-US" sz="2100" dirty="0"/>
              <a:t> and </a:t>
            </a:r>
            <a:r>
              <a:rPr lang="en-US" sz="2100" dirty="0" err="1"/>
              <a:t>PSCell</a:t>
            </a:r>
            <a:endParaRPr lang="en-US" sz="2100" dirty="0"/>
          </a:p>
          <a:p>
            <a:pPr lvl="1"/>
            <a:r>
              <a:rPr lang="en-US" sz="2100" dirty="0"/>
              <a:t>FFS:</a:t>
            </a:r>
          </a:p>
          <a:p>
            <a:pPr lvl="2" hangingPunct="0"/>
            <a:r>
              <a:rPr lang="en-GB" sz="2100" dirty="0"/>
              <a:t>Option 1 (CATT, Nokia): </a:t>
            </a:r>
            <a:r>
              <a:rPr lang="en-US" sz="2100" dirty="0"/>
              <a:t>There is no need to further consider the RO collision issue from RAN4’s perspective.</a:t>
            </a:r>
          </a:p>
          <a:p>
            <a:pPr lvl="2" hangingPunct="0"/>
            <a:r>
              <a:rPr lang="en-US" sz="2100" dirty="0"/>
              <a:t>Option 2 (Apple, OPPO(support sequential part), HW(support 2</a:t>
            </a:r>
            <a:r>
              <a:rPr lang="en-US" sz="2100" baseline="30000" dirty="0"/>
              <a:t>nd</a:t>
            </a:r>
            <a:r>
              <a:rPr lang="en-US" sz="2100" dirty="0"/>
              <a:t> bullet), MTK(support 2</a:t>
            </a:r>
            <a:r>
              <a:rPr lang="en-US" sz="2100" baseline="30000" dirty="0"/>
              <a:t>nd</a:t>
            </a:r>
            <a:r>
              <a:rPr lang="en-US" sz="2100" dirty="0"/>
              <a:t> bullet), QC(support 2</a:t>
            </a:r>
            <a:r>
              <a:rPr lang="en-US" sz="2100" baseline="30000" dirty="0"/>
              <a:t>nd</a:t>
            </a:r>
            <a:r>
              <a:rPr lang="en-US" sz="2100" dirty="0"/>
              <a:t> bullet)): </a:t>
            </a:r>
          </a:p>
          <a:p>
            <a:pPr lvl="3" hangingPunct="0"/>
            <a:r>
              <a:rPr lang="en-US" sz="2100" dirty="0"/>
              <a:t>If sequential processing is used, there is no need to consider RACH occasion (RO) collision between </a:t>
            </a:r>
            <a:r>
              <a:rPr lang="en-US" sz="2100" dirty="0" err="1"/>
              <a:t>PCell</a:t>
            </a:r>
            <a:r>
              <a:rPr lang="en-US" sz="2100" dirty="0"/>
              <a:t> and </a:t>
            </a:r>
            <a:r>
              <a:rPr lang="en-US" sz="2100" dirty="0" err="1"/>
              <a:t>PSCell</a:t>
            </a:r>
            <a:r>
              <a:rPr lang="en-US" sz="2100" dirty="0"/>
              <a:t>. </a:t>
            </a:r>
          </a:p>
          <a:p>
            <a:pPr lvl="3" hangingPunct="0"/>
            <a:r>
              <a:rPr lang="en-US" sz="2100" dirty="0"/>
              <a:t>If parallel processing is used:</a:t>
            </a:r>
          </a:p>
          <a:p>
            <a:pPr lvl="4" hangingPunct="0"/>
            <a:r>
              <a:rPr lang="en-US" sz="2100" dirty="0"/>
              <a:t>for FR1+FR1 EN-DC, an additional uncertainty delay due to </a:t>
            </a:r>
            <a:r>
              <a:rPr lang="en-US" sz="2100" dirty="0" err="1"/>
              <a:t>PSCell</a:t>
            </a:r>
            <a:r>
              <a:rPr lang="en-US" sz="2100" dirty="0"/>
              <a:t> RACH collision with </a:t>
            </a:r>
            <a:r>
              <a:rPr lang="en-US" sz="2100" dirty="0" err="1"/>
              <a:t>PCell</a:t>
            </a:r>
            <a:r>
              <a:rPr lang="en-US" sz="2100" dirty="0"/>
              <a:t> UL channels may be introduced if the </a:t>
            </a:r>
            <a:r>
              <a:rPr lang="en-US" sz="2100" dirty="0" err="1"/>
              <a:t>PSCell</a:t>
            </a:r>
            <a:r>
              <a:rPr lang="en-US" sz="2100" dirty="0"/>
              <a:t> RACH cannot be transmitted based on the criteria in TS38.213 section 7.6.1; </a:t>
            </a:r>
          </a:p>
          <a:p>
            <a:pPr lvl="4" hangingPunct="0"/>
            <a:r>
              <a:rPr lang="en-US" sz="2100" dirty="0"/>
              <a:t>for FR1+FR1 NE-DC, an additional uncertainty delay due to </a:t>
            </a:r>
            <a:r>
              <a:rPr lang="en-US" sz="2100" dirty="0" err="1"/>
              <a:t>PCell</a:t>
            </a:r>
            <a:r>
              <a:rPr lang="en-US" sz="2100" dirty="0"/>
              <a:t> RACH collision with </a:t>
            </a:r>
            <a:r>
              <a:rPr lang="en-US" sz="2100" dirty="0" err="1"/>
              <a:t>PSCell</a:t>
            </a:r>
            <a:r>
              <a:rPr lang="en-US" sz="2100" dirty="0"/>
              <a:t> RACH may be introduced if the </a:t>
            </a:r>
            <a:r>
              <a:rPr lang="en-US" sz="2100" dirty="0" err="1"/>
              <a:t>PCell</a:t>
            </a:r>
            <a:r>
              <a:rPr lang="en-US" sz="2100" dirty="0"/>
              <a:t> RACH cannot be transmitted based on the criteria in TS38.213 section 7.6.2; </a:t>
            </a:r>
          </a:p>
          <a:p>
            <a:pPr lvl="4" hangingPunct="0"/>
            <a:r>
              <a:rPr lang="en-US" sz="2100" dirty="0"/>
              <a:t>otherwise, if the </a:t>
            </a:r>
            <a:r>
              <a:rPr lang="en-US" sz="2100" dirty="0" err="1"/>
              <a:t>PCell</a:t>
            </a:r>
            <a:r>
              <a:rPr lang="en-US" sz="2100" dirty="0"/>
              <a:t> and </a:t>
            </a:r>
            <a:r>
              <a:rPr lang="en-US" sz="2100" dirty="0" err="1"/>
              <a:t>PSCell</a:t>
            </a:r>
            <a:r>
              <a:rPr lang="en-US" sz="2100" dirty="0"/>
              <a:t> are on the different FRs, no need to consider RO collision issue.</a:t>
            </a:r>
          </a:p>
          <a:p>
            <a:pPr lvl="2" hangingPunct="0"/>
            <a:r>
              <a:rPr lang="en-GB" sz="2100" dirty="0"/>
              <a:t>Option 3 (NEC): </a:t>
            </a:r>
            <a:endParaRPr lang="en-US" sz="2100" dirty="0"/>
          </a:p>
          <a:p>
            <a:pPr lvl="3" hangingPunct="0"/>
            <a:r>
              <a:rPr lang="en-GB" sz="2100" dirty="0"/>
              <a:t>RAN4 to agree that components that contribute to T</a:t>
            </a:r>
            <a:r>
              <a:rPr lang="en-GB" sz="2100" baseline="-25000" dirty="0"/>
              <a:t>IU</a:t>
            </a:r>
            <a:r>
              <a:rPr lang="en-GB" sz="2100" dirty="0"/>
              <a:t> delay are the TA acquisition delay in </a:t>
            </a:r>
            <a:r>
              <a:rPr lang="en-GB" sz="2100" dirty="0" err="1"/>
              <a:t>Pcell</a:t>
            </a:r>
            <a:r>
              <a:rPr lang="en-GB" sz="2100" dirty="0"/>
              <a:t>, delay uncertainty in acquiring resources for RRC connection Reconfiguration Complete message on </a:t>
            </a:r>
            <a:r>
              <a:rPr lang="en-GB" sz="2100" dirty="0" err="1"/>
              <a:t>Pcell</a:t>
            </a:r>
            <a:r>
              <a:rPr lang="en-GB" sz="2100" dirty="0"/>
              <a:t> and PRACH acquisition uncertainty delay in </a:t>
            </a:r>
            <a:r>
              <a:rPr lang="en-GB" sz="2100" dirty="0" err="1"/>
              <a:t>PSCell</a:t>
            </a:r>
            <a:r>
              <a:rPr lang="en-GB" sz="2100" dirty="0"/>
              <a:t>.</a:t>
            </a:r>
            <a:endParaRPr lang="en-US" sz="2100" dirty="0"/>
          </a:p>
          <a:p>
            <a:pPr lvl="3" hangingPunct="0"/>
            <a:r>
              <a:rPr lang="en-GB" sz="2100" dirty="0"/>
              <a:t>RAN4 to agree that interruption uncertainty (T</a:t>
            </a:r>
            <a:r>
              <a:rPr lang="en-GB" sz="2100" baseline="-25000" dirty="0"/>
              <a:t>IU</a:t>
            </a:r>
            <a:r>
              <a:rPr lang="en-GB" sz="2100" dirty="0"/>
              <a:t>) for </a:t>
            </a:r>
            <a:r>
              <a:rPr lang="en-GB" sz="2100" dirty="0" err="1"/>
              <a:t>Pcell</a:t>
            </a:r>
            <a:r>
              <a:rPr lang="en-GB" sz="2100" dirty="0"/>
              <a:t> and </a:t>
            </a:r>
            <a:r>
              <a:rPr lang="en-GB" sz="2100" dirty="0" err="1"/>
              <a:t>PSCell</a:t>
            </a:r>
            <a:r>
              <a:rPr lang="en-GB" sz="2100" dirty="0"/>
              <a:t> is sequential process.</a:t>
            </a:r>
            <a:endParaRPr lang="en-US" sz="2100" dirty="0"/>
          </a:p>
          <a:p>
            <a:pPr lvl="2" hangingPunct="0"/>
            <a:r>
              <a:rPr lang="en-GB" sz="2100" dirty="0"/>
              <a:t>Option 4 (vivo): PRACH occasion collision is considered as one factor in the requirements for HO with </a:t>
            </a:r>
            <a:r>
              <a:rPr lang="en-GB" sz="2100" dirty="0" err="1"/>
              <a:t>PSCell</a:t>
            </a:r>
            <a:r>
              <a:rPr lang="en-GB" sz="2100" dirty="0"/>
              <a:t>, if UE only supports single uplink in the NE-DC or EN-DC.</a:t>
            </a:r>
            <a:endParaRPr lang="en-US" sz="2100" dirty="0"/>
          </a:p>
          <a:p>
            <a:pPr lvl="2"/>
            <a:r>
              <a:rPr lang="en-GB" sz="2100" dirty="0"/>
              <a:t>Option 5 (MTK): For the scenario from NE-DC to NE-DC, RAN4 to clarify whether to remove the delay uncertainty of </a:t>
            </a:r>
            <a:r>
              <a:rPr lang="en-GB" sz="2100" dirty="0" err="1"/>
              <a:t>Pcell</a:t>
            </a:r>
            <a:r>
              <a:rPr lang="en-GB" sz="2100" dirty="0"/>
              <a:t> PRACH preamble transmission from the delay requirement of HO with </a:t>
            </a:r>
            <a:r>
              <a:rPr lang="en-GB" sz="2100" dirty="0" err="1"/>
              <a:t>PSCell</a:t>
            </a:r>
            <a:r>
              <a:rPr lang="en-GB" sz="2100" dirty="0"/>
              <a:t> procedure.</a:t>
            </a:r>
            <a:r>
              <a:rPr lang="en-US" sz="2100" dirty="0"/>
              <a:t> </a:t>
            </a:r>
            <a:endParaRPr lang="en-GB" sz="2100" dirty="0"/>
          </a:p>
          <a:p>
            <a:pPr marL="914400" lvl="2" indent="0" hangingPunc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7404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2-4 Generic RACH assumption for HO with </a:t>
            </a:r>
            <a:r>
              <a:rPr lang="en-US" sz="2000" dirty="0" err="1"/>
              <a:t>PSCell</a:t>
            </a:r>
            <a:r>
              <a:rPr lang="en-US" sz="2000" dirty="0"/>
              <a:t> (2/2)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2100" dirty="0"/>
              <a:t>Issue 2-4-3: RACH occasion on NR-U CC for HO with </a:t>
            </a:r>
            <a:r>
              <a:rPr lang="en-US" sz="2100" dirty="0" err="1"/>
              <a:t>PSCell</a:t>
            </a:r>
            <a:endParaRPr lang="en-US" sz="2100" dirty="0"/>
          </a:p>
          <a:p>
            <a:pPr lvl="1"/>
            <a:r>
              <a:rPr lang="en-US" sz="2100" dirty="0"/>
              <a:t>FFS:</a:t>
            </a:r>
          </a:p>
          <a:p>
            <a:pPr lvl="2" hangingPunct="0"/>
            <a:r>
              <a:rPr lang="en-GB" sz="2100" dirty="0"/>
              <a:t>Option 1 (Ericsson): RAN4 to further study whether RA for </a:t>
            </a:r>
            <a:r>
              <a:rPr lang="en-GB" sz="2100" dirty="0" err="1"/>
              <a:t>spCell</a:t>
            </a:r>
            <a:r>
              <a:rPr lang="en-GB" sz="2100" dirty="0"/>
              <a:t> on unlicensed carrier with CCA shall be prioritized over RA for </a:t>
            </a:r>
            <a:r>
              <a:rPr lang="en-GB" sz="2100" dirty="0" err="1"/>
              <a:t>spCell</a:t>
            </a:r>
            <a:r>
              <a:rPr lang="en-GB" sz="2100" dirty="0"/>
              <a:t> on licensed carrier, once CCA is successful.</a:t>
            </a:r>
          </a:p>
          <a:p>
            <a:pPr lvl="2" hangingPunct="0"/>
            <a:r>
              <a:rPr lang="en-GB" sz="2100" dirty="0"/>
              <a:t>Option 2 (Apple, QC, OPPO, HW, vivo, DCM, CATT, MTK): The NR-U scenario is out of scope of this WID, no need to discuss.</a:t>
            </a:r>
          </a:p>
        </p:txBody>
      </p:sp>
    </p:spTree>
    <p:extLst>
      <p:ext uri="{BB962C8B-B14F-4D97-AF65-F5344CB8AC3E}">
        <p14:creationId xmlns:p14="http://schemas.microsoft.com/office/powerpoint/2010/main" val="2666852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2-5 Others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2000" dirty="0"/>
              <a:t>Issue 2-5: Failure case definition for HO with </a:t>
            </a:r>
            <a:r>
              <a:rPr lang="en-US" sz="2000" dirty="0" err="1"/>
              <a:t>PSCell</a:t>
            </a:r>
            <a:endParaRPr lang="en-US" sz="2000" dirty="0"/>
          </a:p>
          <a:p>
            <a:pPr lvl="1"/>
            <a:r>
              <a:rPr lang="en-US" sz="2000" dirty="0">
                <a:solidFill>
                  <a:srgbClr val="00B050"/>
                </a:solidFill>
              </a:rPr>
              <a:t>Agreement: RAN4 waits for the reply LS from RAN2 before any decision </a:t>
            </a:r>
          </a:p>
          <a:p>
            <a:pPr marL="914400" lvl="2" indent="0" hangingPunc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562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2-1 Scenarios for RRM requirement of HO with </a:t>
            </a:r>
            <a:r>
              <a:rPr lang="en-US" sz="2000" dirty="0" err="1"/>
              <a:t>PSCell</a:t>
            </a:r>
            <a:r>
              <a:rPr lang="en-US" sz="2000" dirty="0"/>
              <a:t> (1/2)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70000" lnSpcReduction="20000"/>
          </a:bodyPr>
          <a:lstStyle/>
          <a:p>
            <a:r>
              <a:rPr lang="en-US" sz="2100" dirty="0"/>
              <a:t>Issue 2-1-1: Scenarios for RRM requirement of HO with </a:t>
            </a:r>
            <a:r>
              <a:rPr lang="en-US" sz="2100" dirty="0" err="1"/>
              <a:t>PSCell</a:t>
            </a:r>
            <a:r>
              <a:rPr lang="en-US" sz="2100" dirty="0"/>
              <a:t> </a:t>
            </a:r>
          </a:p>
          <a:p>
            <a:pPr lvl="1"/>
            <a:r>
              <a:rPr lang="en-US" sz="2100" dirty="0">
                <a:latin typeface="+mj-lt"/>
                <a:ea typeface="+mj-ea"/>
                <a:cs typeface="+mj-cs"/>
              </a:rPr>
              <a:t>FFS</a:t>
            </a:r>
          </a:p>
          <a:p>
            <a:pPr lvl="2"/>
            <a:r>
              <a:rPr lang="en-GB" sz="1700" dirty="0"/>
              <a:t>Option 1(Apple, HW, QC, OPPO, Xiaomi, vivo, CATT, MTK, Ericsson): RAN4 specifies RRM requirement for HO with </a:t>
            </a:r>
            <a:r>
              <a:rPr lang="en-GB" sz="1700" dirty="0" err="1"/>
              <a:t>PSCell</a:t>
            </a:r>
            <a:r>
              <a:rPr lang="en-GB" sz="1700" dirty="0"/>
              <a:t> for following scenarios:</a:t>
            </a:r>
            <a:endParaRPr lang="en-US" sz="1700" dirty="0"/>
          </a:p>
          <a:p>
            <a:pPr lvl="3"/>
            <a:r>
              <a:rPr lang="en-GB" sz="1700" dirty="0"/>
              <a:t>from NR SA to EN-DC</a:t>
            </a:r>
            <a:endParaRPr lang="en-US" sz="1700" dirty="0"/>
          </a:p>
          <a:p>
            <a:pPr lvl="3"/>
            <a:r>
              <a:rPr lang="en-GB" sz="1700" dirty="0"/>
              <a:t>from EN-DC to EN-DC</a:t>
            </a:r>
            <a:endParaRPr lang="en-US" sz="1700" dirty="0"/>
          </a:p>
          <a:p>
            <a:pPr lvl="3"/>
            <a:r>
              <a:rPr lang="en-GB" sz="1700" dirty="0"/>
              <a:t>from NE-DC to NE-DC</a:t>
            </a:r>
            <a:endParaRPr lang="en-US" sz="1700" dirty="0"/>
          </a:p>
          <a:p>
            <a:pPr lvl="3"/>
            <a:r>
              <a:rPr lang="en-GB" sz="1700" dirty="0"/>
              <a:t>from NR-DC to NR-DC</a:t>
            </a:r>
            <a:endParaRPr lang="en-US" sz="1700" dirty="0"/>
          </a:p>
          <a:p>
            <a:pPr lvl="2"/>
            <a:r>
              <a:rPr lang="en-GB" sz="1700" dirty="0"/>
              <a:t>Option 2(NEC, Nokia): RAN4 specifies RRM requirement for HO with </a:t>
            </a:r>
            <a:r>
              <a:rPr lang="en-GB" sz="1700" dirty="0" err="1"/>
              <a:t>PSCell</a:t>
            </a:r>
            <a:r>
              <a:rPr lang="en-GB" sz="1700" dirty="0"/>
              <a:t> for following scenarios:</a:t>
            </a:r>
            <a:endParaRPr lang="en-US" sz="1700" dirty="0"/>
          </a:p>
          <a:p>
            <a:pPr lvl="3"/>
            <a:r>
              <a:rPr lang="en-GB" sz="1700" dirty="0"/>
              <a:t>from NR SA to EN-DC</a:t>
            </a:r>
            <a:endParaRPr lang="en-US" sz="1700" dirty="0"/>
          </a:p>
          <a:p>
            <a:pPr lvl="3"/>
            <a:r>
              <a:rPr lang="en-GB" sz="1700" dirty="0"/>
              <a:t>from EN-DC to EN-DC</a:t>
            </a:r>
            <a:endParaRPr lang="en-US" sz="1700" dirty="0"/>
          </a:p>
          <a:p>
            <a:pPr lvl="3"/>
            <a:r>
              <a:rPr lang="en-GB" sz="1700" dirty="0"/>
              <a:t>from NE-DC to NE-DC</a:t>
            </a:r>
            <a:endParaRPr lang="en-US" sz="1700" dirty="0"/>
          </a:p>
          <a:p>
            <a:pPr lvl="3"/>
            <a:r>
              <a:rPr lang="en-GB" sz="1700" dirty="0"/>
              <a:t>from NR-DC to NR-DC</a:t>
            </a:r>
            <a:endParaRPr lang="en-US" sz="1700" dirty="0"/>
          </a:p>
          <a:p>
            <a:pPr lvl="3"/>
            <a:r>
              <a:rPr lang="en-GB" sz="1700" dirty="0"/>
              <a:t>from NR SA to NE-DC (newly added)</a:t>
            </a:r>
            <a:endParaRPr lang="en-US" sz="1700" dirty="0"/>
          </a:p>
          <a:p>
            <a:pPr lvl="3"/>
            <a:r>
              <a:rPr lang="en-GB" sz="1700" dirty="0"/>
              <a:t>from NR SA to NR-DC (newly added)</a:t>
            </a:r>
            <a:endParaRPr lang="en-US" sz="1700" dirty="0"/>
          </a:p>
          <a:p>
            <a:pPr lvl="3"/>
            <a:r>
              <a:rPr lang="en-GB" sz="1700" dirty="0"/>
              <a:t>from LTE SA to EN-DC (newly added)</a:t>
            </a:r>
            <a:endParaRPr lang="en-US" sz="1700" dirty="0"/>
          </a:p>
          <a:p>
            <a:pPr lvl="2"/>
            <a:r>
              <a:rPr lang="en-GB" sz="1700" dirty="0"/>
              <a:t>Option 3(MTK): RAN4 specifies RRM requirement for HO with </a:t>
            </a:r>
            <a:r>
              <a:rPr lang="en-GB" sz="1700" dirty="0" err="1"/>
              <a:t>PSCell</a:t>
            </a:r>
            <a:r>
              <a:rPr lang="en-GB" sz="1700" dirty="0"/>
              <a:t> for following scenarios:</a:t>
            </a:r>
            <a:endParaRPr lang="en-US" sz="1700" dirty="0"/>
          </a:p>
          <a:p>
            <a:pPr lvl="3"/>
            <a:r>
              <a:rPr lang="en-GB" sz="1700" dirty="0"/>
              <a:t>from NR SA to EN-DC</a:t>
            </a:r>
            <a:endParaRPr lang="en-US" sz="1700" dirty="0"/>
          </a:p>
          <a:p>
            <a:pPr lvl="3"/>
            <a:r>
              <a:rPr lang="en-GB" sz="1700" dirty="0"/>
              <a:t>from EN-DC to EN-DC</a:t>
            </a:r>
            <a:endParaRPr lang="en-US" sz="1700" dirty="0"/>
          </a:p>
          <a:p>
            <a:pPr lvl="3"/>
            <a:r>
              <a:rPr lang="en-GB" sz="1700" dirty="0"/>
              <a:t>from NE-DC to NE-DC</a:t>
            </a:r>
            <a:endParaRPr lang="en-US" sz="1700" dirty="0"/>
          </a:p>
          <a:p>
            <a:pPr lvl="3"/>
            <a:r>
              <a:rPr lang="en-GB" sz="1700" dirty="0"/>
              <a:t>from NR-DC to NR-DC</a:t>
            </a:r>
            <a:endParaRPr lang="en-US" sz="1700" dirty="0"/>
          </a:p>
          <a:p>
            <a:pPr marL="1371600" lvl="3" indent="0">
              <a:buNone/>
            </a:pPr>
            <a:r>
              <a:rPr lang="en-GB" sz="1700" dirty="0"/>
              <a:t>And RAN4 to clarify whether requirements from LTE-SA to EN-DC and from NR-SA to NR-DC are needed</a:t>
            </a:r>
            <a:r>
              <a:rPr lang="en-US" sz="1700" dirty="0"/>
              <a:t> </a:t>
            </a:r>
            <a:endParaRPr lang="en-US" sz="1700" strike="sngStrike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582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2-1 Scenarios for RRM requirement of HO with </a:t>
            </a:r>
            <a:r>
              <a:rPr lang="en-US" sz="2000" dirty="0" err="1"/>
              <a:t>PSCell</a:t>
            </a:r>
            <a:r>
              <a:rPr lang="en-US" sz="2000" dirty="0"/>
              <a:t> (2/2)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2-1-2: NR-DC and NE-DC mode in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US" sz="1200" dirty="0"/>
              <a:t>Option 1(CATT, Apple, OPPO, MTK): In R17 RAN4 only considers:</a:t>
            </a:r>
          </a:p>
          <a:p>
            <a:pPr lvl="3"/>
            <a:r>
              <a:rPr lang="en-US" sz="1200" dirty="0"/>
              <a:t>FR1+FR2 NR-DC 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</a:t>
            </a:r>
          </a:p>
          <a:p>
            <a:pPr lvl="3"/>
            <a:r>
              <a:rPr lang="en-US" sz="1200" dirty="0"/>
              <a:t>FR1+LTE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NE-DC.</a:t>
            </a:r>
          </a:p>
          <a:p>
            <a:pPr lvl="2"/>
            <a:r>
              <a:rPr lang="en-US" sz="1200" dirty="0"/>
              <a:t>Option 2 (NEC, Intel, vivo, QC, Ericsson, MTK):</a:t>
            </a:r>
          </a:p>
          <a:p>
            <a:pPr lvl="3"/>
            <a:r>
              <a:rPr lang="en-US" sz="1200" dirty="0"/>
              <a:t>FR1+FR2 NR-DC and FR1+FR1 NR-DC 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</a:t>
            </a:r>
          </a:p>
          <a:p>
            <a:pPr lvl="3"/>
            <a:r>
              <a:rPr lang="en-US" sz="1200" dirty="0"/>
              <a:t>FR1+LTE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NE-DC.</a:t>
            </a:r>
          </a:p>
          <a:p>
            <a:pPr lvl="2"/>
            <a:r>
              <a:rPr lang="en-US" sz="1200" dirty="0"/>
              <a:t>Option 3 (Ericsson):</a:t>
            </a:r>
          </a:p>
          <a:p>
            <a:pPr lvl="3"/>
            <a:r>
              <a:rPr lang="en-US" sz="1200" dirty="0"/>
              <a:t>FR1+FR2 NR-DC and FR1+FR1 NR-DC 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</a:t>
            </a:r>
          </a:p>
          <a:p>
            <a:pPr lvl="3"/>
            <a:r>
              <a:rPr lang="en-US" sz="1200" dirty="0"/>
              <a:t>FR1+LTE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NE-DC,</a:t>
            </a:r>
          </a:p>
          <a:p>
            <a:pPr lvl="3"/>
            <a:r>
              <a:rPr lang="en-US" sz="1200" dirty="0"/>
              <a:t>FFS on FR2+LTE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NE-DC.</a:t>
            </a:r>
          </a:p>
          <a:p>
            <a:pPr lvl="2"/>
            <a:r>
              <a:rPr lang="en-US" sz="1200" dirty="0"/>
              <a:t>Option 4 (Nokia):</a:t>
            </a:r>
          </a:p>
          <a:p>
            <a:pPr lvl="3"/>
            <a:r>
              <a:rPr lang="en-US" sz="1200" dirty="0"/>
              <a:t>FR1+FR2 NR-DC and FR1+FR1 NR-DC for HO with </a:t>
            </a:r>
            <a:r>
              <a:rPr lang="en-US" sz="1200" dirty="0" err="1"/>
              <a:t>PSCell</a:t>
            </a:r>
            <a:r>
              <a:rPr lang="en-US" sz="1200" dirty="0"/>
              <a:t> from NR-DC to NR-DC,</a:t>
            </a:r>
          </a:p>
          <a:p>
            <a:pPr lvl="3"/>
            <a:r>
              <a:rPr lang="en-US" sz="1200" dirty="0"/>
              <a:t>FR1+LTE and FR2+LTE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NE-DC to NE-DC,</a:t>
            </a:r>
          </a:p>
          <a:p>
            <a:pPr lvl="3"/>
            <a:r>
              <a:rPr lang="en-US" sz="1200" dirty="0"/>
              <a:t>FR1+LTE and FR2+LTE NE-DC for HO with </a:t>
            </a:r>
            <a:r>
              <a:rPr lang="en-US" sz="1200" dirty="0" err="1"/>
              <a:t>PSCell</a:t>
            </a:r>
            <a:r>
              <a:rPr lang="en-US" sz="1200" dirty="0"/>
              <a:t> from NR SA to NE-DC.</a:t>
            </a:r>
          </a:p>
        </p:txBody>
      </p:sp>
    </p:spTree>
    <p:extLst>
      <p:ext uri="{BB962C8B-B14F-4D97-AF65-F5344CB8AC3E}">
        <p14:creationId xmlns:p14="http://schemas.microsoft.com/office/powerpoint/2010/main" val="58368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(1/6)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lnSpcReduction="10000"/>
          </a:bodyPr>
          <a:lstStyle/>
          <a:p>
            <a:r>
              <a:rPr lang="en-US" sz="1200" dirty="0"/>
              <a:t>Issue 2-2-1: timeline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</a:t>
            </a:r>
          </a:p>
          <a:p>
            <a:pPr lvl="2"/>
            <a:r>
              <a:rPr lang="en-GB" sz="1200" dirty="0"/>
              <a:t>Option 1 (Xiaomi, Apple, ZTE, OPPO): </a:t>
            </a:r>
            <a:r>
              <a:rPr lang="en-US" sz="1200" dirty="0" err="1"/>
              <a:t>PCell</a:t>
            </a:r>
            <a:r>
              <a:rPr lang="en-US" sz="1200" dirty="0"/>
              <a:t> HO and </a:t>
            </a:r>
            <a:r>
              <a:rPr lang="en-US" sz="1200" dirty="0" err="1"/>
              <a:t>PSCell</a:t>
            </a:r>
            <a:r>
              <a:rPr lang="en-US" sz="1200" dirty="0"/>
              <a:t> addition is performed in a sequential order.</a:t>
            </a:r>
          </a:p>
          <a:p>
            <a:pPr lvl="2"/>
            <a:r>
              <a:rPr lang="en-GB" sz="1200" dirty="0"/>
              <a:t>Option 2 (CATT, CMCC, Huawei, MTK, QC, ZTE, NEC, Ericsson): </a:t>
            </a:r>
            <a:r>
              <a:rPr lang="en-US" sz="1200" dirty="0" err="1"/>
              <a:t>PCell</a:t>
            </a:r>
            <a:r>
              <a:rPr lang="en-US" sz="1200" dirty="0"/>
              <a:t> HO and </a:t>
            </a:r>
            <a:r>
              <a:rPr lang="en-US" sz="1200" dirty="0" err="1"/>
              <a:t>PSCell</a:t>
            </a:r>
            <a:r>
              <a:rPr lang="en-US" sz="1200" dirty="0"/>
              <a:t> addition is performed in parallel.</a:t>
            </a:r>
          </a:p>
          <a:p>
            <a:pPr lvl="3"/>
            <a:r>
              <a:rPr lang="en-US" sz="1200" dirty="0"/>
              <a:t>Option 2a (vivo): RAN4 consider parallel processing capable UE in R17 as baseline and further identify the needed sequential processing during HO with </a:t>
            </a:r>
            <a:r>
              <a:rPr lang="en-US" sz="1200" dirty="0" err="1"/>
              <a:t>PSCell</a:t>
            </a:r>
            <a:r>
              <a:rPr lang="en-US" sz="1200" dirty="0"/>
              <a:t>.</a:t>
            </a:r>
          </a:p>
          <a:p>
            <a:pPr lvl="3"/>
            <a:r>
              <a:rPr lang="en-US" sz="1200" dirty="0"/>
              <a:t>Option 2b (Qualcomm): </a:t>
            </a:r>
            <a:r>
              <a:rPr lang="en-US" sz="1200" dirty="0" err="1"/>
              <a:t>PCell</a:t>
            </a:r>
            <a:r>
              <a:rPr lang="en-US" sz="1200" dirty="0"/>
              <a:t> HO and </a:t>
            </a:r>
            <a:r>
              <a:rPr lang="en-US" sz="1200" dirty="0" err="1"/>
              <a:t>PSCell</a:t>
            </a:r>
            <a:r>
              <a:rPr lang="en-US" sz="1200" dirty="0"/>
              <a:t> addition are performed in parallel after UE side processing (e.g. RF and SW preparations) is completed.</a:t>
            </a:r>
          </a:p>
          <a:p>
            <a:pPr lvl="2"/>
            <a:r>
              <a:rPr lang="en-US" sz="1200" dirty="0"/>
              <a:t>Option 3 (Apple): A new R17 UE capability is introduced to indicate whether UE can support sequential processing or parallel processing for HO with </a:t>
            </a:r>
            <a:r>
              <a:rPr lang="en-US" sz="1200" dirty="0" err="1"/>
              <a:t>PSCell</a:t>
            </a:r>
            <a:r>
              <a:rPr lang="en-US" sz="1200" dirty="0"/>
              <a:t>.</a:t>
            </a:r>
          </a:p>
          <a:p>
            <a:pPr lvl="2"/>
            <a:r>
              <a:rPr lang="en-US" sz="1200" dirty="0"/>
              <a:t>Option 4 (NTT DOCOMO, Intel, OPPO, Nokia, Ericsson, NEC): Some of procedures of HO with </a:t>
            </a:r>
            <a:r>
              <a:rPr lang="en-US" sz="1200" dirty="0" err="1"/>
              <a:t>PSCell</a:t>
            </a:r>
            <a:r>
              <a:rPr lang="en-US" sz="1200" dirty="0"/>
              <a:t> should be able to be performed in parallel, but RACH processing is performed in a sequential order (RACH procedure of </a:t>
            </a:r>
            <a:r>
              <a:rPr lang="en-US" sz="1200" dirty="0" err="1"/>
              <a:t>PSCell</a:t>
            </a:r>
            <a:r>
              <a:rPr lang="en-US" sz="1200" dirty="0"/>
              <a:t> will happen after the RACH procedure of </a:t>
            </a:r>
            <a:r>
              <a:rPr lang="en-US" sz="1200" dirty="0" err="1"/>
              <a:t>PCell</a:t>
            </a:r>
            <a:r>
              <a:rPr lang="en-US" sz="1200" dirty="0"/>
              <a:t>).</a:t>
            </a:r>
          </a:p>
          <a:p>
            <a:pPr lvl="2"/>
            <a:r>
              <a:rPr lang="en-US" sz="1200" dirty="0"/>
              <a:t>Option 5 (NEC): For NR SA to EN-DC and NE-DC to NE-DC, RAN4 to agree that cell search of </a:t>
            </a:r>
            <a:r>
              <a:rPr lang="en-US" sz="1200" dirty="0" err="1"/>
              <a:t>PCell</a:t>
            </a:r>
            <a:r>
              <a:rPr lang="en-US" sz="1200" dirty="0"/>
              <a:t> and </a:t>
            </a:r>
            <a:r>
              <a:rPr lang="en-US" sz="1200" dirty="0" err="1"/>
              <a:t>PSCell</a:t>
            </a:r>
            <a:r>
              <a:rPr lang="en-US" sz="1200" dirty="0"/>
              <a:t> is performed in sequential order. For NR-DC to NR-DC, RAN4 to agree that cell search is performed in parallel for FR1+FR2 NR-DC and FR1+FR1 NR-DC.</a:t>
            </a:r>
          </a:p>
          <a:p>
            <a:r>
              <a:rPr lang="en-US" sz="1200" dirty="0"/>
              <a:t>Issue 2-2-2: starting point of the delay requirement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>
                <a:solidFill>
                  <a:srgbClr val="00B050"/>
                </a:solidFill>
              </a:rPr>
              <a:t>Agreement</a:t>
            </a:r>
          </a:p>
          <a:p>
            <a:pPr lvl="2"/>
            <a:r>
              <a:rPr lang="en-US" sz="1200" dirty="0">
                <a:solidFill>
                  <a:srgbClr val="00B050"/>
                </a:solidFill>
              </a:rPr>
              <a:t>For delay requirement of HO with </a:t>
            </a:r>
            <a:r>
              <a:rPr lang="en-US" sz="1200" dirty="0" err="1">
                <a:solidFill>
                  <a:srgbClr val="00B050"/>
                </a:solidFill>
              </a:rPr>
              <a:t>PSCell</a:t>
            </a:r>
            <a:r>
              <a:rPr lang="en-US" sz="1200" dirty="0">
                <a:solidFill>
                  <a:srgbClr val="00B050"/>
                </a:solidFill>
              </a:rPr>
              <a:t>, the starting point is the end of the last TTI containing the RRC command of handover with </a:t>
            </a:r>
            <a:r>
              <a:rPr lang="en-US" sz="1200" dirty="0" err="1">
                <a:solidFill>
                  <a:srgbClr val="00B050"/>
                </a:solidFill>
              </a:rPr>
              <a:t>PSCell</a:t>
            </a:r>
            <a:r>
              <a:rPr lang="en-US" sz="1200" dirty="0">
                <a:solidFill>
                  <a:srgbClr val="00B050"/>
                </a:solidFill>
              </a:rPr>
              <a:t>.</a:t>
            </a:r>
          </a:p>
          <a:p>
            <a:pPr lvl="2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715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(2/6)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4392488"/>
          </a:xfrm>
        </p:spPr>
        <p:txBody>
          <a:bodyPr>
            <a:normAutofit/>
          </a:bodyPr>
          <a:lstStyle/>
          <a:p>
            <a:r>
              <a:rPr lang="en-US" sz="1100" dirty="0"/>
              <a:t>Issue 2-2-3: ending point of the delay requirement for HO with </a:t>
            </a:r>
            <a:r>
              <a:rPr lang="en-US" sz="1100" dirty="0" err="1"/>
              <a:t>PSCell</a:t>
            </a:r>
            <a:endParaRPr lang="en-US" sz="1100" dirty="0"/>
          </a:p>
          <a:p>
            <a:pPr lvl="1"/>
            <a:r>
              <a:rPr lang="en-US" sz="1100" dirty="0"/>
              <a:t>FFS:</a:t>
            </a:r>
          </a:p>
          <a:p>
            <a:pPr lvl="2"/>
            <a:r>
              <a:rPr lang="en-GB" sz="1100" dirty="0"/>
              <a:t>Option 1 (Xiaomi, Intel, ZTE, Nokia):</a:t>
            </a:r>
          </a:p>
          <a:p>
            <a:pPr lvl="3"/>
            <a:r>
              <a:rPr lang="en-GB" sz="1100" dirty="0"/>
              <a:t>When the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 within </a:t>
            </a:r>
            <a:r>
              <a:rPr lang="en-GB" sz="1100" dirty="0" err="1"/>
              <a:t>Thandover_with_PSCell</a:t>
            </a:r>
            <a:r>
              <a:rPr lang="en-GB" sz="1100" dirty="0"/>
              <a:t> from the end of the last TTI containing the RRC command implying handover with </a:t>
            </a:r>
            <a:r>
              <a:rPr lang="en-GB" sz="1100" dirty="0" err="1"/>
              <a:t>PSCell</a:t>
            </a:r>
            <a:r>
              <a:rPr lang="en-GB" sz="1100" dirty="0"/>
              <a:t>. Where </a:t>
            </a:r>
            <a:r>
              <a:rPr lang="en-GB" sz="1100" dirty="0" err="1"/>
              <a:t>Thandover_with_PSCell</a:t>
            </a:r>
            <a:r>
              <a:rPr lang="en-GB" sz="1100" dirty="0"/>
              <a:t> is the delay requirement of HO with </a:t>
            </a:r>
            <a:r>
              <a:rPr lang="en-GB" sz="1100" dirty="0" err="1"/>
              <a:t>PSCell</a:t>
            </a:r>
            <a:r>
              <a:rPr lang="en-GB" sz="1100" dirty="0"/>
              <a:t>.</a:t>
            </a:r>
          </a:p>
          <a:p>
            <a:pPr lvl="2"/>
            <a:r>
              <a:rPr lang="en-GB" sz="1100" dirty="0"/>
              <a:t>Option 2 (CATT, CMCC, OPPO, QC, Ericsson, MTK): </a:t>
            </a:r>
          </a:p>
          <a:p>
            <a:pPr lvl="3"/>
            <a:r>
              <a:rPr lang="en-GB" sz="1100" dirty="0"/>
              <a:t>the later timing between “timing when UE shall be capable to transmit PRACH preamble towards target </a:t>
            </a:r>
            <a:r>
              <a:rPr lang="en-GB" sz="1100" dirty="0" err="1"/>
              <a:t>PCell</a:t>
            </a:r>
            <a:r>
              <a:rPr lang="en-GB" sz="1100" dirty="0"/>
              <a:t>” and “the timing when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” </a:t>
            </a:r>
          </a:p>
          <a:p>
            <a:pPr lvl="2"/>
            <a:r>
              <a:rPr lang="en-GB" sz="1100" dirty="0"/>
              <a:t>Option 2a (Ericsson):</a:t>
            </a:r>
          </a:p>
          <a:p>
            <a:pPr lvl="3"/>
            <a:r>
              <a:rPr lang="en-GB" sz="1100" dirty="0"/>
              <a:t>the later timing between “timing when UE shall be capable to transmit PRACH preamble towards target </a:t>
            </a:r>
            <a:r>
              <a:rPr lang="en-GB" sz="1100" dirty="0" err="1"/>
              <a:t>Pcell</a:t>
            </a:r>
            <a:r>
              <a:rPr lang="en-GB" sz="1100" dirty="0"/>
              <a:t>” and “the timing when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” </a:t>
            </a:r>
          </a:p>
          <a:p>
            <a:pPr lvl="3"/>
            <a:r>
              <a:rPr lang="en-GB" sz="1100" dirty="0"/>
              <a:t>In case RAN4 defines scenarios where PRACH preamble transmission towards </a:t>
            </a:r>
            <a:r>
              <a:rPr lang="en-GB" sz="1100" dirty="0" err="1"/>
              <a:t>PSCell</a:t>
            </a:r>
            <a:r>
              <a:rPr lang="en-GB" sz="1100" dirty="0"/>
              <a:t> is not needed, ending point for those scenarios is PRACH preamble transmission towards </a:t>
            </a:r>
            <a:r>
              <a:rPr lang="en-GB" sz="1100" dirty="0" err="1"/>
              <a:t>Pcell</a:t>
            </a:r>
            <a:r>
              <a:rPr lang="en-GB" sz="1100" dirty="0"/>
              <a:t>.</a:t>
            </a:r>
          </a:p>
          <a:p>
            <a:pPr lvl="2"/>
            <a:r>
              <a:rPr lang="en-GB" sz="1100" dirty="0"/>
              <a:t>Option 3 (Apple, OPPO):</a:t>
            </a:r>
          </a:p>
          <a:p>
            <a:pPr lvl="3"/>
            <a:r>
              <a:rPr lang="en-GB" sz="1100" dirty="0"/>
              <a:t>if sequential processing is used, the timing when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 </a:t>
            </a:r>
          </a:p>
          <a:p>
            <a:pPr lvl="3"/>
            <a:r>
              <a:rPr lang="en-GB" sz="1100" dirty="0"/>
              <a:t>if the parallel processing is used, the later timing between “timing when UE shall be capable to transmit PRACH preamble towards target </a:t>
            </a:r>
            <a:r>
              <a:rPr lang="en-GB" sz="1100" dirty="0" err="1"/>
              <a:t>Pcell</a:t>
            </a:r>
            <a:r>
              <a:rPr lang="en-GB" sz="1100" dirty="0"/>
              <a:t>” and “the timing when UE shall be capable to transmit PRACH preamble towards target </a:t>
            </a:r>
            <a:r>
              <a:rPr lang="en-GB" sz="1100" dirty="0" err="1"/>
              <a:t>PSCell</a:t>
            </a:r>
            <a:r>
              <a:rPr lang="en-GB" sz="1100" dirty="0"/>
              <a:t>” </a:t>
            </a:r>
          </a:p>
          <a:p>
            <a:pPr lvl="2"/>
            <a:r>
              <a:rPr lang="en-GB" sz="1100" dirty="0"/>
              <a:t>Option 4 (HW, vivo, ZTE, CMCC, Ericsson, QC):</a:t>
            </a:r>
          </a:p>
          <a:p>
            <a:pPr lvl="3"/>
            <a:r>
              <a:rPr lang="en-GB" sz="1100" dirty="0"/>
              <a:t>Define delay requirements for HO and </a:t>
            </a:r>
            <a:r>
              <a:rPr lang="en-GB" sz="1100" dirty="0" err="1"/>
              <a:t>PSCell</a:t>
            </a:r>
            <a:r>
              <a:rPr lang="en-GB" sz="1100" dirty="0"/>
              <a:t> addition/change separately with the ending points defined as </a:t>
            </a:r>
            <a:r>
              <a:rPr lang="en-GB" sz="1100" dirty="0" err="1"/>
              <a:t>Pcell</a:t>
            </a:r>
            <a:r>
              <a:rPr lang="en-GB" sz="1100" dirty="0"/>
              <a:t> PRACH and </a:t>
            </a:r>
            <a:r>
              <a:rPr lang="en-GB" sz="1100" dirty="0" err="1"/>
              <a:t>PSCell</a:t>
            </a:r>
            <a:r>
              <a:rPr lang="en-GB" sz="1100" dirty="0"/>
              <a:t> PRACH respectively. No need to define overall delay requirement.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1089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(3/6)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600" dirty="0"/>
              <a:t>Issue 2-2-4: checking point of the delay requirement for HO with </a:t>
            </a:r>
            <a:r>
              <a:rPr lang="en-US" sz="1600" dirty="0" err="1"/>
              <a:t>PSCell</a:t>
            </a:r>
            <a:endParaRPr lang="en-US" sz="1600" dirty="0"/>
          </a:p>
          <a:p>
            <a:pPr lvl="1"/>
            <a:r>
              <a:rPr lang="en-US" sz="1600" dirty="0">
                <a:solidFill>
                  <a:srgbClr val="7030A0"/>
                </a:solidFill>
              </a:rPr>
              <a:t>Agreement: This issue is closed and focus on issue 2-2-3</a:t>
            </a:r>
          </a:p>
          <a:p>
            <a:pPr marL="457200" lvl="1" indent="0">
              <a:buNone/>
            </a:pPr>
            <a:endParaRPr lang="en-US" sz="1600" dirty="0">
              <a:solidFill>
                <a:srgbClr val="7030A0"/>
              </a:solidFill>
            </a:endParaRPr>
          </a:p>
          <a:p>
            <a:pPr marL="342900" lvl="2" indent="-342900"/>
            <a:r>
              <a:rPr lang="en-US" sz="1600" dirty="0"/>
              <a:t>Issue 2-2-5: </a:t>
            </a:r>
            <a:r>
              <a:rPr lang="en-US" sz="1600" dirty="0" err="1"/>
              <a:t>optimisation</a:t>
            </a:r>
            <a:r>
              <a:rPr lang="en-US" sz="1600" dirty="0"/>
              <a:t> for the case when </a:t>
            </a:r>
            <a:r>
              <a:rPr lang="en-US" sz="1600" dirty="0" err="1"/>
              <a:t>PSCell</a:t>
            </a:r>
            <a:r>
              <a:rPr lang="en-US" sz="1600" dirty="0"/>
              <a:t> is not changed during HO with </a:t>
            </a:r>
            <a:r>
              <a:rPr lang="en-US" sz="1600" dirty="0" err="1"/>
              <a:t>PSCell</a:t>
            </a:r>
            <a:endParaRPr lang="en-US" sz="1600" dirty="0"/>
          </a:p>
          <a:p>
            <a:pPr marL="800100" lvl="3" indent="-342900"/>
            <a:r>
              <a:rPr lang="en-GB" sz="1600" dirty="0"/>
              <a:t>Option 1(Xiaomi, CATT, Apple, OPPO, vivo, QC, HW, Intel, MTK, NEC): </a:t>
            </a:r>
            <a:r>
              <a:rPr lang="en-US" sz="1600" dirty="0"/>
              <a:t>For UE which is already configured with DC, the UE’s </a:t>
            </a:r>
            <a:r>
              <a:rPr lang="en-US" sz="1600" dirty="0" err="1"/>
              <a:t>behaviour</a:t>
            </a:r>
            <a:r>
              <a:rPr lang="en-US" sz="1600" dirty="0"/>
              <a:t> is same when the configured </a:t>
            </a:r>
            <a:r>
              <a:rPr lang="en-US" sz="1600" dirty="0" err="1"/>
              <a:t>PSCell</a:t>
            </a:r>
            <a:r>
              <a:rPr lang="en-US" sz="1600" dirty="0"/>
              <a:t> is same as the original one or not.</a:t>
            </a:r>
          </a:p>
          <a:p>
            <a:pPr marL="800100" lvl="3" indent="-342900"/>
            <a:r>
              <a:rPr lang="en-US" sz="1600" dirty="0"/>
              <a:t>Option 2 (Ericsson, Nokia, NEC): </a:t>
            </a:r>
            <a:r>
              <a:rPr lang="en-GB" sz="1600" dirty="0"/>
              <a:t>When source and target </a:t>
            </a:r>
            <a:r>
              <a:rPr lang="en-GB" sz="1600" dirty="0" err="1"/>
              <a:t>PSCell</a:t>
            </a:r>
            <a:r>
              <a:rPr lang="en-GB" sz="1600" dirty="0"/>
              <a:t> is the same cell, then fine time tracking </a:t>
            </a:r>
            <a:r>
              <a:rPr lang="en-US" sz="1600" dirty="0"/>
              <a:t>T</a:t>
            </a:r>
            <a:r>
              <a:rPr lang="en-US" sz="1600" baseline="-25000" dirty="0"/>
              <a:t>∆</a:t>
            </a:r>
            <a:r>
              <a:rPr lang="en-US" sz="1600" dirty="0"/>
              <a:t>=0 shall apply.</a:t>
            </a:r>
          </a:p>
          <a:p>
            <a:pPr marL="457200" lvl="3" indent="0">
              <a:buNone/>
            </a:pPr>
            <a:endParaRPr lang="en-US" sz="1000" dirty="0"/>
          </a:p>
          <a:p>
            <a:pPr marL="342900" lvl="2" indent="-342900"/>
            <a:r>
              <a:rPr lang="en-US" sz="1600" dirty="0"/>
              <a:t>Issue 2-2-6: RRC processing delay for HO with </a:t>
            </a:r>
            <a:r>
              <a:rPr lang="en-US" sz="1600" dirty="0" err="1"/>
              <a:t>PSCell</a:t>
            </a:r>
            <a:endParaRPr lang="en-US" sz="1600" dirty="0"/>
          </a:p>
          <a:p>
            <a:pPr marL="800100" lvl="3" indent="-342900"/>
            <a:r>
              <a:rPr lang="en-GB" sz="1600" dirty="0">
                <a:solidFill>
                  <a:srgbClr val="00B050"/>
                </a:solidFill>
              </a:rPr>
              <a:t>Agreement: RAN4 waits for the reply LS from RAN2 on RRC processing delay for HO with </a:t>
            </a:r>
            <a:r>
              <a:rPr lang="en-GB" sz="1600" dirty="0" err="1">
                <a:solidFill>
                  <a:srgbClr val="00B050"/>
                </a:solidFill>
              </a:rPr>
              <a:t>PSCell</a:t>
            </a:r>
            <a:endParaRPr lang="en-US" dirty="0"/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1787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(4/6)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2-2-7: UE SW processing and RF warm-up(if needed) time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GB" sz="1200" dirty="0"/>
              <a:t>Option 1 (CATT): </a:t>
            </a:r>
            <a:r>
              <a:rPr lang="en-US" sz="1200" dirty="0" err="1"/>
              <a:t>T</a:t>
            </a:r>
            <a:r>
              <a:rPr lang="en-US" sz="1200" baseline="-25000" dirty="0" err="1"/>
              <a:t>processing</a:t>
            </a:r>
            <a:r>
              <a:rPr lang="en-US" sz="1200" dirty="0"/>
              <a:t> for HO with </a:t>
            </a:r>
            <a:r>
              <a:rPr lang="en-US" sz="1200" dirty="0" err="1"/>
              <a:t>PSCell</a:t>
            </a:r>
            <a:r>
              <a:rPr lang="en-US" sz="1200" dirty="0"/>
              <a:t> can be used the values for handover requirements and for </a:t>
            </a:r>
            <a:r>
              <a:rPr lang="en-US" sz="1200" dirty="0" err="1"/>
              <a:t>PSCell</a:t>
            </a:r>
            <a:r>
              <a:rPr lang="en-US" sz="1200" dirty="0"/>
              <a:t> addition requirement</a:t>
            </a:r>
          </a:p>
          <a:p>
            <a:pPr lvl="2"/>
            <a:r>
              <a:rPr lang="en-GB" sz="1200" dirty="0"/>
              <a:t>Option 2 (Apple): </a:t>
            </a:r>
            <a:endParaRPr lang="en-US" sz="1200" dirty="0"/>
          </a:p>
          <a:p>
            <a:pPr lvl="3"/>
            <a:r>
              <a:rPr lang="en-US" sz="1200" dirty="0"/>
              <a:t>If UE only supports sequential processing for HO with </a:t>
            </a:r>
            <a:r>
              <a:rPr lang="en-US" sz="1200" dirty="0" err="1"/>
              <a:t>PSCell</a:t>
            </a:r>
            <a:r>
              <a:rPr lang="en-US" sz="1200" dirty="0"/>
              <a:t>, the total UE processing time for HO with </a:t>
            </a:r>
            <a:r>
              <a:rPr lang="en-US" sz="1200" dirty="0" err="1"/>
              <a:t>PSCell</a:t>
            </a:r>
            <a:r>
              <a:rPr lang="en-US" sz="1200" dirty="0"/>
              <a:t> is the sum of UE processing timing of HO and UE processing timing of </a:t>
            </a:r>
            <a:r>
              <a:rPr lang="en-US" sz="1200" dirty="0" err="1"/>
              <a:t>PSCell</a:t>
            </a:r>
            <a:r>
              <a:rPr lang="en-US" sz="1200" dirty="0"/>
              <a:t> addition.</a:t>
            </a:r>
          </a:p>
          <a:p>
            <a:pPr lvl="3"/>
            <a:r>
              <a:rPr lang="en-US" sz="1200" dirty="0"/>
              <a:t>If UE can support parallel processing for HO with </a:t>
            </a:r>
            <a:r>
              <a:rPr lang="en-US" sz="1200" dirty="0" err="1"/>
              <a:t>PSCell</a:t>
            </a:r>
            <a:r>
              <a:rPr lang="en-US" sz="1200" dirty="0"/>
              <a:t>, the total UE processing time for HO with </a:t>
            </a:r>
            <a:r>
              <a:rPr lang="en-US" sz="1200" dirty="0" err="1"/>
              <a:t>PSCell</a:t>
            </a:r>
            <a:r>
              <a:rPr lang="en-US" sz="1200" dirty="0"/>
              <a:t> could be the maximum one between UE processing timing of HO and UE processing timing of </a:t>
            </a:r>
            <a:r>
              <a:rPr lang="en-US" sz="1200" dirty="0" err="1"/>
              <a:t>PSCell</a:t>
            </a:r>
            <a:r>
              <a:rPr lang="en-US" sz="1200" dirty="0"/>
              <a:t> addition</a:t>
            </a:r>
          </a:p>
          <a:p>
            <a:pPr marL="457200" lvl="1" indent="0">
              <a:buNone/>
            </a:pPr>
            <a:endParaRPr lang="en-US" sz="1600" dirty="0">
              <a:highlight>
                <a:srgbClr val="FFFF00"/>
              </a:highligh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356918-F64E-B147-9B88-45AA487D4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709693"/>
              </p:ext>
            </p:extLst>
          </p:nvPr>
        </p:nvGraphicFramePr>
        <p:xfrm>
          <a:off x="2483768" y="3003798"/>
          <a:ext cx="445008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360">
                  <a:extLst>
                    <a:ext uri="{9D8B030D-6E8A-4147-A177-3AD203B41FA5}">
                      <a16:colId xmlns:a16="http://schemas.microsoft.com/office/drawing/2014/main" val="118558050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3898026020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830936551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UE processing margin (T</a:t>
                      </a:r>
                      <a:r>
                        <a:rPr lang="en-US" sz="1000" baseline="-25000">
                          <a:effectLst/>
                        </a:rPr>
                        <a:t>processing</a:t>
                      </a:r>
                      <a:r>
                        <a:rPr lang="en-US" sz="1000">
                          <a:effectLst/>
                        </a:rPr>
                        <a:t>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Target PCell and PSCell is in the same FR as old PCell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Target PCell and/or target PSCell is in the different FR from old PCell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99522"/>
                  </a:ext>
                </a:extLst>
              </a:tr>
              <a:tr h="135255"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Sequential processing capable UE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40ms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60ms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5333824"/>
                  </a:ext>
                </a:extLst>
              </a:tr>
              <a:tr h="57785"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Parallel processing capable UE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>
                          <a:effectLst/>
                        </a:rPr>
                        <a:t>20ms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000" dirty="0">
                          <a:effectLst/>
                        </a:rPr>
                        <a:t>40ms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9763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86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(5/6)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62500" lnSpcReduction="20000"/>
          </a:bodyPr>
          <a:lstStyle/>
          <a:p>
            <a:r>
              <a:rPr lang="en-US" sz="1800" dirty="0"/>
              <a:t>Cont. from last slide:</a:t>
            </a:r>
          </a:p>
          <a:p>
            <a:pPr lvl="1"/>
            <a:r>
              <a:rPr lang="en-US" sz="1800" dirty="0"/>
              <a:t>FFS:</a:t>
            </a:r>
          </a:p>
          <a:p>
            <a:pPr lvl="2"/>
            <a:r>
              <a:rPr lang="en-GB" sz="1800" dirty="0"/>
              <a:t>Option 3 (NEC, Huawei): </a:t>
            </a:r>
            <a:endParaRPr lang="en-US" sz="1800" dirty="0"/>
          </a:p>
          <a:p>
            <a:pPr lvl="3"/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dirty="0"/>
              <a:t> is the UE processing time.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dirty="0"/>
              <a:t> is the maximum value of </a:t>
            </a:r>
            <a:r>
              <a:rPr lang="en-GB" sz="1800" dirty="0" err="1"/>
              <a:t>PCell</a:t>
            </a:r>
            <a:r>
              <a:rPr lang="en-GB" sz="1800" dirty="0"/>
              <a:t> HO and </a:t>
            </a:r>
            <a:r>
              <a:rPr lang="en-GB" sz="1800" dirty="0" err="1"/>
              <a:t>PSCell</a:t>
            </a:r>
            <a:r>
              <a:rPr lang="en-GB" sz="1800" dirty="0"/>
              <a:t> addition; </a:t>
            </a:r>
            <a:endParaRPr lang="en-US" sz="1800" dirty="0"/>
          </a:p>
          <a:p>
            <a:pPr lvl="2"/>
            <a:r>
              <a:rPr lang="en-GB" sz="1800" dirty="0"/>
              <a:t>Option 4 (Intel): </a:t>
            </a:r>
            <a:endParaRPr lang="en-US" sz="1800" dirty="0"/>
          </a:p>
          <a:p>
            <a:pPr lvl="3"/>
            <a:r>
              <a:rPr lang="en-GB" sz="1800" dirty="0"/>
              <a:t>For HO with </a:t>
            </a:r>
            <a:r>
              <a:rPr lang="en-GB" sz="1800" dirty="0" err="1"/>
              <a:t>PSCell</a:t>
            </a:r>
            <a:r>
              <a:rPr lang="en-GB" sz="1800" dirty="0"/>
              <a:t> from NR-DC to NR-DC, 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baseline="-25000" dirty="0"/>
              <a:t> </a:t>
            </a:r>
            <a:r>
              <a:rPr lang="en-GB" sz="1800" dirty="0"/>
              <a:t>can be split into software processing (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dirty="0"/>
              <a:t>) and RF warm up time(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processing_RF</a:t>
            </a:r>
            <a:r>
              <a:rPr lang="en-GB" sz="1800" dirty="0"/>
              <a:t>).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dirty="0"/>
              <a:t>=[20]</a:t>
            </a:r>
            <a:r>
              <a:rPr lang="en-GB" sz="1800" dirty="0" err="1"/>
              <a:t>ms</a:t>
            </a:r>
            <a:r>
              <a:rPr lang="en-GB" sz="1800" dirty="0"/>
              <a:t> needs further discussion if some extension is needed.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processing_RF</a:t>
            </a:r>
            <a:r>
              <a:rPr lang="en-GB" sz="1800" dirty="0"/>
              <a:t> will be dependent on different scenarios, i.e. whether </a:t>
            </a:r>
            <a:r>
              <a:rPr lang="en-GB" sz="1800" dirty="0" err="1"/>
              <a:t>PCell</a:t>
            </a:r>
            <a:r>
              <a:rPr lang="en-GB" sz="1800" dirty="0"/>
              <a:t> or </a:t>
            </a:r>
            <a:r>
              <a:rPr lang="en-GB" sz="1800" dirty="0" err="1"/>
              <a:t>PSCell</a:t>
            </a:r>
            <a:r>
              <a:rPr lang="en-GB" sz="1800" dirty="0"/>
              <a:t> change across </a:t>
            </a:r>
            <a:r>
              <a:rPr lang="en-GB" sz="1800" dirty="0" err="1"/>
              <a:t>FRs.</a:t>
            </a:r>
            <a:endParaRPr lang="en-US" sz="1800" dirty="0"/>
          </a:p>
          <a:p>
            <a:pPr lvl="3"/>
            <a:r>
              <a:rPr lang="en-GB" sz="1800" dirty="0"/>
              <a:t>For HO with </a:t>
            </a:r>
            <a:r>
              <a:rPr lang="en-GB" sz="1800" dirty="0" err="1"/>
              <a:t>PSCell</a:t>
            </a:r>
            <a:r>
              <a:rPr lang="en-GB" sz="1800" dirty="0"/>
              <a:t> from NR SA to EN-DC, 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baseline="-25000" dirty="0"/>
              <a:t> </a:t>
            </a:r>
            <a:r>
              <a:rPr lang="en-GB" sz="1800" dirty="0"/>
              <a:t>only includes software processing time (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dirty="0"/>
              <a:t>).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dirty="0"/>
              <a:t>=[20]</a:t>
            </a:r>
            <a:r>
              <a:rPr lang="en-GB" sz="1800" dirty="0" err="1"/>
              <a:t>ms</a:t>
            </a:r>
            <a:r>
              <a:rPr lang="en-GB" sz="1800" dirty="0"/>
              <a:t> needs further discussion if some extension is needed.</a:t>
            </a:r>
            <a:endParaRPr lang="en-US" sz="1800" dirty="0"/>
          </a:p>
          <a:p>
            <a:pPr lvl="2"/>
            <a:r>
              <a:rPr lang="en-GB" sz="1800" dirty="0"/>
              <a:t>Option 5 (Ericsson):</a:t>
            </a:r>
            <a:endParaRPr lang="en-US" sz="1800" dirty="0"/>
          </a:p>
          <a:p>
            <a:pPr lvl="3"/>
            <a:r>
              <a:rPr lang="en-GB" sz="1800" dirty="0"/>
              <a:t>The value of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processing_SW</a:t>
            </a:r>
            <a:r>
              <a:rPr lang="en-GB" sz="1800" baseline="-25000" dirty="0"/>
              <a:t> </a:t>
            </a:r>
            <a:r>
              <a:rPr lang="en-GB" sz="1800" dirty="0"/>
              <a:t>for </a:t>
            </a:r>
            <a:r>
              <a:rPr lang="en-GB" sz="1800" dirty="0" err="1"/>
              <a:t>PSCell</a:t>
            </a:r>
            <a:r>
              <a:rPr lang="en-GB" sz="1800" dirty="0"/>
              <a:t> is as follows:</a:t>
            </a:r>
            <a:endParaRPr lang="en-US" sz="1800" dirty="0"/>
          </a:p>
          <a:p>
            <a:pPr lvl="4"/>
            <a:r>
              <a:rPr lang="en-US" sz="1800" dirty="0" err="1"/>
              <a:t>T</a:t>
            </a:r>
            <a:r>
              <a:rPr lang="en-US" sz="1800" baseline="-25000" dirty="0" err="1"/>
              <a:t>processing_SW_PSCell</a:t>
            </a:r>
            <a:r>
              <a:rPr lang="en-US" sz="1800" baseline="-25000" dirty="0"/>
              <a:t> </a:t>
            </a:r>
            <a:r>
              <a:rPr lang="en-US" sz="1800" dirty="0"/>
              <a:t>= 0 </a:t>
            </a:r>
            <a:r>
              <a:rPr lang="en-US" sz="1800" dirty="0" err="1"/>
              <a:t>ms</a:t>
            </a:r>
            <a:r>
              <a:rPr lang="en-US" sz="1800" dirty="0"/>
              <a:t>, when source and target </a:t>
            </a:r>
            <a:r>
              <a:rPr lang="en-US" sz="1800" dirty="0" err="1"/>
              <a:t>PSCells</a:t>
            </a:r>
            <a:r>
              <a:rPr lang="en-US" sz="1800" dirty="0"/>
              <a:t> are the same cell,</a:t>
            </a:r>
          </a:p>
          <a:p>
            <a:pPr lvl="4"/>
            <a:r>
              <a:rPr lang="en-US" sz="1800" dirty="0" err="1"/>
              <a:t>T</a:t>
            </a:r>
            <a:r>
              <a:rPr lang="en-US" sz="1800" baseline="-25000" dirty="0" err="1"/>
              <a:t>processing_SW_PSCell</a:t>
            </a:r>
            <a:r>
              <a:rPr lang="en-US" sz="1800" baseline="-25000" dirty="0"/>
              <a:t> </a:t>
            </a:r>
            <a:r>
              <a:rPr lang="en-US" sz="1800" dirty="0"/>
              <a:t>= 20 </a:t>
            </a:r>
            <a:r>
              <a:rPr lang="en-US" sz="1800" dirty="0" err="1"/>
              <a:t>ms</a:t>
            </a:r>
            <a:r>
              <a:rPr lang="en-US" sz="1800" dirty="0"/>
              <a:t>, when source and target </a:t>
            </a:r>
            <a:r>
              <a:rPr lang="en-US" sz="1800" dirty="0" err="1"/>
              <a:t>PSCells</a:t>
            </a:r>
            <a:r>
              <a:rPr lang="en-US" sz="1800" dirty="0"/>
              <a:t> are different cells but in same FR</a:t>
            </a:r>
          </a:p>
          <a:p>
            <a:pPr lvl="4"/>
            <a:r>
              <a:rPr lang="en-US" sz="1800" dirty="0" err="1"/>
              <a:t>T</a:t>
            </a:r>
            <a:r>
              <a:rPr lang="en-US" sz="1800" baseline="-25000" dirty="0" err="1"/>
              <a:t>processing_SW_PSCell</a:t>
            </a:r>
            <a:r>
              <a:rPr lang="en-US" sz="1800" baseline="-25000" dirty="0"/>
              <a:t> </a:t>
            </a:r>
            <a:r>
              <a:rPr lang="en-US" sz="1800" dirty="0"/>
              <a:t>= 40 </a:t>
            </a:r>
            <a:r>
              <a:rPr lang="en-US" sz="1800" dirty="0" err="1"/>
              <a:t>ms</a:t>
            </a:r>
            <a:r>
              <a:rPr lang="en-US" sz="1800" dirty="0"/>
              <a:t>, </a:t>
            </a:r>
            <a:r>
              <a:rPr lang="en-GB" sz="1800" dirty="0"/>
              <a:t>when source and target </a:t>
            </a:r>
            <a:r>
              <a:rPr lang="en-GB" sz="1800" dirty="0" err="1"/>
              <a:t>PSCells</a:t>
            </a:r>
            <a:r>
              <a:rPr lang="en-GB" sz="1800" dirty="0"/>
              <a:t> are different cells in different FRs</a:t>
            </a:r>
            <a:endParaRPr lang="en-US" sz="1800" dirty="0"/>
          </a:p>
          <a:p>
            <a:pPr lvl="3"/>
            <a:r>
              <a:rPr lang="en-GB" sz="1800" dirty="0"/>
              <a:t>How </a:t>
            </a:r>
            <a:r>
              <a:rPr lang="en-US" sz="1800" dirty="0" err="1"/>
              <a:t>T</a:t>
            </a:r>
            <a:r>
              <a:rPr lang="en-US" sz="1800" baseline="-25000" dirty="0" err="1"/>
              <a:t>processing_SW_PSCell</a:t>
            </a:r>
            <a:r>
              <a:rPr lang="en-US" sz="1800" dirty="0"/>
              <a:t> impacts the handover with </a:t>
            </a:r>
            <a:r>
              <a:rPr lang="en-US" sz="1800" dirty="0" err="1"/>
              <a:t>PSCell</a:t>
            </a:r>
            <a:r>
              <a:rPr lang="en-US" sz="1800" dirty="0"/>
              <a:t> timeline depends on assumptions on parallel or sequential processing.</a:t>
            </a:r>
          </a:p>
          <a:p>
            <a:pPr lvl="2"/>
            <a:r>
              <a:rPr lang="en-GB" sz="1800" dirty="0"/>
              <a:t>Option 6 (vivo): RF chain activation and retuning time needs to be considered in the timeline of HO with </a:t>
            </a:r>
            <a:r>
              <a:rPr lang="en-GB" sz="1800" dirty="0" err="1"/>
              <a:t>PSCell</a:t>
            </a:r>
            <a:r>
              <a:rPr lang="en-GB" sz="1800" dirty="0"/>
              <a:t>.</a:t>
            </a:r>
            <a:endParaRPr lang="en-US" sz="1800" dirty="0"/>
          </a:p>
          <a:p>
            <a:pPr lvl="2"/>
            <a:r>
              <a:rPr lang="en-GB" sz="1800" dirty="0"/>
              <a:t>Option 7 (QC, MTK): </a:t>
            </a:r>
            <a:endParaRPr lang="en-US" sz="1800" dirty="0"/>
          </a:p>
          <a:p>
            <a:pPr lvl="3"/>
            <a:r>
              <a:rPr lang="en-GB" sz="1800" dirty="0"/>
              <a:t>Extending the UE processing time for NRSA to EN-DC joint handover by [FFS]</a:t>
            </a:r>
            <a:r>
              <a:rPr lang="en-GB" sz="1800" dirty="0" err="1"/>
              <a:t>ms</a:t>
            </a:r>
            <a:r>
              <a:rPr lang="en-GB" sz="1800" dirty="0"/>
              <a:t> and [FFS] can be 10ms as the starting point, i.e. </a:t>
            </a:r>
            <a:r>
              <a:rPr lang="en-GB" sz="1800" dirty="0" err="1"/>
              <a:t>T</a:t>
            </a:r>
            <a:r>
              <a:rPr lang="en-GB" sz="1800" baseline="-25000" dirty="0" err="1"/>
              <a:t>processing</a:t>
            </a:r>
            <a:r>
              <a:rPr lang="en-GB" sz="1800" dirty="0"/>
              <a:t> = [30]</a:t>
            </a:r>
            <a:r>
              <a:rPr lang="en-GB" sz="1800" dirty="0" err="1"/>
              <a:t>ms</a:t>
            </a:r>
            <a:r>
              <a:rPr lang="en-GB" sz="1800" dirty="0"/>
              <a:t>.</a:t>
            </a:r>
            <a:endParaRPr lang="en-US" sz="1800" dirty="0"/>
          </a:p>
          <a:p>
            <a:pPr lvl="3"/>
            <a:r>
              <a:rPr lang="en-GB" sz="1800" dirty="0"/>
              <a:t>For NRDC to NRDC, the UE processing time to be 20ms without FR mode switch on </a:t>
            </a:r>
            <a:r>
              <a:rPr lang="en-GB" sz="1800" dirty="0" err="1"/>
              <a:t>PSCell</a:t>
            </a:r>
            <a:r>
              <a:rPr lang="en-GB" sz="1800" dirty="0"/>
              <a:t>; otherwise, the UE processing time shall be 40ms as the legacy </a:t>
            </a:r>
            <a:r>
              <a:rPr lang="en-GB" sz="1800" dirty="0" err="1"/>
              <a:t>PSCell</a:t>
            </a:r>
            <a:r>
              <a:rPr lang="en-GB" sz="1800" dirty="0"/>
              <a:t> change requirement.</a:t>
            </a:r>
            <a:endParaRPr lang="en-US" sz="1800" dirty="0"/>
          </a:p>
          <a:p>
            <a:pPr lvl="4"/>
            <a:r>
              <a:rPr lang="en-GB" sz="1800" dirty="0"/>
              <a:t>For NRDC to NRDC, only consider FR1 for </a:t>
            </a:r>
            <a:r>
              <a:rPr lang="en-GB" sz="1800" dirty="0" err="1"/>
              <a:t>PCell</a:t>
            </a:r>
            <a:r>
              <a:rPr lang="en-GB" sz="1800" dirty="0"/>
              <a:t>.</a:t>
            </a:r>
            <a:endParaRPr lang="en-US" sz="1800" dirty="0"/>
          </a:p>
          <a:p>
            <a:pPr marL="457200" lvl="1" indent="0">
              <a:buNone/>
            </a:pPr>
            <a:endParaRPr lang="en-US" sz="1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7828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(6/6)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2-2-8: Delay requirement design if sequential processing is assumed (from issue 2-2-1)</a:t>
            </a:r>
          </a:p>
          <a:p>
            <a:pPr lvl="1"/>
            <a:r>
              <a:rPr lang="en-US" sz="1200" dirty="0"/>
              <a:t>Up to the conclusion from issue 2-2-1 and other issues. The options could be found in section 2.2.2 issue 2-2-8 in R4-2105686</a:t>
            </a:r>
          </a:p>
          <a:p>
            <a:r>
              <a:rPr lang="en-US" sz="1200" dirty="0"/>
              <a:t>Issue 2-2-9: Delay requirement design if parallel processing is assumed (from issue 2-2-1)</a:t>
            </a:r>
          </a:p>
          <a:p>
            <a:pPr lvl="1"/>
            <a:r>
              <a:rPr lang="en-US" sz="1200" dirty="0"/>
              <a:t>Up to the conclusion from issue 2-2-1 and other issues. The options could be found in section 2.2.2 issue 2-2-9 in R4-2105686</a:t>
            </a:r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6478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15771</TotalTime>
  <Words>2781</Words>
  <Application>Microsoft Macintosh PowerPoint</Application>
  <PresentationFormat>On-screen Show (16:9)</PresentationFormat>
  <Paragraphs>186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主题</vt:lpstr>
      <vt:lpstr>WF on further RRM enhancement for NR and MR-DC – Handover with PSCell</vt:lpstr>
      <vt:lpstr>Sub-topic 2-1 Scenarios for RRM requirement of HO with PSCell (1/2)</vt:lpstr>
      <vt:lpstr>Sub-topic 2-1 Scenarios for RRM requirement of HO with PSCell (2/2)</vt:lpstr>
      <vt:lpstr>Sub-topic 2-2 Delay requirement design of HO with PSCell (1/6)</vt:lpstr>
      <vt:lpstr>Sub-topic 2-2 Delay requirement design of HO with PSCell (2/6)</vt:lpstr>
      <vt:lpstr>Sub-topic 2-2 Delay requirement design of HO with PSCell (3/6)</vt:lpstr>
      <vt:lpstr>Sub-topic 2-2 Delay requirement design of HO with PSCell (4/6)</vt:lpstr>
      <vt:lpstr>Sub-topic 2-2 Delay requirement design of HO with PSCell (5/6)</vt:lpstr>
      <vt:lpstr>Sub-topic 2-2 Delay requirement design of HO with PSCell (6/6)</vt:lpstr>
      <vt:lpstr>Sub-topic 2-3 Interruption requirement design of HO with PSCell</vt:lpstr>
      <vt:lpstr>Sub-topic 2-4 Generic RACH assumption for HO with PSCell (1/2)</vt:lpstr>
      <vt:lpstr>Sub-topic 2-4 Generic RACH assumption for HO with PSCell (2/2)</vt:lpstr>
      <vt:lpstr>Sub-topic 2-5 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cmcc</dc:creator>
  <cp:lastModifiedBy>Jerry Cui</cp:lastModifiedBy>
  <cp:revision>291</cp:revision>
  <dcterms:created xsi:type="dcterms:W3CDTF">2019-10-08T01:43:15Z</dcterms:created>
  <dcterms:modified xsi:type="dcterms:W3CDTF">2021-04-16T01:01:15Z</dcterms:modified>
</cp:coreProperties>
</file>