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sldIdLst>
    <p:sldId id="256" r:id="rId5"/>
    <p:sldId id="299" r:id="rId6"/>
    <p:sldId id="308" r:id="rId7"/>
    <p:sldId id="307" r:id="rId8"/>
    <p:sldId id="30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9" autoAdjust="0"/>
    <p:restoredTop sz="94660"/>
  </p:normalViewPr>
  <p:slideViewPr>
    <p:cSldViewPr snapToGrid="0">
      <p:cViewPr varScale="1">
        <p:scale>
          <a:sx n="110" d="100"/>
          <a:sy n="110" d="100"/>
        </p:scale>
        <p:origin x="54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E6F6CF-505E-4AA1-890E-9ABB0FB1293D}"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1D16C4-5E05-4A6A-9A8C-6D2919EF6C61}" type="slidenum">
              <a:rPr lang="en-US" smtClean="0"/>
              <a:t>‹#›</a:t>
            </a:fld>
            <a:endParaRPr lang="en-US"/>
          </a:p>
        </p:txBody>
      </p:sp>
    </p:spTree>
    <p:extLst>
      <p:ext uri="{BB962C8B-B14F-4D97-AF65-F5344CB8AC3E}">
        <p14:creationId xmlns:p14="http://schemas.microsoft.com/office/powerpoint/2010/main" val="146267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830D-E227-442E-B199-AA2FF5DF2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4488E-096F-4531-A442-30707E308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0A1C82-5D8F-406F-859D-98686F222DCA}"/>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5" name="Footer Placeholder 4">
            <a:extLst>
              <a:ext uri="{FF2B5EF4-FFF2-40B4-BE49-F238E27FC236}">
                <a16:creationId xmlns:a16="http://schemas.microsoft.com/office/drawing/2014/main" id="{945227E3-8646-4B78-8EC6-CB9A9BA00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780C23-95C6-45A8-919A-C262C39DDC85}"/>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12900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2296-DE5C-47F6-9603-ADF0C3AE0F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9CFBC0-2109-494A-9A6E-68DEDDEEA2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9F24A-AC0E-4193-A61C-20C6EB57B8B4}"/>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5" name="Footer Placeholder 4">
            <a:extLst>
              <a:ext uri="{FF2B5EF4-FFF2-40B4-BE49-F238E27FC236}">
                <a16:creationId xmlns:a16="http://schemas.microsoft.com/office/drawing/2014/main" id="{11952AD6-2EFF-45E7-B1BC-1BAB7E8A3B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2B31-F565-4425-B196-73345E06075D}"/>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1695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242EED-911B-454B-84CB-B38F599D94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9218DF-AE48-4009-825E-BB63C66805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278717-2839-42A5-9338-A1741076C095}"/>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5" name="Footer Placeholder 4">
            <a:extLst>
              <a:ext uri="{FF2B5EF4-FFF2-40B4-BE49-F238E27FC236}">
                <a16:creationId xmlns:a16="http://schemas.microsoft.com/office/drawing/2014/main" id="{BA26A6C2-EDD6-418E-B280-0466A0AFC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CC30B-67B2-476B-BF7D-9E7FB352319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43029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FDC21-8014-4C8B-94C5-F316C1FBD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B96B11-C918-4906-8B6A-2A37368146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4163A-C9C0-4A03-9CD6-F16226E59D8F}"/>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5" name="Footer Placeholder 4">
            <a:extLst>
              <a:ext uri="{FF2B5EF4-FFF2-40B4-BE49-F238E27FC236}">
                <a16:creationId xmlns:a16="http://schemas.microsoft.com/office/drawing/2014/main" id="{D1478B52-C04B-47A2-B589-782733632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1254C-47D3-40DF-AA62-D713B1EF4ABC}"/>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28209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FE4C-B16C-4A40-97C1-C1F63DCDF5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365A4B-1C3D-4225-B1DF-2954AD7D47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92A5A-91F2-4D6B-BF0D-AE8E72DB41B3}"/>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5" name="Footer Placeholder 4">
            <a:extLst>
              <a:ext uri="{FF2B5EF4-FFF2-40B4-BE49-F238E27FC236}">
                <a16:creationId xmlns:a16="http://schemas.microsoft.com/office/drawing/2014/main" id="{642119DC-9BA0-4AFC-BCB5-A3888223E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A4759-1320-4824-B859-E7D4D47FB22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06257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C08E-7CEA-4887-9A58-2C25119AF9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9E5D0F-5FE5-46A2-B99A-0FF5EA1353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B9777A-04CF-4C81-B647-96D4F72AE7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DBFD93-1600-4B43-AB9B-772BF827ECE7}"/>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6" name="Footer Placeholder 5">
            <a:extLst>
              <a:ext uri="{FF2B5EF4-FFF2-40B4-BE49-F238E27FC236}">
                <a16:creationId xmlns:a16="http://schemas.microsoft.com/office/drawing/2014/main" id="{41893D97-C9BE-426D-A04B-E49FA9CB5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4F4EDE-7A32-43CC-97F6-BA1B338F0C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313309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4876-ACF3-4B0C-94DA-F633D6B5DA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AF36C2-52AB-488E-A0E5-6CE604BBD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53E4E-4904-4A1E-9A0D-EBC3D2E9D0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E8C546-06AE-464F-AEB1-41AFCA8B2B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3AFAFA-2987-48A2-9FD7-C83CCD16BC9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D7A8F-3A71-48BD-94F0-EC2F1B55C8C5}"/>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8" name="Footer Placeholder 7">
            <a:extLst>
              <a:ext uri="{FF2B5EF4-FFF2-40B4-BE49-F238E27FC236}">
                <a16:creationId xmlns:a16="http://schemas.microsoft.com/office/drawing/2014/main" id="{F8E21EFB-4703-4E28-85FC-3C873EC771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1B1BDE-3BBA-4A7A-B862-785AA5066FC6}"/>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36877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29E66-442D-4859-A07C-6212F095FA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F21A57-AAE5-48F1-ABBA-7BE173B09694}"/>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4" name="Footer Placeholder 3">
            <a:extLst>
              <a:ext uri="{FF2B5EF4-FFF2-40B4-BE49-F238E27FC236}">
                <a16:creationId xmlns:a16="http://schemas.microsoft.com/office/drawing/2014/main" id="{B5539ADE-9D5C-444A-89A9-59C53F3527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8BECE2-F55A-441C-9B8A-56E821A0A4C4}"/>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73544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0F5D23-0D62-4063-859F-46FE4939B18F}"/>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3" name="Footer Placeholder 2">
            <a:extLst>
              <a:ext uri="{FF2B5EF4-FFF2-40B4-BE49-F238E27FC236}">
                <a16:creationId xmlns:a16="http://schemas.microsoft.com/office/drawing/2014/main" id="{601BFE14-03BD-4E4C-9629-0FD3B1775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682EF5-1D99-4896-8372-9F78CA31CD3F}"/>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101955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C3D6-80BA-4CCF-825F-2C4CD20FFD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6E0E51-9F3E-4D62-82A1-0A3FDA6FE3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B80FBD-807B-4DEC-B629-901D1646D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2D40CE-B165-4E5C-9515-E6E9DD697CD4}"/>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6" name="Footer Placeholder 5">
            <a:extLst>
              <a:ext uri="{FF2B5EF4-FFF2-40B4-BE49-F238E27FC236}">
                <a16:creationId xmlns:a16="http://schemas.microsoft.com/office/drawing/2014/main" id="{0613B627-681C-4346-952E-A2E246B58B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A0BE7A-C6A2-4194-AB2E-EB2D28120432}"/>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98441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59EC4-ABCC-4695-9BE0-D4551D1F2F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44075D-D26E-4BDF-BB73-D188B3642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711B0-7C62-4B34-96F7-C295C77B6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21B3C-D20C-490E-88B2-2322F5E18959}"/>
              </a:ext>
            </a:extLst>
          </p:cNvPr>
          <p:cNvSpPr>
            <a:spLocks noGrp="1"/>
          </p:cNvSpPr>
          <p:nvPr>
            <p:ph type="dt" sz="half" idx="10"/>
          </p:nvPr>
        </p:nvSpPr>
        <p:spPr/>
        <p:txBody>
          <a:bodyPr/>
          <a:lstStyle/>
          <a:p>
            <a:fld id="{6CE99F8F-42EA-4348-B31A-105ADAC53E81}" type="datetimeFigureOut">
              <a:rPr lang="en-US" smtClean="0"/>
              <a:t>4/19/2021</a:t>
            </a:fld>
            <a:endParaRPr lang="en-US"/>
          </a:p>
        </p:txBody>
      </p:sp>
      <p:sp>
        <p:nvSpPr>
          <p:cNvPr id="6" name="Footer Placeholder 5">
            <a:extLst>
              <a:ext uri="{FF2B5EF4-FFF2-40B4-BE49-F238E27FC236}">
                <a16:creationId xmlns:a16="http://schemas.microsoft.com/office/drawing/2014/main" id="{0D86AD03-08C5-40A9-A783-E5E520938E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6C36A4-4671-45CC-87F1-A8571AE5F39B}"/>
              </a:ext>
            </a:extLst>
          </p:cNvPr>
          <p:cNvSpPr>
            <a:spLocks noGrp="1"/>
          </p:cNvSpPr>
          <p:nvPr>
            <p:ph type="sldNum" sz="quarter" idx="12"/>
          </p:nvPr>
        </p:nvSpPr>
        <p:spPr/>
        <p:txBody>
          <a:bodyPr/>
          <a:lstStyle/>
          <a:p>
            <a:fld id="{29C85233-23C8-49EC-B9A2-694895CFF47E}" type="slidenum">
              <a:rPr lang="en-US" smtClean="0"/>
              <a:t>‹#›</a:t>
            </a:fld>
            <a:endParaRPr lang="en-US"/>
          </a:p>
        </p:txBody>
      </p:sp>
    </p:spTree>
    <p:extLst>
      <p:ext uri="{BB962C8B-B14F-4D97-AF65-F5344CB8AC3E}">
        <p14:creationId xmlns:p14="http://schemas.microsoft.com/office/powerpoint/2010/main" val="20762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A804-8C79-44DC-BD66-C74B62A6C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64FAF1-CD76-4EEE-8CF6-BDAE03E699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FD407-5DFC-46C5-A542-9AFEB8565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99F8F-42EA-4348-B31A-105ADAC53E81}" type="datetimeFigureOut">
              <a:rPr lang="en-US" smtClean="0"/>
              <a:t>4/19/2021</a:t>
            </a:fld>
            <a:endParaRPr lang="en-US"/>
          </a:p>
        </p:txBody>
      </p:sp>
      <p:sp>
        <p:nvSpPr>
          <p:cNvPr id="5" name="Footer Placeholder 4">
            <a:extLst>
              <a:ext uri="{FF2B5EF4-FFF2-40B4-BE49-F238E27FC236}">
                <a16:creationId xmlns:a16="http://schemas.microsoft.com/office/drawing/2014/main" id="{056A5ED5-0B2F-4759-98FC-7027F6A3C5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8059A1-6FAF-40A2-B6A2-94926EFAF6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85233-23C8-49EC-B9A2-694895CFF47E}" type="slidenum">
              <a:rPr lang="en-US" smtClean="0"/>
              <a:t>‹#›</a:t>
            </a:fld>
            <a:endParaRPr lang="en-US"/>
          </a:p>
        </p:txBody>
      </p:sp>
    </p:spTree>
    <p:extLst>
      <p:ext uri="{BB962C8B-B14F-4D97-AF65-F5344CB8AC3E}">
        <p14:creationId xmlns:p14="http://schemas.microsoft.com/office/powerpoint/2010/main" val="3092691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22152-4BE9-4E0C-8DAB-528CF916A439}"/>
              </a:ext>
            </a:extLst>
          </p:cNvPr>
          <p:cNvSpPr>
            <a:spLocks noGrp="1"/>
          </p:cNvSpPr>
          <p:nvPr>
            <p:ph type="ctrTitle"/>
          </p:nvPr>
        </p:nvSpPr>
        <p:spPr>
          <a:xfrm>
            <a:off x="201336" y="1929468"/>
            <a:ext cx="11887200" cy="1499532"/>
          </a:xfrm>
        </p:spPr>
        <p:txBody>
          <a:bodyPr>
            <a:normAutofit/>
          </a:bodyPr>
          <a:lstStyle/>
          <a:p>
            <a:r>
              <a:rPr lang="en-US" sz="4800" dirty="0"/>
              <a:t>WF on RRM requirements for spectrum WIs </a:t>
            </a:r>
          </a:p>
        </p:txBody>
      </p:sp>
      <p:sp>
        <p:nvSpPr>
          <p:cNvPr id="3" name="Subtitle 2">
            <a:extLst>
              <a:ext uri="{FF2B5EF4-FFF2-40B4-BE49-F238E27FC236}">
                <a16:creationId xmlns:a16="http://schemas.microsoft.com/office/drawing/2014/main" id="{5D726442-076A-4C8F-93BA-9EAA63B10582}"/>
              </a:ext>
            </a:extLst>
          </p:cNvPr>
          <p:cNvSpPr>
            <a:spLocks noGrp="1"/>
          </p:cNvSpPr>
          <p:nvPr>
            <p:ph type="subTitle" idx="1"/>
          </p:nvPr>
        </p:nvSpPr>
        <p:spPr>
          <a:xfrm>
            <a:off x="494949" y="4223092"/>
            <a:ext cx="11274805" cy="1162640"/>
          </a:xfrm>
        </p:spPr>
        <p:txBody>
          <a:bodyPr>
            <a:normAutofit/>
          </a:bodyPr>
          <a:lstStyle/>
          <a:p>
            <a:r>
              <a:rPr lang="en-US" sz="2800" dirty="0"/>
              <a:t>Ericsson</a:t>
            </a:r>
          </a:p>
        </p:txBody>
      </p:sp>
      <p:sp>
        <p:nvSpPr>
          <p:cNvPr id="4" name="正方形/長方形 6">
            <a:extLst>
              <a:ext uri="{FF2B5EF4-FFF2-40B4-BE49-F238E27FC236}">
                <a16:creationId xmlns:a16="http://schemas.microsoft.com/office/drawing/2014/main" id="{E6CAC9C0-E692-4940-B639-D8B71E1D4EEA}"/>
              </a:ext>
            </a:extLst>
          </p:cNvPr>
          <p:cNvSpPr>
            <a:spLocks noChangeArrowheads="1"/>
          </p:cNvSpPr>
          <p:nvPr/>
        </p:nvSpPr>
        <p:spPr bwMode="auto">
          <a:xfrm>
            <a:off x="83177" y="0"/>
            <a:ext cx="6203323"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kumimoji="1" lang="en-US" altLang="zh-CN" sz="2000" dirty="0">
                <a:latin typeface="Arial" charset="0"/>
                <a:ea typeface="Batang" pitchFamily="18" charset="-127"/>
                <a:cs typeface="Times New Roman" pitchFamily="18" charset="0"/>
              </a:rPr>
              <a:t>3GPP TSG-RAN WG4 Meeting # 98bis-e</a:t>
            </a:r>
          </a:p>
          <a:p>
            <a:pPr>
              <a:spcBef>
                <a:spcPct val="0"/>
              </a:spcBef>
              <a:spcAft>
                <a:spcPts val="900"/>
              </a:spcAft>
              <a:buFontTx/>
              <a:buNone/>
            </a:pPr>
            <a:r>
              <a:rPr kumimoji="1" lang="en-US" altLang="zh-CN" sz="2000" dirty="0">
                <a:latin typeface="Arial" charset="0"/>
                <a:ea typeface="Batang" pitchFamily="18" charset="-127"/>
                <a:cs typeface="Times New Roman" pitchFamily="18" charset="0"/>
              </a:rPr>
              <a:t>Electronic Meeting, April 12-20, 2021</a:t>
            </a:r>
          </a:p>
          <a:p>
            <a:pPr>
              <a:spcBef>
                <a:spcPct val="0"/>
              </a:spcBef>
              <a:spcAft>
                <a:spcPts val="900"/>
              </a:spcAft>
              <a:buFontTx/>
              <a:buNone/>
            </a:pPr>
            <a:r>
              <a:rPr kumimoji="1" lang="en-US" altLang="ja-JP" sz="2000" dirty="0">
                <a:latin typeface="Arial" charset="0"/>
                <a:ea typeface="Batang" pitchFamily="18" charset="-127"/>
                <a:cs typeface="Times New Roman" pitchFamily="18" charset="0"/>
              </a:rPr>
              <a:t>Agenda: 7.25.5, 7.27.3, 7.39.2</a:t>
            </a:r>
          </a:p>
        </p:txBody>
      </p:sp>
      <p:sp>
        <p:nvSpPr>
          <p:cNvPr id="5" name="正方形/長方形 5">
            <a:extLst>
              <a:ext uri="{FF2B5EF4-FFF2-40B4-BE49-F238E27FC236}">
                <a16:creationId xmlns:a16="http://schemas.microsoft.com/office/drawing/2014/main" id="{85D8C46A-C772-492A-BB32-0FEE317D8A5C}"/>
              </a:ext>
            </a:extLst>
          </p:cNvPr>
          <p:cNvSpPr>
            <a:spLocks noChangeArrowheads="1"/>
          </p:cNvSpPr>
          <p:nvPr/>
        </p:nvSpPr>
        <p:spPr bwMode="auto">
          <a:xfrm>
            <a:off x="9895256" y="109537"/>
            <a:ext cx="1979912" cy="5221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spcAft>
                <a:spcPts val="900"/>
              </a:spcAft>
              <a:buFontTx/>
              <a:buNone/>
            </a:pPr>
            <a:r>
              <a:rPr lang="en-GB" altLang="zh-CN" sz="2800">
                <a:ea typeface="Batang" pitchFamily="18" charset="-127"/>
                <a:cs typeface="Times New Roman" pitchFamily="18" charset="0"/>
              </a:rPr>
              <a:t>R4-2105784</a:t>
            </a:r>
            <a:endParaRPr lang="en-GB" altLang="zh-CN" sz="2000" dirty="0">
              <a:solidFill>
                <a:srgbClr val="FF0000"/>
              </a:solidFill>
              <a:ea typeface="Batang" pitchFamily="18" charset="-127"/>
              <a:cs typeface="Times New Roman" pitchFamily="18" charset="0"/>
            </a:endParaRPr>
          </a:p>
        </p:txBody>
      </p:sp>
    </p:spTree>
    <p:extLst>
      <p:ext uri="{BB962C8B-B14F-4D97-AF65-F5344CB8AC3E}">
        <p14:creationId xmlns:p14="http://schemas.microsoft.com/office/powerpoint/2010/main" val="338994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1694253" cy="645952"/>
          </a:xfrm>
        </p:spPr>
        <p:txBody>
          <a:bodyPr>
            <a:normAutofit fontScale="90000"/>
          </a:bodyPr>
          <a:lstStyle/>
          <a:p>
            <a:pPr algn="ctr"/>
            <a:r>
              <a:rPr lang="en-US" b="1" dirty="0"/>
              <a:t>RRM requirements for 35MHz and 45MHz</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88274"/>
            <a:ext cx="12192000" cy="5915198"/>
          </a:xfrm>
        </p:spPr>
        <p:txBody>
          <a:bodyPr>
            <a:normAutofit/>
          </a:bodyPr>
          <a:lstStyle/>
          <a:p>
            <a:r>
              <a:rPr lang="en-US" dirty="0"/>
              <a:t>Introduction of 35 MHz and 45 MHz channel bandwidths does not have any impact on RRM </a:t>
            </a:r>
            <a:r>
              <a:rPr lang="en-US" i="1" dirty="0"/>
              <a:t>core</a:t>
            </a:r>
            <a:r>
              <a:rPr lang="en-US" dirty="0"/>
              <a:t> requirements.</a:t>
            </a:r>
          </a:p>
          <a:p>
            <a:r>
              <a:rPr lang="en-GB" dirty="0"/>
              <a:t>Introduction of 35 MHz and 45 MHz channel bandwidths does not have any impact on RRM </a:t>
            </a:r>
            <a:r>
              <a:rPr lang="en-GB" i="1" dirty="0"/>
              <a:t>performance</a:t>
            </a:r>
            <a:r>
              <a:rPr lang="en-GB" dirty="0"/>
              <a:t> requirements including RRM test cases.</a:t>
            </a:r>
            <a:endParaRPr lang="sv-SE" dirty="0"/>
          </a:p>
          <a:p>
            <a:pPr marL="0" indent="0">
              <a:buNone/>
            </a:pPr>
            <a:endParaRPr lang="en-US" dirty="0"/>
          </a:p>
        </p:txBody>
      </p:sp>
    </p:spTree>
    <p:extLst>
      <p:ext uri="{BB962C8B-B14F-4D97-AF65-F5344CB8AC3E}">
        <p14:creationId xmlns:p14="http://schemas.microsoft.com/office/powerpoint/2010/main" val="319003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2031570" cy="645952"/>
          </a:xfrm>
        </p:spPr>
        <p:txBody>
          <a:bodyPr>
            <a:normAutofit fontScale="90000"/>
          </a:bodyPr>
          <a:lstStyle/>
          <a:p>
            <a:pPr algn="ctr"/>
            <a:r>
              <a:rPr lang="en-US" b="1" dirty="0"/>
              <a:t>RRM performance requirements for band n262 for PC3</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766355"/>
            <a:ext cx="12192000" cy="6037118"/>
          </a:xfrm>
        </p:spPr>
        <p:txBody>
          <a:bodyPr>
            <a:normAutofit/>
          </a:bodyPr>
          <a:lstStyle/>
          <a:p>
            <a:r>
              <a:rPr lang="en-US" sz="2400" dirty="0">
                <a:cs typeface="Times New Roman" panose="02020603050405020304" pitchFamily="18" charset="0"/>
              </a:rPr>
              <a:t>Min SSB_RP/CSI-RS_RP for conditions for measurements at RX beam peak direction for UE power class 3 for band n262</a:t>
            </a:r>
          </a:p>
          <a:p>
            <a:endParaRPr lang="sv-SE" dirty="0">
              <a:cs typeface="Times New Roman" panose="02020603050405020304" pitchFamily="18" charset="0"/>
            </a:endParaRPr>
          </a:p>
          <a:p>
            <a:endParaRPr lang="sv-SE" dirty="0">
              <a:cs typeface="Times New Roman" panose="02020603050405020304" pitchFamily="18" charset="0"/>
            </a:endParaRPr>
          </a:p>
          <a:p>
            <a:endParaRPr lang="sv-SE" dirty="0">
              <a:cs typeface="Times New Roman" panose="02020603050405020304" pitchFamily="18" charset="0"/>
            </a:endParaRPr>
          </a:p>
          <a:p>
            <a:pPr marL="0" indent="0">
              <a:buNone/>
            </a:pPr>
            <a:endParaRPr lang="sv-SE" dirty="0">
              <a:cs typeface="Times New Roman" panose="02020603050405020304" pitchFamily="18" charset="0"/>
            </a:endParaRPr>
          </a:p>
          <a:p>
            <a:endParaRPr lang="en-US" sz="2400" dirty="0">
              <a:cs typeface="Times New Roman" panose="02020603050405020304" pitchFamily="18" charset="0"/>
            </a:endParaRPr>
          </a:p>
          <a:p>
            <a:r>
              <a:rPr lang="en-US" sz="2400" dirty="0">
                <a:cs typeface="Times New Roman" panose="02020603050405020304" pitchFamily="18" charset="0"/>
              </a:rPr>
              <a:t>Min SSB_RP/CSI-RS_RP for conditions for measurements for spherical coverage direction for UE power class 3 for band n262</a:t>
            </a:r>
            <a:endParaRPr lang="sv-SE" sz="2400" dirty="0">
              <a:cs typeface="Times New Roman" panose="02020603050405020304" pitchFamily="18" charset="0"/>
            </a:endParaRPr>
          </a:p>
          <a:p>
            <a:endParaRPr lang="sv-SE" dirty="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CD0F3BA7-B06E-4C67-BF99-3511482EE4D7}"/>
              </a:ext>
            </a:extLst>
          </p:cNvPr>
          <p:cNvGraphicFramePr>
            <a:graphicFrameLocks noGrp="1"/>
          </p:cNvGraphicFramePr>
          <p:nvPr>
            <p:extLst>
              <p:ext uri="{D42A27DB-BD31-4B8C-83A1-F6EECF244321}">
                <p14:modId xmlns:p14="http://schemas.microsoft.com/office/powerpoint/2010/main" val="1301512822"/>
              </p:ext>
            </p:extLst>
          </p:nvPr>
        </p:nvGraphicFramePr>
        <p:xfrm>
          <a:off x="1419497" y="1644535"/>
          <a:ext cx="8679181" cy="1784465"/>
        </p:xfrm>
        <a:graphic>
          <a:graphicData uri="http://schemas.openxmlformats.org/drawingml/2006/table">
            <a:tbl>
              <a:tblPr firstRow="1" firstCol="1" bandRow="1">
                <a:tableStyleId>{5C22544A-7EE6-4342-B048-85BDC9FD1C3A}</a:tableStyleId>
              </a:tblPr>
              <a:tblGrid>
                <a:gridCol w="482525">
                  <a:extLst>
                    <a:ext uri="{9D8B030D-6E8A-4147-A177-3AD203B41FA5}">
                      <a16:colId xmlns:a16="http://schemas.microsoft.com/office/drawing/2014/main" val="3404233287"/>
                    </a:ext>
                  </a:extLst>
                </a:gridCol>
                <a:gridCol w="3898753">
                  <a:extLst>
                    <a:ext uri="{9D8B030D-6E8A-4147-A177-3AD203B41FA5}">
                      <a16:colId xmlns:a16="http://schemas.microsoft.com/office/drawing/2014/main" val="208059070"/>
                    </a:ext>
                  </a:extLst>
                </a:gridCol>
                <a:gridCol w="2082254">
                  <a:extLst>
                    <a:ext uri="{9D8B030D-6E8A-4147-A177-3AD203B41FA5}">
                      <a16:colId xmlns:a16="http://schemas.microsoft.com/office/drawing/2014/main" val="3112099232"/>
                    </a:ext>
                  </a:extLst>
                </a:gridCol>
                <a:gridCol w="2215649">
                  <a:extLst>
                    <a:ext uri="{9D8B030D-6E8A-4147-A177-3AD203B41FA5}">
                      <a16:colId xmlns:a16="http://schemas.microsoft.com/office/drawing/2014/main" val="4245712667"/>
                    </a:ext>
                  </a:extLst>
                </a:gridCol>
              </a:tblGrid>
              <a:tr h="355468">
                <a:tc>
                  <a:txBody>
                    <a:bodyPr/>
                    <a:lstStyle/>
                    <a:p>
                      <a:pPr fontAlgn="base" hangingPunct="0">
                        <a:spcAft>
                          <a:spcPts val="900"/>
                        </a:spcAft>
                      </a:pPr>
                      <a:r>
                        <a:rPr lang="en-GB" sz="1200">
                          <a:effectLst/>
                        </a:rPr>
                        <a:t>No.</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Condition for requirements</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Minimum SSB_RP [dBm] (SCS=120 kHz)</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Minimum CSI-RS_RP [dBm] (SCS=60 kHz)</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97466231"/>
                  </a:ext>
                </a:extLst>
              </a:tr>
              <a:tr h="399011">
                <a:tc>
                  <a:txBody>
                    <a:bodyPr/>
                    <a:lstStyle/>
                    <a:p>
                      <a:pPr fontAlgn="base" hangingPunct="0">
                        <a:spcAft>
                          <a:spcPts val="900"/>
                        </a:spcAft>
                      </a:pPr>
                      <a:r>
                        <a:rPr lang="en-GB" sz="1200">
                          <a:effectLst/>
                        </a:rPr>
                        <a:t>1</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Intra-frequency/inter-</a:t>
                      </a:r>
                      <a:r>
                        <a:rPr lang="en-GB" sz="1200" dirty="0" err="1">
                          <a:effectLst/>
                        </a:rPr>
                        <a:t>freqyuency</a:t>
                      </a:r>
                      <a:r>
                        <a:rPr lang="en-GB" sz="1200" dirty="0">
                          <a:effectLst/>
                        </a:rPr>
                        <a:t> measurements for cell re-selection</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-103.6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99525299"/>
                  </a:ext>
                </a:extLst>
              </a:tr>
              <a:tr h="142504">
                <a:tc>
                  <a:txBody>
                    <a:bodyPr/>
                    <a:lstStyle/>
                    <a:p>
                      <a:pPr fontAlgn="base" hangingPunct="0">
                        <a:spcAft>
                          <a:spcPts val="900"/>
                        </a:spcAft>
                      </a:pPr>
                      <a:r>
                        <a:rPr lang="en-GB" sz="1200">
                          <a:effectLst/>
                        </a:rPr>
                        <a:t>2</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Intra-frequency measurements in RRC connected state</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-106.6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10125365"/>
                  </a:ext>
                </a:extLst>
              </a:tr>
              <a:tr h="238299">
                <a:tc>
                  <a:txBody>
                    <a:bodyPr/>
                    <a:lstStyle/>
                    <a:p>
                      <a:pPr fontAlgn="base" hangingPunct="0">
                        <a:spcAft>
                          <a:spcPts val="900"/>
                        </a:spcAft>
                      </a:pPr>
                      <a:r>
                        <a:rPr lang="en-GB" sz="1200">
                          <a:effectLst/>
                        </a:rPr>
                        <a:t>3</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Inter-</a:t>
                      </a:r>
                      <a:r>
                        <a:rPr lang="en-GB" sz="1200" dirty="0" err="1">
                          <a:effectLst/>
                        </a:rPr>
                        <a:t>freqyuency</a:t>
                      </a:r>
                      <a:r>
                        <a:rPr lang="en-GB" sz="1200" dirty="0">
                          <a:effectLst/>
                        </a:rPr>
                        <a:t> measurements in RRC connected state</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-104.6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70218482"/>
                  </a:ext>
                </a:extLst>
              </a:tr>
              <a:tr h="199505">
                <a:tc>
                  <a:txBody>
                    <a:bodyPr/>
                    <a:lstStyle/>
                    <a:p>
                      <a:pPr fontAlgn="base" hangingPunct="0">
                        <a:spcAft>
                          <a:spcPts val="900"/>
                        </a:spcAft>
                      </a:pPr>
                      <a:r>
                        <a:rPr lang="en-GB" sz="1200">
                          <a:effectLst/>
                        </a:rPr>
                        <a:t>4</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US" sz="1200">
                          <a:effectLst/>
                        </a:rPr>
                        <a:t>SSB based L1-RSRP</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-103.6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32256539"/>
                  </a:ext>
                </a:extLst>
              </a:tr>
              <a:tr h="199505">
                <a:tc>
                  <a:txBody>
                    <a:bodyPr/>
                    <a:lstStyle/>
                    <a:p>
                      <a:pPr fontAlgn="base" hangingPunct="0">
                        <a:spcAft>
                          <a:spcPts val="900"/>
                        </a:spcAft>
                      </a:pPr>
                      <a:r>
                        <a:rPr lang="en-GB" sz="1200">
                          <a:effectLst/>
                        </a:rPr>
                        <a:t>5</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CSI-RS based L1-RSRP</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-106.6</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18243638"/>
                  </a:ext>
                </a:extLst>
              </a:tr>
              <a:tr h="199505">
                <a:tc>
                  <a:txBody>
                    <a:bodyPr/>
                    <a:lstStyle/>
                    <a:p>
                      <a:pPr fontAlgn="base" hangingPunct="0">
                        <a:spcAft>
                          <a:spcPts val="900"/>
                        </a:spcAft>
                      </a:pPr>
                      <a:r>
                        <a:rPr lang="en-GB" sz="1200">
                          <a:effectLst/>
                        </a:rPr>
                        <a:t>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US" sz="1200">
                          <a:effectLst/>
                        </a:rPr>
                        <a:t>RRC connection release with redirection</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-104.6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N/A</a:t>
                      </a:r>
                      <a:endParaRPr lang="sv-SE"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34316936"/>
                  </a:ext>
                </a:extLst>
              </a:tr>
            </a:tbl>
          </a:graphicData>
        </a:graphic>
      </p:graphicFrame>
      <p:graphicFrame>
        <p:nvGraphicFramePr>
          <p:cNvPr id="8" name="Table 7">
            <a:extLst>
              <a:ext uri="{FF2B5EF4-FFF2-40B4-BE49-F238E27FC236}">
                <a16:creationId xmlns:a16="http://schemas.microsoft.com/office/drawing/2014/main" id="{222DAFD8-F5CD-4491-9E70-C6EB91C823F3}"/>
              </a:ext>
            </a:extLst>
          </p:cNvPr>
          <p:cNvGraphicFramePr>
            <a:graphicFrameLocks noGrp="1"/>
          </p:cNvGraphicFramePr>
          <p:nvPr>
            <p:extLst>
              <p:ext uri="{D42A27DB-BD31-4B8C-83A1-F6EECF244321}">
                <p14:modId xmlns:p14="http://schemas.microsoft.com/office/powerpoint/2010/main" val="3583338794"/>
              </p:ext>
            </p:extLst>
          </p:nvPr>
        </p:nvGraphicFramePr>
        <p:xfrm>
          <a:off x="1419497" y="4946468"/>
          <a:ext cx="8882742" cy="1550127"/>
        </p:xfrm>
        <a:graphic>
          <a:graphicData uri="http://schemas.openxmlformats.org/drawingml/2006/table">
            <a:tbl>
              <a:tblPr firstRow="1" firstCol="1" bandRow="1">
                <a:tableStyleId>{5C22544A-7EE6-4342-B048-85BDC9FD1C3A}</a:tableStyleId>
              </a:tblPr>
              <a:tblGrid>
                <a:gridCol w="491708">
                  <a:extLst>
                    <a:ext uri="{9D8B030D-6E8A-4147-A177-3AD203B41FA5}">
                      <a16:colId xmlns:a16="http://schemas.microsoft.com/office/drawing/2014/main" val="3721559922"/>
                    </a:ext>
                  </a:extLst>
                </a:gridCol>
                <a:gridCol w="4507011">
                  <a:extLst>
                    <a:ext uri="{9D8B030D-6E8A-4147-A177-3AD203B41FA5}">
                      <a16:colId xmlns:a16="http://schemas.microsoft.com/office/drawing/2014/main" val="166021161"/>
                    </a:ext>
                  </a:extLst>
                </a:gridCol>
                <a:gridCol w="1811383">
                  <a:extLst>
                    <a:ext uri="{9D8B030D-6E8A-4147-A177-3AD203B41FA5}">
                      <a16:colId xmlns:a16="http://schemas.microsoft.com/office/drawing/2014/main" val="2096268219"/>
                    </a:ext>
                  </a:extLst>
                </a:gridCol>
                <a:gridCol w="2072640">
                  <a:extLst>
                    <a:ext uri="{9D8B030D-6E8A-4147-A177-3AD203B41FA5}">
                      <a16:colId xmlns:a16="http://schemas.microsoft.com/office/drawing/2014/main" val="55530627"/>
                    </a:ext>
                  </a:extLst>
                </a:gridCol>
              </a:tblGrid>
              <a:tr h="387134">
                <a:tc>
                  <a:txBody>
                    <a:bodyPr/>
                    <a:lstStyle/>
                    <a:p>
                      <a:pPr fontAlgn="base" hangingPunct="0">
                        <a:spcAft>
                          <a:spcPts val="900"/>
                        </a:spcAft>
                      </a:pPr>
                      <a:r>
                        <a:rPr lang="en-GB" sz="1200">
                          <a:effectLst/>
                        </a:rPr>
                        <a:t>No.</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Condition for requirements</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Minimum SSB_RP [dBm] (SCS=120 kHz)</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Minimum CSI-RS_RP [dBm] (SCS=60 kHz)</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925893466"/>
                  </a:ext>
                </a:extLst>
              </a:tr>
              <a:tr h="231174">
                <a:tc>
                  <a:txBody>
                    <a:bodyPr/>
                    <a:lstStyle/>
                    <a:p>
                      <a:pPr fontAlgn="base" hangingPunct="0">
                        <a:spcAft>
                          <a:spcPts val="900"/>
                        </a:spcAft>
                      </a:pPr>
                      <a:r>
                        <a:rPr lang="en-GB" sz="1200">
                          <a:effectLst/>
                        </a:rPr>
                        <a:t>1</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Intra-frequency/inter-freqyuency measurements for cell re-selection</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-90.5</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8106725"/>
                  </a:ext>
                </a:extLst>
              </a:tr>
              <a:tr h="155171">
                <a:tc>
                  <a:txBody>
                    <a:bodyPr/>
                    <a:lstStyle/>
                    <a:p>
                      <a:pPr fontAlgn="base" hangingPunct="0">
                        <a:spcAft>
                          <a:spcPts val="900"/>
                        </a:spcAft>
                      </a:pPr>
                      <a:r>
                        <a:rPr lang="en-GB" sz="1200">
                          <a:effectLst/>
                        </a:rPr>
                        <a:t>2</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Intra-frequency measurements in RRC connected state</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-93.5</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27404204"/>
                  </a:ext>
                </a:extLst>
              </a:tr>
              <a:tr h="200299">
                <a:tc>
                  <a:txBody>
                    <a:bodyPr/>
                    <a:lstStyle/>
                    <a:p>
                      <a:pPr fontAlgn="base" hangingPunct="0">
                        <a:spcAft>
                          <a:spcPts val="900"/>
                        </a:spcAft>
                      </a:pPr>
                      <a:r>
                        <a:rPr lang="en-GB" sz="1200">
                          <a:effectLst/>
                        </a:rPr>
                        <a:t>3</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Inter-frequency measurements in RRC connected state</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-91.5</a:t>
                      </a:r>
                      <a:endParaRPr lang="sv-SE"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98966270"/>
                  </a:ext>
                </a:extLst>
              </a:tr>
              <a:tr h="155171">
                <a:tc>
                  <a:txBody>
                    <a:bodyPr/>
                    <a:lstStyle/>
                    <a:p>
                      <a:pPr fontAlgn="base" hangingPunct="0">
                        <a:spcAft>
                          <a:spcPts val="900"/>
                        </a:spcAft>
                      </a:pPr>
                      <a:r>
                        <a:rPr lang="en-GB" sz="1200">
                          <a:effectLst/>
                        </a:rPr>
                        <a:t>4</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US" sz="1200">
                          <a:effectLst/>
                        </a:rPr>
                        <a:t>SSB based L1-RSRP</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-90.5</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948893716"/>
                  </a:ext>
                </a:extLst>
              </a:tr>
              <a:tr h="155171">
                <a:tc>
                  <a:txBody>
                    <a:bodyPr/>
                    <a:lstStyle/>
                    <a:p>
                      <a:pPr fontAlgn="base" hangingPunct="0">
                        <a:spcAft>
                          <a:spcPts val="900"/>
                        </a:spcAft>
                      </a:pPr>
                      <a:r>
                        <a:rPr lang="en-GB" sz="1200">
                          <a:effectLst/>
                        </a:rPr>
                        <a:t>5</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CSI-RS based L1-RSRP</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N/A</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-93.5</a:t>
                      </a:r>
                      <a:endParaRPr lang="sv-SE"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11284805"/>
                  </a:ext>
                </a:extLst>
              </a:tr>
              <a:tr h="155171">
                <a:tc>
                  <a:txBody>
                    <a:bodyPr/>
                    <a:lstStyle/>
                    <a:p>
                      <a:pPr fontAlgn="base" hangingPunct="0">
                        <a:spcAft>
                          <a:spcPts val="900"/>
                        </a:spcAft>
                      </a:pPr>
                      <a:r>
                        <a:rPr lang="en-GB" sz="1200">
                          <a:effectLst/>
                        </a:rPr>
                        <a:t>6</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US" sz="1200">
                          <a:effectLst/>
                        </a:rPr>
                        <a:t>RRC connection release with redirection</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a:effectLst/>
                        </a:rPr>
                        <a:t>-91.5</a:t>
                      </a:r>
                      <a:endParaRPr lang="sv-SE" sz="1200">
                        <a:effectLst/>
                        <a:latin typeface="Times New Roman" panose="02020603050405020304" pitchFamily="18" charset="0"/>
                        <a:ea typeface="SimSun" panose="02010600030101010101" pitchFamily="2" charset="-122"/>
                      </a:endParaRPr>
                    </a:p>
                  </a:txBody>
                  <a:tcPr marL="68580" marR="68580" marT="0" marB="0"/>
                </a:tc>
                <a:tc>
                  <a:txBody>
                    <a:bodyPr/>
                    <a:lstStyle/>
                    <a:p>
                      <a:pPr fontAlgn="base" hangingPunct="0">
                        <a:spcAft>
                          <a:spcPts val="900"/>
                        </a:spcAft>
                      </a:pPr>
                      <a:r>
                        <a:rPr lang="en-GB" sz="1200" dirty="0">
                          <a:effectLst/>
                        </a:rPr>
                        <a:t>N/A</a:t>
                      </a:r>
                      <a:endParaRPr lang="sv-SE"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02616855"/>
                  </a:ext>
                </a:extLst>
              </a:tr>
            </a:tbl>
          </a:graphicData>
        </a:graphic>
      </p:graphicFrame>
    </p:spTree>
    <p:extLst>
      <p:ext uri="{BB962C8B-B14F-4D97-AF65-F5344CB8AC3E}">
        <p14:creationId xmlns:p14="http://schemas.microsoft.com/office/powerpoint/2010/main" val="247378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2031570" cy="645952"/>
          </a:xfrm>
        </p:spPr>
        <p:txBody>
          <a:bodyPr>
            <a:normAutofit fontScale="90000"/>
          </a:bodyPr>
          <a:lstStyle/>
          <a:p>
            <a:pPr algn="ctr"/>
            <a:r>
              <a:rPr lang="en-US" b="1" dirty="0"/>
              <a:t>RRM requirements for band n262 for PC1, 2 and 4</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79565"/>
            <a:ext cx="12192000" cy="5923907"/>
          </a:xfrm>
        </p:spPr>
        <p:txBody>
          <a:bodyPr>
            <a:normAutofit/>
          </a:bodyPr>
          <a:lstStyle/>
          <a:p>
            <a:r>
              <a:rPr lang="en-US" dirty="0">
                <a:cs typeface="Times New Roman" panose="02020603050405020304" pitchFamily="18" charset="0"/>
              </a:rPr>
              <a:t>Core requirements:</a:t>
            </a:r>
          </a:p>
          <a:p>
            <a:pPr lvl="1"/>
            <a:r>
              <a:rPr lang="en-US" dirty="0">
                <a:cs typeface="Times New Roman" panose="02020603050405020304" pitchFamily="18" charset="0"/>
              </a:rPr>
              <a:t>The FR2 band group </a:t>
            </a:r>
            <a:r>
              <a:rPr lang="en-US" dirty="0" err="1">
                <a:cs typeface="Times New Roman" panose="02020603050405020304" pitchFamily="18" charset="0"/>
              </a:rPr>
              <a:t>foAgreement</a:t>
            </a:r>
            <a:r>
              <a:rPr lang="en-US" dirty="0">
                <a:cs typeface="Times New Roman" panose="02020603050405020304" pitchFamily="18" charset="0"/>
              </a:rPr>
              <a:t> on RRM band grouping for the remaining UE power classes (PC1, PC2 and PC4) for band n262 is based on RF group agreements on their REFSENS requirements.</a:t>
            </a:r>
          </a:p>
          <a:p>
            <a:pPr lvl="1"/>
            <a:r>
              <a:rPr lang="en-US" dirty="0">
                <a:cs typeface="Times New Roman" panose="02020603050405020304" pitchFamily="18" charset="0"/>
              </a:rPr>
              <a:t>RRM core requirement discussion postponed to RAN4#99-e.</a:t>
            </a:r>
          </a:p>
          <a:p>
            <a:pPr marL="457200" lvl="1" indent="0">
              <a:buNone/>
            </a:pPr>
            <a:endParaRPr lang="en-US" dirty="0">
              <a:cs typeface="Times New Roman" panose="02020603050405020304" pitchFamily="18" charset="0"/>
            </a:endParaRPr>
          </a:p>
          <a:p>
            <a:r>
              <a:rPr lang="en-US" dirty="0">
                <a:cs typeface="Times New Roman" panose="02020603050405020304" pitchFamily="18" charset="0"/>
              </a:rPr>
              <a:t>Performance requirements:</a:t>
            </a:r>
          </a:p>
          <a:p>
            <a:pPr lvl="1"/>
            <a:r>
              <a:rPr lang="en-US" dirty="0"/>
              <a:t>The minimum received signal level (SSB_RP or CSI-RS levels) for RX for beam peak direction and for spherical coverage direction as part of the side conditions for the remaining UE power classes (</a:t>
            </a:r>
            <a:r>
              <a:rPr lang="en-US" dirty="0">
                <a:cs typeface="Times New Roman" panose="02020603050405020304" pitchFamily="18" charset="0"/>
              </a:rPr>
              <a:t>PC1, PC2 and PC4</a:t>
            </a:r>
            <a:r>
              <a:rPr lang="en-US" dirty="0"/>
              <a:t>) for band n262 will be defined in sections B.1 and B.2 of TS 38.133 after the RF group has agreed on the corresponding UE RF requirements (UE REFSENS and EIS spherical coverage).</a:t>
            </a:r>
            <a:endParaRPr lang="sv-SE" dirty="0"/>
          </a:p>
          <a:p>
            <a:pPr lvl="1"/>
            <a:r>
              <a:rPr lang="en-US" dirty="0">
                <a:cs typeface="Times New Roman" panose="02020603050405020304" pitchFamily="18" charset="0"/>
              </a:rPr>
              <a:t>RRM performance requirement discussion postponed to RAN4#99-e.</a:t>
            </a:r>
          </a:p>
          <a:p>
            <a:pPr lvl="1"/>
            <a:endParaRPr lang="sv-SE" dirty="0">
              <a:cs typeface="Times New Roman" panose="02020603050405020304" pitchFamily="18" charset="0"/>
            </a:endParaRPr>
          </a:p>
        </p:txBody>
      </p:sp>
    </p:spTree>
    <p:extLst>
      <p:ext uri="{BB962C8B-B14F-4D97-AF65-F5344CB8AC3E}">
        <p14:creationId xmlns:p14="http://schemas.microsoft.com/office/powerpoint/2010/main" val="93097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DB3D3-AC36-4FF9-8C93-AE0696BD3EB5}"/>
              </a:ext>
            </a:extLst>
          </p:cNvPr>
          <p:cNvSpPr>
            <a:spLocks noGrp="1"/>
          </p:cNvSpPr>
          <p:nvPr>
            <p:ph type="title"/>
          </p:nvPr>
        </p:nvSpPr>
        <p:spPr>
          <a:xfrm>
            <a:off x="160430" y="54528"/>
            <a:ext cx="12031570" cy="645952"/>
          </a:xfrm>
        </p:spPr>
        <p:txBody>
          <a:bodyPr>
            <a:normAutofit fontScale="90000"/>
          </a:bodyPr>
          <a:lstStyle/>
          <a:p>
            <a:pPr algn="ctr"/>
            <a:r>
              <a:rPr lang="en-US" b="1" dirty="0"/>
              <a:t>RRM requirements for FR2 FWA PC5 for band n259</a:t>
            </a:r>
          </a:p>
        </p:txBody>
      </p:sp>
      <p:sp>
        <p:nvSpPr>
          <p:cNvPr id="5" name="Content Placeholder 4">
            <a:extLst>
              <a:ext uri="{FF2B5EF4-FFF2-40B4-BE49-F238E27FC236}">
                <a16:creationId xmlns:a16="http://schemas.microsoft.com/office/drawing/2014/main" id="{55B6215D-2C20-4C86-92DA-3C5A6B605130}"/>
              </a:ext>
            </a:extLst>
          </p:cNvPr>
          <p:cNvSpPr>
            <a:spLocks noGrp="1"/>
          </p:cNvSpPr>
          <p:nvPr>
            <p:ph idx="1"/>
          </p:nvPr>
        </p:nvSpPr>
        <p:spPr>
          <a:xfrm>
            <a:off x="0" y="879565"/>
            <a:ext cx="12192000" cy="5923907"/>
          </a:xfrm>
        </p:spPr>
        <p:txBody>
          <a:bodyPr>
            <a:normAutofit/>
          </a:bodyPr>
          <a:lstStyle/>
          <a:p>
            <a:r>
              <a:rPr lang="en-US" dirty="0">
                <a:cs typeface="Times New Roman" panose="02020603050405020304" pitchFamily="18" charset="0"/>
              </a:rPr>
              <a:t>Core requirements:</a:t>
            </a:r>
          </a:p>
          <a:p>
            <a:pPr lvl="1"/>
            <a:r>
              <a:rPr lang="en-US" dirty="0">
                <a:cs typeface="Times New Roman" panose="02020603050405020304" pitchFamily="18" charset="0"/>
              </a:rPr>
              <a:t>The FR2 band group for PC5 for n259 will be defined in Table 3.5.3-1 of TS 38.133 after the RF group has agreed on the UE RF requirements (UE REFSENS) for FR2 FWA power class 5 with maximum TRP of 23 dBm for band n259.</a:t>
            </a:r>
          </a:p>
          <a:p>
            <a:pPr lvl="1"/>
            <a:r>
              <a:rPr lang="en-US" dirty="0">
                <a:cs typeface="Times New Roman" panose="02020603050405020304" pitchFamily="18" charset="0"/>
              </a:rPr>
              <a:t>RRM core requirement discussion postponed to RAN4#99-e.</a:t>
            </a:r>
          </a:p>
          <a:p>
            <a:endParaRPr lang="en-US" dirty="0"/>
          </a:p>
          <a:p>
            <a:r>
              <a:rPr lang="en-US" dirty="0">
                <a:cs typeface="Times New Roman" panose="02020603050405020304" pitchFamily="18" charset="0"/>
              </a:rPr>
              <a:t>Performance requirements:</a:t>
            </a:r>
          </a:p>
          <a:p>
            <a:pPr lvl="1"/>
            <a:r>
              <a:rPr lang="en-US" dirty="0"/>
              <a:t>The minimum received signal level (SSB_RP or CSI-RS levels) for RX for beam peak direction and for spherical coverage direction as part of the side conditions will be defined in sections B.1 and B.2 of TS 38.133 after the RF group has agreed on the UE RF requirements (UE REFSENS and EIS spherical coverage) for FR2 FWA power class 5 with maximum TRP of 23 dBm for band n259.</a:t>
            </a:r>
            <a:endParaRPr lang="sv-SE" dirty="0"/>
          </a:p>
          <a:p>
            <a:pPr lvl="1"/>
            <a:r>
              <a:rPr lang="en-US" dirty="0">
                <a:cs typeface="Times New Roman" panose="02020603050405020304" pitchFamily="18" charset="0"/>
              </a:rPr>
              <a:t>RRM performance requirement discussion postponed to RAN4#99-e.</a:t>
            </a:r>
          </a:p>
          <a:p>
            <a:pPr marL="0" indent="0">
              <a:buNone/>
            </a:pPr>
            <a:endParaRPr lang="sv-SE" dirty="0">
              <a:cs typeface="Times New Roman" panose="02020603050405020304" pitchFamily="18" charset="0"/>
            </a:endParaRPr>
          </a:p>
        </p:txBody>
      </p:sp>
    </p:spTree>
    <p:extLst>
      <p:ext uri="{BB962C8B-B14F-4D97-AF65-F5344CB8AC3E}">
        <p14:creationId xmlns:p14="http://schemas.microsoft.com/office/powerpoint/2010/main" val="2636581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2f282d3b-eb4a-4b09-b61f-b9593442e286" xsi:nil="true"/>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D66A53-22E3-424F-921C-F0DDC601C957}">
  <ds:schemaRef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 ds:uri="9b239327-9e80-40e4-b1b7-4394fed77a33"/>
    <ds:schemaRef ds:uri="http://schemas.microsoft.com/office/2006/metadata/properties"/>
    <ds:schemaRef ds:uri="2f282d3b-eb4a-4b09-b61f-b9593442e286"/>
    <ds:schemaRef ds:uri="http://schemas.microsoft.com/sharepoint/v3"/>
    <ds:schemaRef ds:uri="http://purl.org/dc/terms/"/>
  </ds:schemaRefs>
</ds:datastoreItem>
</file>

<file path=customXml/itemProps2.xml><?xml version="1.0" encoding="utf-8"?>
<ds:datastoreItem xmlns:ds="http://schemas.openxmlformats.org/officeDocument/2006/customXml" ds:itemID="{9E229079-A318-4259-8C13-02601C199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208662E-930F-459F-8C8C-562DA63FD0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637</Words>
  <Application>Microsoft Office PowerPoint</Application>
  <PresentationFormat>Widescreen</PresentationFormat>
  <Paragraphs>89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WF on RRM requirements for spectrum WIs </vt:lpstr>
      <vt:lpstr>RRM requirements for 35MHz and 45MHz</vt:lpstr>
      <vt:lpstr>RRM performance requirements for band n262 for PC3</vt:lpstr>
      <vt:lpstr>RRM requirements for band n262 for PC1, 2 and 4</vt:lpstr>
      <vt:lpstr>RRM requirements for FR2 FWA PC5 for band n259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CTPClassification=CTP_NT</cp:keywords>
  <cp:lastModifiedBy/>
  <cp:revision>1</cp:revision>
  <dcterms:created xsi:type="dcterms:W3CDTF">2018-01-12T05:29:14Z</dcterms:created>
  <dcterms:modified xsi:type="dcterms:W3CDTF">2021-04-19T11:14:29Z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a67f46ce-e1a2-40a7-b4ad-580eff7a7b8b</vt:lpwstr>
  </property>
  <property fmtid="{D5CDD505-2E9C-101B-9397-08002B2CF9AE}" pid="3" name="CTP_TimeStamp">
    <vt:lpwstr>2018-01-25 22:59:37Z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NewReviewCycle">
    <vt:lpwstr/>
  </property>
  <property fmtid="{D5CDD505-2E9C-101B-9397-08002B2CF9AE}" pid="9" name="_2015_ms_pID_725343">
    <vt:lpwstr>(2)ZEyeJZvUEBWb9MaZPNmsae/RxvV3+jll6hbCZD1FyT8hsRDPFktg+sGQuXzgM0H0sXz7iihy
WXn0FsQHodcKO2QJzoVmm5N6JCtMS7PucnnNjDHZQsNXR7JVZNJVg1RmkeBOz3vB3BNc7CzQ
ZwsKdVzgGW3ZO1J01YnIE8kLgOZXQ/Y3HjqpGFJAmNq9eWrNX9BesZkvomNX1RnibIVQAaIj
uBQ0hsq81Ni01mrx8M</vt:lpwstr>
  </property>
  <property fmtid="{D5CDD505-2E9C-101B-9397-08002B2CF9AE}" pid="10" name="_2015_ms_pID_7253431">
    <vt:lpwstr>wkzFledQv7Dl2HBlSBn2dWHhjZXfM/zPACW4gQL+T4s5KGXfYuqyoJ
rcsDsfW0WVkQsBSQ/BapotpM9vFdChpgOhQg/RN3CmDqkhtBYwJya4r67dzFbIKhvakwVJV3
Bc7HhSJ6aBk9oJ1JxPzOUpbkxnPQG3oJdECiDejlbx1sBfTwiveaxr5z9xU04dSL1nISjSjt
hfh2wnNZ0pq41l2S</vt:lpwstr>
  </property>
  <property fmtid="{D5CDD505-2E9C-101B-9397-08002B2CF9AE}" pid="11" name="_AdHocReviewCycleID">
    <vt:i4>-1770393099</vt:i4>
  </property>
  <property fmtid="{D5CDD505-2E9C-101B-9397-08002B2CF9AE}" pid="12" name="UpdateProcess">
    <vt:lpwstr>End</vt:lpwstr>
  </property>
  <property fmtid="{D5CDD505-2E9C-101B-9397-08002B2CF9AE}" pid="13" name="ContentTypeId">
    <vt:lpwstr>0x010100F3E9551B3FDDA24EBF0A209BAAD637CA</vt:lpwstr>
  </property>
</Properties>
</file>