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7" r:id="rId3"/>
    <p:sldId id="283" r:id="rId4"/>
    <p:sldId id="273" r:id="rId5"/>
    <p:sldId id="279" r:id="rId6"/>
    <p:sldId id="280" r:id="rId7"/>
    <p:sldId id="281"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PPO-Roy" initials="RH" lastIdx="1" clrIdx="0">
    <p:extLst>
      <p:ext uri="{19B8F6BF-5375-455C-9EA6-DF929625EA0E}">
        <p15:presenceInfo xmlns:p15="http://schemas.microsoft.com/office/powerpoint/2012/main" userId="OPPO-Ro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901" autoAdjust="0"/>
  </p:normalViewPr>
  <p:slideViewPr>
    <p:cSldViewPr>
      <p:cViewPr>
        <p:scale>
          <a:sx n="75" d="100"/>
          <a:sy n="75" d="100"/>
        </p:scale>
        <p:origin x="1128" y="605"/>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0T00:02:04.788" idx="1">
    <p:pos x="5395" y="1265"/>
    <p:text>Ok with either option 1 or 2.
If here option 2 was agreed, T2 only contains the measurement period of L3 CSI-RS, which is inconsistent with current assumpation of each test. The corresponding CR should remove "During time duration T1, the UE shall not have any timing information of NR neighbour cell."
For option 1, T2 of the corresponding test should consist of both measurement period and SSB detection time.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CEC87-8BCA-478E-BF47-E71A0E371F03}"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A9A8D-585C-4225-875D-8472FF1BB9E1}" type="slidenum">
              <a:rPr lang="zh-CN" altLang="en-US" smtClean="0"/>
              <a:t>‹#›</a:t>
            </a:fld>
            <a:endParaRPr lang="zh-CN" altLang="en-US"/>
          </a:p>
        </p:txBody>
      </p:sp>
    </p:spTree>
    <p:extLst>
      <p:ext uri="{BB962C8B-B14F-4D97-AF65-F5344CB8AC3E}">
        <p14:creationId xmlns:p14="http://schemas.microsoft.com/office/powerpoint/2010/main" val="1176204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D2A9A8D-585C-4225-875D-8472FF1BB9E1}" type="slidenum">
              <a:rPr lang="zh-CN" altLang="en-US" smtClean="0"/>
              <a:t>7</a:t>
            </a:fld>
            <a:endParaRPr lang="zh-CN" altLang="en-US"/>
          </a:p>
        </p:txBody>
      </p:sp>
    </p:spTree>
    <p:extLst>
      <p:ext uri="{BB962C8B-B14F-4D97-AF65-F5344CB8AC3E}">
        <p14:creationId xmlns:p14="http://schemas.microsoft.com/office/powerpoint/2010/main" val="221318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2676" y="1340768"/>
            <a:ext cx="7918648" cy="1584176"/>
          </a:xfrm>
        </p:spPr>
        <p:txBody>
          <a:bodyPr>
            <a:noAutofit/>
          </a:bodyPr>
          <a:lstStyle/>
          <a:p>
            <a:r>
              <a:rPr lang="en-US" altLang="zh-CN" sz="3600" b="1" dirty="0"/>
              <a:t>WF on performance requirements of CSI-RS based L3 measurement</a:t>
            </a:r>
            <a:endParaRPr lang="zh-CN" altLang="en-US" sz="3600" dirty="0"/>
          </a:p>
        </p:txBody>
      </p:sp>
      <p:sp>
        <p:nvSpPr>
          <p:cNvPr id="3" name="副标题 2"/>
          <p:cNvSpPr>
            <a:spLocks noGrp="1"/>
          </p:cNvSpPr>
          <p:nvPr>
            <p:ph type="subTitle" idx="1"/>
          </p:nvPr>
        </p:nvSpPr>
        <p:spPr>
          <a:xfrm>
            <a:off x="2411760" y="4869160"/>
            <a:ext cx="4320480" cy="936104"/>
          </a:xfrm>
        </p:spPr>
        <p:txBody>
          <a:bodyPr/>
          <a:lstStyle/>
          <a:p>
            <a:r>
              <a:rPr lang="en-US" altLang="zh-CN" dirty="0"/>
              <a:t>CATT,OPPO,…</a:t>
            </a:r>
            <a:endParaRPr lang="zh-CN" altLang="en-US" dirty="0"/>
          </a:p>
        </p:txBody>
      </p:sp>
      <p:sp>
        <p:nvSpPr>
          <p:cNvPr id="4" name="副标题 2"/>
          <p:cNvSpPr txBox="1">
            <a:spLocks/>
          </p:cNvSpPr>
          <p:nvPr/>
        </p:nvSpPr>
        <p:spPr>
          <a:xfrm>
            <a:off x="323528" y="260648"/>
            <a:ext cx="8496944" cy="9361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altLang="zh-CN" sz="2400" b="1" dirty="0"/>
              <a:t>3GPP TSG-RAN WG4 Meeting #98</a:t>
            </a:r>
            <a:r>
              <a:rPr lang="en-US" altLang="zh-CN" sz="2400" b="1" dirty="0" err="1"/>
              <a:t>bis</a:t>
            </a:r>
            <a:r>
              <a:rPr lang="en-US" altLang="zh-CN" sz="2400" b="1" dirty="0"/>
              <a:t>-</a:t>
            </a:r>
            <a:r>
              <a:rPr lang="en-GB" altLang="zh-CN" sz="2400" b="1" dirty="0"/>
              <a:t>e	           R4-21</a:t>
            </a:r>
            <a:r>
              <a:rPr lang="en-US" altLang="zh-CN" sz="2400" b="1" dirty="0"/>
              <a:t>XXXX</a:t>
            </a:r>
            <a:r>
              <a:rPr lang="en-GB" altLang="zh-CN" sz="2400" b="1" dirty="0"/>
              <a:t> Electronic Meeting, </a:t>
            </a:r>
            <a:r>
              <a:rPr lang="en-US" altLang="zh-CN" sz="2400" b="1" dirty="0"/>
              <a:t>12</a:t>
            </a:r>
            <a:r>
              <a:rPr lang="en-US" altLang="zh-CN" sz="2400" b="1" baseline="30000" dirty="0"/>
              <a:t>th</a:t>
            </a:r>
            <a:r>
              <a:rPr lang="en-US" altLang="zh-CN" sz="2400" b="1" dirty="0"/>
              <a:t> – 20</a:t>
            </a:r>
            <a:r>
              <a:rPr lang="en-US" altLang="zh-CN" sz="2400" b="1" baseline="30000" dirty="0"/>
              <a:t>th</a:t>
            </a:r>
            <a:r>
              <a:rPr lang="en-US" altLang="zh-CN" sz="2400" b="1" dirty="0"/>
              <a:t> April, 2021</a:t>
            </a:r>
            <a:endParaRPr lang="zh-CN" altLang="en-US" dirty="0"/>
          </a:p>
        </p:txBody>
      </p:sp>
      <p:sp>
        <p:nvSpPr>
          <p:cNvPr id="5" name="TextBox 4"/>
          <p:cNvSpPr txBox="1"/>
          <p:nvPr/>
        </p:nvSpPr>
        <p:spPr>
          <a:xfrm>
            <a:off x="1907704" y="3203078"/>
            <a:ext cx="5328592" cy="1200329"/>
          </a:xfrm>
          <a:prstGeom prst="rect">
            <a:avLst/>
          </a:prstGeom>
          <a:noFill/>
        </p:spPr>
        <p:txBody>
          <a:bodyPr wrap="square" rtlCol="0">
            <a:spAutoFit/>
          </a:bodyPr>
          <a:lstStyle/>
          <a:p>
            <a:pPr algn="ctr"/>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pPr algn="ctr"/>
            <a:r>
              <a:rPr lang="en-GB" altLang="zh-CN" sz="2400" dirty="0">
                <a:solidFill>
                  <a:srgbClr val="0070C0"/>
                </a:solidFill>
              </a:rPr>
              <a:t>Agreement in GTW (Apr. 16th)</a:t>
            </a:r>
          </a:p>
          <a:p>
            <a:pPr algn="ctr"/>
            <a:r>
              <a:rPr lang="en-GB" altLang="zh-CN" sz="2400" dirty="0">
                <a:solidFill>
                  <a:srgbClr val="7030A0"/>
                </a:solidFill>
              </a:rPr>
              <a:t>Agreement 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214714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9252520" cy="1143000"/>
          </a:xfrm>
        </p:spPr>
        <p:txBody>
          <a:bodyPr>
            <a:normAutofit/>
          </a:bodyPr>
          <a:lstStyle/>
          <a:p>
            <a:r>
              <a:rPr lang="en-GB" altLang="zh-CN" sz="3200" dirty="0"/>
              <a:t>Sub-topic 2-1 </a:t>
            </a:r>
            <a:r>
              <a:rPr lang="en-US" altLang="zh-CN" sz="3200" dirty="0">
                <a:latin typeface="Times New Roman" pitchFamily="18" charset="0"/>
                <a:cs typeface="Times New Roman" pitchFamily="18" charset="0"/>
              </a:rPr>
              <a:t>CSI-RSRP measurement accuracy requirements</a:t>
            </a:r>
            <a:endParaRPr lang="zh-CN" altLang="en-US" sz="3200" dirty="0">
              <a:latin typeface="Times New Roman" pitchFamily="18" charset="0"/>
              <a:cs typeface="Times New Roman" pitchFamily="18" charset="0"/>
            </a:endParaRPr>
          </a:p>
        </p:txBody>
      </p:sp>
      <p:sp>
        <p:nvSpPr>
          <p:cNvPr id="3" name="内容占位符 2"/>
          <p:cNvSpPr>
            <a:spLocks noGrp="1"/>
          </p:cNvSpPr>
          <p:nvPr>
            <p:ph idx="1"/>
          </p:nvPr>
        </p:nvSpPr>
        <p:spPr>
          <a:xfrm>
            <a:off x="539552" y="1556792"/>
            <a:ext cx="8229600" cy="4525963"/>
          </a:xfrm>
        </p:spPr>
        <p:txBody>
          <a:bodyPr>
            <a:normAutofit/>
          </a:bodyPr>
          <a:lstStyle/>
          <a:p>
            <a:r>
              <a:rPr lang="en-GB" altLang="zh-CN" sz="2400" b="1" u="sng" dirty="0"/>
              <a:t>Issue 2-1: Timing offset for specifying CSI-RSRP measurement accuracy requirements</a:t>
            </a:r>
            <a:endParaRPr lang="en-US" altLang="zh-CN" sz="2400" dirty="0">
              <a:solidFill>
                <a:srgbClr val="00B050"/>
              </a:solidFill>
            </a:endParaRPr>
          </a:p>
          <a:p>
            <a:pPr lvl="1"/>
            <a:r>
              <a:rPr lang="en-US" altLang="zh-CN" sz="2000" dirty="0">
                <a:solidFill>
                  <a:srgbClr val="00B050"/>
                </a:solidFill>
              </a:rPr>
              <a:t>Specify CSI-RSRP accuracy requirement with the absolute timing offset between the reference measurement timing and the target CSI-RS in one layer no larger than CP </a:t>
            </a:r>
            <a:endParaRPr lang="zh-CN" altLang="zh-CN" sz="2000" dirty="0">
              <a:solidFill>
                <a:srgbClr val="00B050"/>
              </a:solidFill>
            </a:endParaRPr>
          </a:p>
        </p:txBody>
      </p:sp>
    </p:spTree>
    <p:extLst>
      <p:ext uri="{BB962C8B-B14F-4D97-AF65-F5344CB8AC3E}">
        <p14:creationId xmlns:p14="http://schemas.microsoft.com/office/powerpoint/2010/main" val="198758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9252520" cy="1143000"/>
          </a:xfrm>
        </p:spPr>
        <p:txBody>
          <a:bodyPr>
            <a:normAutofit/>
          </a:bodyPr>
          <a:lstStyle/>
          <a:p>
            <a:r>
              <a:rPr lang="en-GB" altLang="zh-CN" sz="3200" dirty="0"/>
              <a:t>Sub-topic 2-2 </a:t>
            </a:r>
            <a:r>
              <a:rPr lang="en-US" altLang="zh-CN" sz="3200" dirty="0">
                <a:latin typeface="Times New Roman" pitchFamily="18" charset="0"/>
                <a:cs typeface="Times New Roman" pitchFamily="18" charset="0"/>
              </a:rPr>
              <a:t>CSI-RSRQ measurement accuracy requirements</a:t>
            </a:r>
            <a:endParaRPr lang="zh-CN" altLang="en-US" sz="3200" dirty="0">
              <a:latin typeface="Times New Roman" pitchFamily="18" charset="0"/>
              <a:cs typeface="Times New Roman" pitchFamily="18" charset="0"/>
            </a:endParaRPr>
          </a:p>
        </p:txBody>
      </p:sp>
      <p:sp>
        <p:nvSpPr>
          <p:cNvPr id="3" name="内容占位符 2"/>
          <p:cNvSpPr>
            <a:spLocks noGrp="1"/>
          </p:cNvSpPr>
          <p:nvPr>
            <p:ph idx="1"/>
          </p:nvPr>
        </p:nvSpPr>
        <p:spPr>
          <a:xfrm>
            <a:off x="539552" y="1556792"/>
            <a:ext cx="8229600" cy="4525963"/>
          </a:xfrm>
        </p:spPr>
        <p:txBody>
          <a:bodyPr>
            <a:normAutofit/>
          </a:bodyPr>
          <a:lstStyle/>
          <a:p>
            <a:r>
              <a:rPr lang="en-GB" altLang="zh-CN" sz="2400" b="1" u="sng" dirty="0"/>
              <a:t>Issue 2-2: Timing offset for specifying CSI-RSRQ measurement accuracy requirements</a:t>
            </a:r>
            <a:endParaRPr lang="zh-CN" altLang="zh-CN" sz="2400" dirty="0"/>
          </a:p>
          <a:p>
            <a:pPr lvl="1"/>
            <a:r>
              <a:rPr lang="en-US" altLang="zh-CN" sz="2000" dirty="0">
                <a:solidFill>
                  <a:srgbClr val="00B050"/>
                </a:solidFill>
              </a:rPr>
              <a:t>Specify CSI-RSRQ accuracy requirement with the absolute timing offset between the reference measurement timing and the target CSI-RS in one layer no larger than CP </a:t>
            </a:r>
            <a:endParaRPr lang="zh-CN" altLang="zh-CN" sz="2000" dirty="0">
              <a:solidFill>
                <a:srgbClr val="00B050"/>
              </a:solidFill>
            </a:endParaRPr>
          </a:p>
        </p:txBody>
      </p:sp>
    </p:spTree>
    <p:extLst>
      <p:ext uri="{BB962C8B-B14F-4D97-AF65-F5344CB8AC3E}">
        <p14:creationId xmlns:p14="http://schemas.microsoft.com/office/powerpoint/2010/main" val="109716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9252520" cy="1143000"/>
          </a:xfrm>
        </p:spPr>
        <p:txBody>
          <a:bodyPr>
            <a:noAutofit/>
          </a:bodyPr>
          <a:lstStyle/>
          <a:p>
            <a:r>
              <a:rPr lang="en-GB" altLang="zh-CN" sz="3200" dirty="0"/>
              <a:t>Sub-topic 2-3 </a:t>
            </a:r>
            <a:r>
              <a:rPr lang="en-US" altLang="zh-CN" sz="3200" dirty="0">
                <a:latin typeface="Times New Roman" pitchFamily="18" charset="0"/>
                <a:cs typeface="Times New Roman" pitchFamily="18" charset="0"/>
              </a:rPr>
              <a:t>CSI-SINR accuracy requirements</a:t>
            </a:r>
            <a:endParaRPr lang="zh-CN" altLang="en-US" sz="32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539552" y="1340768"/>
                <a:ext cx="8229600" cy="4525963"/>
              </a:xfrm>
            </p:spPr>
            <p:txBody>
              <a:bodyPr>
                <a:normAutofit/>
              </a:bodyPr>
              <a:lstStyle/>
              <a:p>
                <a:pPr>
                  <a:lnSpc>
                    <a:spcPct val="120000"/>
                  </a:lnSpc>
                </a:pPr>
                <a:r>
                  <a:rPr lang="en-GB" altLang="zh-CN" sz="2400" b="1" u="sng" dirty="0"/>
                  <a:t>Issue 2-3: Timing offset and upper limit of side condition for specifying CSI-SINR measurement accuracy requirements</a:t>
                </a:r>
                <a:endParaRPr lang="en-GB" altLang="zh-CN" sz="2400" dirty="0"/>
              </a:p>
              <a:p>
                <a:pPr lvl="1">
                  <a:lnSpc>
                    <a:spcPct val="120000"/>
                  </a:lnSpc>
                </a:pPr>
                <a:r>
                  <a:rPr lang="en-GB" altLang="zh-CN" sz="2000" dirty="0">
                    <a:solidFill>
                      <a:srgbClr val="7030A0"/>
                    </a:solidFill>
                  </a:rPr>
                  <a:t>Specify CSI-SINR accuracy requirement based on the following </a:t>
                </a:r>
                <a:r>
                  <a:rPr lang="en-US" altLang="zh-CN" sz="2000" dirty="0">
                    <a:solidFill>
                      <a:srgbClr val="7030A0"/>
                    </a:solidFill>
                  </a:rPr>
                  <a:t>conditions </a:t>
                </a:r>
                <a:r>
                  <a:rPr lang="en-GB" altLang="zh-CN" sz="2000" dirty="0">
                    <a:solidFill>
                      <a:srgbClr val="7030A0"/>
                    </a:solidFill>
                  </a:rPr>
                  <a:t>on timing offset between the reference measurement timing and the target CSI-RS (T</a:t>
                </a:r>
                <a14:m>
                  <m:oMath xmlns:m="http://schemas.openxmlformats.org/officeDocument/2006/math">
                    <m:r>
                      <m:rPr>
                        <m:sty m:val="p"/>
                      </m:rPr>
                      <a:rPr lang="en-GB" altLang="zh-CN" sz="2000" i="0" baseline="-25000" dirty="0" smtClean="0">
                        <a:solidFill>
                          <a:srgbClr val="7030A0"/>
                        </a:solidFill>
                        <a:latin typeface="Cambria Math"/>
                      </a:rPr>
                      <m:t>Δ</m:t>
                    </m:r>
                  </m:oMath>
                </a14:m>
                <a:r>
                  <a:rPr lang="en-GB" altLang="zh-CN" sz="2000" dirty="0">
                    <a:solidFill>
                      <a:srgbClr val="7030A0"/>
                    </a:solidFill>
                  </a:rPr>
                  <a:t>) and </a:t>
                </a:r>
                <a:r>
                  <a:rPr lang="en-GB" altLang="zh-CN" sz="2000" dirty="0" err="1">
                    <a:solidFill>
                      <a:srgbClr val="7030A0"/>
                    </a:solidFill>
                  </a:rPr>
                  <a:t>Es</a:t>
                </a:r>
                <a:r>
                  <a:rPr lang="en-GB" altLang="zh-CN" sz="2000" dirty="0">
                    <a:solidFill>
                      <a:srgbClr val="7030A0"/>
                    </a:solidFill>
                  </a:rPr>
                  <a:t>/</a:t>
                </a:r>
                <a:r>
                  <a:rPr lang="en-GB" altLang="zh-CN" sz="2000" dirty="0" err="1">
                    <a:solidFill>
                      <a:srgbClr val="7030A0"/>
                    </a:solidFill>
                  </a:rPr>
                  <a:t>Iot</a:t>
                </a:r>
                <a:r>
                  <a:rPr lang="en-GB" altLang="zh-CN" sz="2000" dirty="0">
                    <a:solidFill>
                      <a:srgbClr val="7030A0"/>
                    </a:solidFill>
                  </a:rPr>
                  <a:t> side condition(s)</a:t>
                </a:r>
                <a:endParaRPr lang="zh-CN" altLang="zh-CN" sz="2000" dirty="0">
                  <a:solidFill>
                    <a:srgbClr val="7030A0"/>
                  </a:solidFill>
                </a:endParaRPr>
              </a:p>
              <a:p>
                <a:pPr lvl="2"/>
                <a:r>
                  <a:rPr lang="en-GB" altLang="zh-CN" sz="1800" dirty="0">
                    <a:solidFill>
                      <a:srgbClr val="7030A0"/>
                    </a:solidFill>
                  </a:rPr>
                  <a:t>Side condition #1: </a:t>
                </a:r>
                <a:endParaRPr lang="zh-CN" altLang="zh-CN" sz="1800" dirty="0">
                  <a:solidFill>
                    <a:srgbClr val="7030A0"/>
                  </a:solidFill>
                </a:endParaRPr>
              </a:p>
              <a:p>
                <a:pPr lvl="3"/>
                <a:r>
                  <a:rPr lang="en-GB" altLang="zh-CN" sz="1600" dirty="0">
                    <a:solidFill>
                      <a:srgbClr val="7030A0"/>
                    </a:solidFill>
                  </a:rPr>
                  <a:t>|T</a:t>
                </a:r>
                <a:r>
                  <a:rPr lang="en-US" altLang="zh-CN" sz="1600" baseline="-25000" dirty="0">
                    <a:solidFill>
                      <a:srgbClr val="7030A0"/>
                    </a:solidFill>
                  </a:rPr>
                  <a:t>Δ</a:t>
                </a:r>
                <a:r>
                  <a:rPr lang="en-GB" altLang="zh-CN" sz="1600" dirty="0">
                    <a:solidFill>
                      <a:srgbClr val="7030A0"/>
                    </a:solidFill>
                  </a:rPr>
                  <a:t>|</a:t>
                </a:r>
                <a:r>
                  <a:rPr lang="en-US" altLang="zh-CN" sz="1600" dirty="0">
                    <a:solidFill>
                      <a:srgbClr val="7030A0"/>
                    </a:solidFill>
                  </a:rPr>
                  <a:t>≤</a:t>
                </a:r>
                <a:r>
                  <a:rPr lang="en-GB" altLang="zh-CN" sz="1600" dirty="0">
                    <a:solidFill>
                      <a:srgbClr val="7030A0"/>
                    </a:solidFill>
                  </a:rPr>
                  <a:t> CP/2 </a:t>
                </a:r>
                <a:r>
                  <a:rPr lang="en-US" altLang="zh-CN" sz="1600" dirty="0">
                    <a:solidFill>
                      <a:srgbClr val="7030A0"/>
                    </a:solidFill>
                  </a:rPr>
                  <a:t>and </a:t>
                </a:r>
                <a:r>
                  <a:rPr lang="en-GB" altLang="zh-CN" sz="1600" dirty="0" err="1">
                    <a:solidFill>
                      <a:srgbClr val="7030A0"/>
                    </a:solidFill>
                  </a:rPr>
                  <a:t>Es</a:t>
                </a:r>
                <a:r>
                  <a:rPr lang="en-GB" altLang="zh-CN" sz="1600" dirty="0">
                    <a:solidFill>
                      <a:srgbClr val="7030A0"/>
                    </a:solidFill>
                  </a:rPr>
                  <a:t>/</a:t>
                </a:r>
                <a:r>
                  <a:rPr lang="en-GB" altLang="zh-CN" sz="1600" dirty="0" err="1">
                    <a:solidFill>
                      <a:srgbClr val="7030A0"/>
                    </a:solidFill>
                  </a:rPr>
                  <a:t>Iot</a:t>
                </a:r>
                <a:r>
                  <a:rPr lang="en-GB" altLang="zh-CN" sz="1600" dirty="0">
                    <a:solidFill>
                      <a:srgbClr val="7030A0"/>
                    </a:solidFill>
                  </a:rPr>
                  <a:t> </a:t>
                </a:r>
                <a:r>
                  <a:rPr lang="en-US" altLang="zh-CN" sz="1600" dirty="0">
                    <a:solidFill>
                      <a:srgbClr val="7030A0"/>
                    </a:solidFill>
                  </a:rPr>
                  <a:t>≤</a:t>
                </a:r>
                <a:r>
                  <a:rPr lang="en-GB" altLang="zh-CN" sz="1600" dirty="0">
                    <a:solidFill>
                      <a:srgbClr val="7030A0"/>
                    </a:solidFill>
                  </a:rPr>
                  <a:t> 15 dB</a:t>
                </a:r>
                <a:endParaRPr lang="zh-CN" altLang="zh-CN" sz="1600" dirty="0">
                  <a:solidFill>
                    <a:srgbClr val="7030A0"/>
                  </a:solidFill>
                </a:endParaRPr>
              </a:p>
              <a:p>
                <a:pPr lvl="2"/>
                <a:r>
                  <a:rPr lang="en-GB" altLang="zh-CN" sz="1800" dirty="0">
                    <a:solidFill>
                      <a:srgbClr val="7030A0"/>
                    </a:solidFill>
                  </a:rPr>
                  <a:t>Side condition #2 </a:t>
                </a:r>
                <a:endParaRPr lang="zh-CN" altLang="zh-CN" sz="1800" dirty="0">
                  <a:solidFill>
                    <a:srgbClr val="7030A0"/>
                  </a:solidFill>
                </a:endParaRPr>
              </a:p>
              <a:p>
                <a:pPr lvl="3"/>
                <a:r>
                  <a:rPr lang="en-GB" altLang="zh-CN" sz="1600" dirty="0">
                    <a:solidFill>
                      <a:srgbClr val="7030A0"/>
                    </a:solidFill>
                  </a:rPr>
                  <a:t>|T</a:t>
                </a:r>
                <a:r>
                  <a:rPr lang="en-US" altLang="zh-CN" sz="1600" baseline="-25000" dirty="0">
                    <a:solidFill>
                      <a:srgbClr val="7030A0"/>
                    </a:solidFill>
                  </a:rPr>
                  <a:t>Δ</a:t>
                </a:r>
                <a:r>
                  <a:rPr lang="en-GB" altLang="zh-CN" sz="1600" dirty="0">
                    <a:solidFill>
                      <a:srgbClr val="7030A0"/>
                    </a:solidFill>
                  </a:rPr>
                  <a:t>|</a:t>
                </a:r>
                <a:r>
                  <a:rPr lang="en-US" altLang="zh-CN" sz="1600" dirty="0">
                    <a:solidFill>
                      <a:srgbClr val="7030A0"/>
                    </a:solidFill>
                  </a:rPr>
                  <a:t>≤</a:t>
                </a:r>
                <a:r>
                  <a:rPr lang="en-GB" altLang="zh-CN" sz="1600" dirty="0">
                    <a:solidFill>
                      <a:srgbClr val="7030A0"/>
                    </a:solidFill>
                  </a:rPr>
                  <a:t> CP </a:t>
                </a:r>
                <a:r>
                  <a:rPr lang="en-US" altLang="zh-CN" sz="1600" dirty="0">
                    <a:solidFill>
                      <a:srgbClr val="7030A0"/>
                    </a:solidFill>
                  </a:rPr>
                  <a:t>and </a:t>
                </a:r>
                <a:r>
                  <a:rPr lang="en-GB" altLang="zh-CN" sz="1600" dirty="0" err="1">
                    <a:solidFill>
                      <a:srgbClr val="7030A0"/>
                    </a:solidFill>
                  </a:rPr>
                  <a:t>Es</a:t>
                </a:r>
                <a:r>
                  <a:rPr lang="en-GB" altLang="zh-CN" sz="1600" dirty="0">
                    <a:solidFill>
                      <a:srgbClr val="7030A0"/>
                    </a:solidFill>
                  </a:rPr>
                  <a:t>/</a:t>
                </a:r>
                <a:r>
                  <a:rPr lang="en-GB" altLang="zh-CN" sz="1600" dirty="0" err="1">
                    <a:solidFill>
                      <a:srgbClr val="7030A0"/>
                    </a:solidFill>
                  </a:rPr>
                  <a:t>Iot</a:t>
                </a:r>
                <a:r>
                  <a:rPr lang="en-GB" altLang="zh-CN" sz="1600" dirty="0">
                    <a:solidFill>
                      <a:srgbClr val="7030A0"/>
                    </a:solidFill>
                  </a:rPr>
                  <a:t> </a:t>
                </a:r>
                <a:r>
                  <a:rPr lang="en-US" altLang="zh-CN" sz="1600" dirty="0">
                    <a:solidFill>
                      <a:srgbClr val="7030A0"/>
                    </a:solidFill>
                  </a:rPr>
                  <a:t>≤</a:t>
                </a:r>
                <a:r>
                  <a:rPr lang="en-GB" altLang="zh-CN" sz="1600" dirty="0">
                    <a:solidFill>
                      <a:srgbClr val="7030A0"/>
                    </a:solidFill>
                  </a:rPr>
                  <a:t> [6] dB</a:t>
                </a:r>
                <a:endParaRPr lang="zh-CN" altLang="zh-CN" sz="1600" dirty="0">
                  <a:solidFill>
                    <a:srgbClr val="7030A0"/>
                  </a:solidFill>
                </a:endParaRPr>
              </a:p>
              <a:p>
                <a:pPr lvl="3"/>
                <a:r>
                  <a:rPr lang="en-GB" altLang="zh-CN" sz="1600" dirty="0">
                    <a:solidFill>
                      <a:srgbClr val="7030A0"/>
                    </a:solidFill>
                  </a:rPr>
                  <a:t>No dedicated test cases will be introduced for </a:t>
                </a:r>
                <a:r>
                  <a:rPr lang="en-US" altLang="zh-CN" sz="1600" dirty="0">
                    <a:solidFill>
                      <a:srgbClr val="7030A0"/>
                    </a:solidFill>
                  </a:rPr>
                  <a:t>s</a:t>
                </a:r>
                <a:r>
                  <a:rPr lang="en-GB" altLang="zh-CN" sz="1600" dirty="0">
                    <a:solidFill>
                      <a:srgbClr val="7030A0"/>
                    </a:solidFill>
                  </a:rPr>
                  <a:t>ide condition #2</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539552" y="1340768"/>
                <a:ext cx="8229600" cy="4525963"/>
              </a:xfrm>
              <a:blipFill rotWithShape="1">
                <a:blip r:embed="rId2"/>
                <a:stretch>
                  <a:fillRect l="-1037" t="-13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2456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2" algn="ctr" rtl="0">
              <a:spcBef>
                <a:spcPct val="0"/>
              </a:spcBef>
            </a:pPr>
            <a:r>
              <a:rPr lang="zh-CN" altLang="zh-CN" sz="3200" dirty="0">
                <a:latin typeface="Times New Roman" panose="02020603050405020304" pitchFamily="18" charset="0"/>
                <a:cs typeface="Times New Roman" panose="02020603050405020304" pitchFamily="18" charset="0"/>
              </a:rPr>
              <a:t>Sub-topic 1-1: </a:t>
            </a:r>
            <a:r>
              <a:rPr lang="en-US" altLang="zh-CN" sz="3200" dirty="0">
                <a:latin typeface="Times New Roman" panose="02020603050405020304" pitchFamily="18" charset="0"/>
                <a:cs typeface="Times New Roman" panose="02020603050405020304" pitchFamily="18" charset="0"/>
              </a:rPr>
              <a:t>T</a:t>
            </a:r>
            <a:r>
              <a:rPr lang="zh-CN" altLang="zh-CN" sz="3200" dirty="0">
                <a:latin typeface="Times New Roman" panose="02020603050405020304" pitchFamily="18" charset="0"/>
                <a:cs typeface="Times New Roman" panose="02020603050405020304" pitchFamily="18" charset="0"/>
              </a:rPr>
              <a:t>ime offset configuration</a:t>
            </a:r>
            <a:r>
              <a:rPr lang="en-US" altLang="zh-CN" sz="3200" dirty="0">
                <a:latin typeface="Times New Roman" panose="02020603050405020304" pitchFamily="18" charset="0"/>
                <a:cs typeface="Times New Roman" panose="02020603050405020304" pitchFamily="18" charset="0"/>
              </a:rPr>
              <a:t>(in email thread #213)</a:t>
            </a:r>
            <a:endParaRPr lang="zh-CN" altLang="en-US" sz="32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lstStyle/>
          <a:p>
            <a:pPr lvl="0" hangingPunct="0"/>
            <a:r>
              <a:rPr lang="en-GB" altLang="zh-CN" sz="2400" b="1" u="sng" dirty="0"/>
              <a:t>Time offset configuration </a:t>
            </a:r>
            <a:r>
              <a:rPr lang="en-US" altLang="zh-CN" sz="2400" b="1" u="sng" dirty="0"/>
              <a:t>between cells in the test cases</a:t>
            </a:r>
            <a:endParaRPr lang="zh-CN" altLang="zh-CN" sz="2400" b="1" u="sng" dirty="0"/>
          </a:p>
          <a:p>
            <a:pPr lvl="1" hangingPunct="0"/>
            <a:r>
              <a:rPr lang="en-GB" altLang="zh-CN" sz="2000" dirty="0">
                <a:solidFill>
                  <a:srgbClr val="7030A0"/>
                </a:solidFill>
              </a:rPr>
              <a:t>Time offset for CSI-RSRP and CSI-RSRQ accuracy requirement: CP</a:t>
            </a:r>
            <a:endParaRPr lang="zh-CN" altLang="zh-CN" sz="2000" dirty="0">
              <a:solidFill>
                <a:srgbClr val="7030A0"/>
              </a:solidFill>
            </a:endParaRPr>
          </a:p>
          <a:p>
            <a:pPr lvl="1" hangingPunct="0"/>
            <a:r>
              <a:rPr lang="en-GB" altLang="zh-CN" sz="2000" dirty="0">
                <a:solidFill>
                  <a:srgbClr val="7030A0"/>
                </a:solidFill>
              </a:rPr>
              <a:t>Time offset for CSI-SINR accuracy requirement: CP/2</a:t>
            </a:r>
          </a:p>
          <a:p>
            <a:pPr lvl="1" hangingPunct="0"/>
            <a:endParaRPr lang="en-GB" altLang="zh-CN" sz="2000" dirty="0">
              <a:solidFill>
                <a:srgbClr val="FF0000"/>
              </a:solidFill>
            </a:endParaRPr>
          </a:p>
          <a:p>
            <a:pPr hangingPunct="0"/>
            <a:r>
              <a:rPr lang="en-US" altLang="zh-CN" sz="2400" b="1" u="sng" dirty="0"/>
              <a:t>T</a:t>
            </a:r>
            <a:r>
              <a:rPr lang="en-GB" altLang="zh-CN" sz="2400" b="1" u="sng" dirty="0"/>
              <a:t>he unit of time offset </a:t>
            </a:r>
            <a:endParaRPr lang="zh-CN" altLang="zh-CN" sz="2400" b="1" u="sng" dirty="0"/>
          </a:p>
          <a:p>
            <a:pPr lvl="1" hangingPunct="0"/>
            <a:r>
              <a:rPr lang="en-GB" altLang="zh-CN" sz="2000" dirty="0">
                <a:solidFill>
                  <a:srgbClr val="7030A0"/>
                </a:solidFill>
              </a:rPr>
              <a:t>Use absolute time </a:t>
            </a:r>
            <a:r>
              <a:rPr lang="en-US" altLang="zh-CN" sz="2000" dirty="0">
                <a:solidFill>
                  <a:schemeClr val="accent3"/>
                </a:solidFill>
              </a:rPr>
              <a:t>for all tests </a:t>
            </a:r>
            <a:r>
              <a:rPr lang="en-GB" altLang="zh-CN" sz="2000" dirty="0">
                <a:solidFill>
                  <a:srgbClr val="7030A0"/>
                </a:solidFill>
              </a:rPr>
              <a:t>, e.g., </a:t>
            </a:r>
            <a:r>
              <a:rPr lang="en-GB" altLang="zh-CN" sz="2000" dirty="0">
                <a:solidFill>
                  <a:srgbClr val="7030A0"/>
                </a:solidFill>
                <a:sym typeface="Symbol"/>
              </a:rPr>
              <a:t></a:t>
            </a:r>
            <a:r>
              <a:rPr lang="en-GB" altLang="zh-CN" sz="2000" dirty="0">
                <a:solidFill>
                  <a:srgbClr val="7030A0"/>
                </a:solidFill>
              </a:rPr>
              <a:t>s</a:t>
            </a:r>
          </a:p>
          <a:p>
            <a:pPr lvl="2" hangingPunct="0"/>
            <a:r>
              <a:rPr lang="en-GB" altLang="zh-CN" sz="1800" dirty="0">
                <a:solidFill>
                  <a:schemeClr val="accent3"/>
                </a:solidFill>
              </a:rPr>
              <a:t>CP for 15KHz: 4.7 us</a:t>
            </a:r>
          </a:p>
          <a:p>
            <a:pPr lvl="2" hangingPunct="0"/>
            <a:r>
              <a:rPr lang="en-US" altLang="zh-CN" sz="1800" dirty="0">
                <a:solidFill>
                  <a:schemeClr val="accent3"/>
                </a:solidFill>
              </a:rPr>
              <a:t>CP for 30KHz: 2.35 us</a:t>
            </a:r>
          </a:p>
          <a:p>
            <a:pPr lvl="2" hangingPunct="0"/>
            <a:r>
              <a:rPr lang="en-US" altLang="zh-CN" sz="1800" dirty="0">
                <a:solidFill>
                  <a:schemeClr val="accent3"/>
                </a:solidFill>
              </a:rPr>
              <a:t>CP for 120KHz:</a:t>
            </a:r>
            <a:r>
              <a:rPr lang="zh-CN" altLang="en-US" sz="1800" dirty="0">
                <a:solidFill>
                  <a:schemeClr val="accent3"/>
                </a:solidFill>
              </a:rPr>
              <a:t> </a:t>
            </a:r>
            <a:r>
              <a:rPr lang="en-US" altLang="zh-CN" sz="1800" dirty="0">
                <a:solidFill>
                  <a:schemeClr val="accent3"/>
                </a:solidFill>
              </a:rPr>
              <a:t>0.58</a:t>
            </a:r>
            <a:r>
              <a:rPr lang="zh-CN" altLang="en-US" sz="1800" dirty="0">
                <a:solidFill>
                  <a:schemeClr val="accent3"/>
                </a:solidFill>
              </a:rPr>
              <a:t> </a:t>
            </a:r>
            <a:r>
              <a:rPr lang="en-US" altLang="zh-CN" sz="1800" dirty="0">
                <a:solidFill>
                  <a:schemeClr val="accent3"/>
                </a:solidFill>
              </a:rPr>
              <a:t>us</a:t>
            </a:r>
            <a:endParaRPr lang="en-GB" altLang="zh-CN" sz="1800" dirty="0">
              <a:solidFill>
                <a:schemeClr val="accent3"/>
              </a:solidFill>
            </a:endParaRPr>
          </a:p>
          <a:p>
            <a:pPr lvl="1" hangingPunct="0"/>
            <a:endParaRPr lang="zh-CN" altLang="zh-CN" sz="2000" dirty="0">
              <a:solidFill>
                <a:srgbClr val="7030A0"/>
              </a:solidFill>
            </a:endParaRPr>
          </a:p>
        </p:txBody>
      </p:sp>
    </p:spTree>
    <p:extLst>
      <p:ext uri="{BB962C8B-B14F-4D97-AF65-F5344CB8AC3E}">
        <p14:creationId xmlns:p14="http://schemas.microsoft.com/office/powerpoint/2010/main" val="40539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dirty="0"/>
              <a:t>Sub-topic 1-2: Clarification on test requirements</a:t>
            </a:r>
            <a:r>
              <a:rPr lang="en-US" altLang="zh-CN" sz="3200" dirty="0">
                <a:latin typeface="Times New Roman" panose="02020603050405020304" pitchFamily="18" charset="0"/>
                <a:cs typeface="Times New Roman" panose="02020603050405020304" pitchFamily="18" charset="0"/>
              </a:rPr>
              <a:t> (in email thread #213)</a:t>
            </a:r>
            <a:endParaRPr lang="zh-CN" altLang="en-US" sz="3200" dirty="0"/>
          </a:p>
        </p:txBody>
      </p:sp>
      <p:sp>
        <p:nvSpPr>
          <p:cNvPr id="3" name="内容占位符 2"/>
          <p:cNvSpPr>
            <a:spLocks noGrp="1"/>
          </p:cNvSpPr>
          <p:nvPr>
            <p:ph idx="1"/>
          </p:nvPr>
        </p:nvSpPr>
        <p:spPr/>
        <p:txBody>
          <a:bodyPr>
            <a:normAutofit/>
          </a:bodyPr>
          <a:lstStyle/>
          <a:p>
            <a:pPr lvl="0" hangingPunct="0"/>
            <a:r>
              <a:rPr lang="en-GB" altLang="zh-CN" sz="2400" dirty="0">
                <a:solidFill>
                  <a:srgbClr val="00B050"/>
                </a:solidFill>
              </a:rPr>
              <a:t>No more clarification on UE </a:t>
            </a:r>
            <a:r>
              <a:rPr lang="en-GB" altLang="zh-CN" sz="2400" dirty="0" err="1">
                <a:solidFill>
                  <a:srgbClr val="00B050"/>
                </a:solidFill>
              </a:rPr>
              <a:t>behavior</a:t>
            </a:r>
            <a:r>
              <a:rPr lang="en-GB" altLang="zh-CN" sz="2400" dirty="0">
                <a:solidFill>
                  <a:srgbClr val="00B050"/>
                </a:solidFill>
              </a:rPr>
              <a:t> is needed in the test case. The test requirements need to be calculated based on the core requirements.</a:t>
            </a:r>
            <a:endParaRPr lang="zh-CN" altLang="zh-CN" sz="2400" dirty="0">
              <a:solidFill>
                <a:srgbClr val="00B050"/>
              </a:solidFill>
            </a:endParaRPr>
          </a:p>
        </p:txBody>
      </p:sp>
    </p:spTree>
    <p:extLst>
      <p:ext uri="{BB962C8B-B14F-4D97-AF65-F5344CB8AC3E}">
        <p14:creationId xmlns:p14="http://schemas.microsoft.com/office/powerpoint/2010/main" val="392841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dirty="0"/>
              <a:t>Sub-topic 1-4: Clarification on test procedure </a:t>
            </a:r>
            <a:r>
              <a:rPr lang="en-US" altLang="zh-CN" sz="3200" dirty="0">
                <a:latin typeface="Times New Roman" panose="02020603050405020304" pitchFamily="18" charset="0"/>
                <a:cs typeface="Times New Roman" panose="02020603050405020304" pitchFamily="18" charset="0"/>
              </a:rPr>
              <a:t>(in email thread #213)</a:t>
            </a:r>
            <a:endParaRPr lang="zh-CN" altLang="en-US" sz="3200" dirty="0"/>
          </a:p>
        </p:txBody>
      </p:sp>
      <p:sp>
        <p:nvSpPr>
          <p:cNvPr id="3" name="内容占位符 2"/>
          <p:cNvSpPr>
            <a:spLocks noGrp="1"/>
          </p:cNvSpPr>
          <p:nvPr>
            <p:ph idx="1"/>
          </p:nvPr>
        </p:nvSpPr>
        <p:spPr/>
        <p:txBody>
          <a:bodyPr>
            <a:normAutofit/>
          </a:bodyPr>
          <a:lstStyle/>
          <a:p>
            <a:r>
              <a:rPr lang="en-US" altLang="zh-CN" sz="2400" b="1" u="sng" dirty="0"/>
              <a:t>UE behavior assumption in T1 and T2</a:t>
            </a:r>
          </a:p>
          <a:p>
            <a:pPr lvl="1"/>
            <a:r>
              <a:rPr lang="en-GB" altLang="zh-CN" sz="2000" strike="sngStrike" dirty="0">
                <a:solidFill>
                  <a:srgbClr val="7030A0"/>
                </a:solidFill>
              </a:rPr>
              <a:t>During time duration T1, the UE has detected </a:t>
            </a:r>
            <a:r>
              <a:rPr lang="en-GB" altLang="zh-CN" sz="2000" strike="sngStrike" dirty="0" err="1">
                <a:solidFill>
                  <a:srgbClr val="7030A0"/>
                </a:solidFill>
              </a:rPr>
              <a:t>associatedSSB</a:t>
            </a:r>
            <a:r>
              <a:rPr lang="en-GB" altLang="zh-CN" sz="2000" strike="sngStrike" dirty="0">
                <a:solidFill>
                  <a:srgbClr val="7030A0"/>
                </a:solidFill>
              </a:rPr>
              <a:t>. From T2, it starts measuring CSI-RS in T2.</a:t>
            </a:r>
          </a:p>
          <a:p>
            <a:pPr lvl="1"/>
            <a:r>
              <a:rPr lang="en-US" altLang="zh-CN" sz="2000" dirty="0">
                <a:solidFill>
                  <a:schemeClr val="accent3"/>
                </a:solidFill>
              </a:rPr>
              <a:t>Option 1</a:t>
            </a:r>
            <a:r>
              <a:rPr lang="en-GB" altLang="zh-CN" sz="2000" dirty="0">
                <a:solidFill>
                  <a:schemeClr val="accent3"/>
                </a:solidFill>
              </a:rPr>
              <a:t>: During time duration T1, the UE does not have any timing information of  neighbour cell </a:t>
            </a:r>
            <a:r>
              <a:rPr lang="en-US" altLang="zh-CN" sz="2000" dirty="0">
                <a:solidFill>
                  <a:schemeClr val="accent3"/>
                </a:solidFill>
              </a:rPr>
              <a:t>(e.g., </a:t>
            </a:r>
            <a:r>
              <a:rPr lang="en-GB" altLang="zh-CN" sz="2000" dirty="0">
                <a:solidFill>
                  <a:schemeClr val="accent3"/>
                </a:solidFill>
              </a:rPr>
              <a:t>cell 3 </a:t>
            </a:r>
            <a:r>
              <a:rPr lang="en-US" altLang="zh-CN" sz="2000" dirty="0">
                <a:solidFill>
                  <a:schemeClr val="accent3"/>
                </a:solidFill>
              </a:rPr>
              <a:t>for EN-DC test or</a:t>
            </a:r>
            <a:r>
              <a:rPr lang="en-GB" altLang="zh-CN" sz="2000" dirty="0">
                <a:solidFill>
                  <a:schemeClr val="accent3"/>
                </a:solidFill>
              </a:rPr>
              <a:t> </a:t>
            </a:r>
            <a:r>
              <a:rPr lang="en-US" altLang="zh-CN" sz="2000" dirty="0">
                <a:solidFill>
                  <a:schemeClr val="accent3"/>
                </a:solidFill>
              </a:rPr>
              <a:t>cell 2 in SA test case</a:t>
            </a:r>
            <a:r>
              <a:rPr lang="en-GB" altLang="zh-CN" sz="2000" dirty="0">
                <a:solidFill>
                  <a:schemeClr val="accent3"/>
                </a:solidFill>
              </a:rPr>
              <a:t>). From T2, the UE detects </a:t>
            </a:r>
            <a:r>
              <a:rPr lang="en-GB" altLang="zh-CN" sz="2000" dirty="0" err="1">
                <a:solidFill>
                  <a:schemeClr val="accent3"/>
                </a:solidFill>
              </a:rPr>
              <a:t>associatedSSB</a:t>
            </a:r>
            <a:r>
              <a:rPr lang="en-GB" altLang="zh-CN" sz="2000" dirty="0">
                <a:solidFill>
                  <a:schemeClr val="accent3"/>
                </a:solidFill>
              </a:rPr>
              <a:t> and then measure CSI-RS. </a:t>
            </a:r>
            <a:endParaRPr lang="zh-CN" altLang="zh-CN" sz="2000" dirty="0">
              <a:solidFill>
                <a:schemeClr val="accent3"/>
              </a:solidFill>
            </a:endParaRPr>
          </a:p>
          <a:p>
            <a:pPr lvl="1"/>
            <a:r>
              <a:rPr lang="en-US" altLang="zh-CN" sz="2000" dirty="0">
                <a:solidFill>
                  <a:schemeClr val="accent3"/>
                </a:solidFill>
              </a:rPr>
              <a:t>Option 2</a:t>
            </a:r>
            <a:r>
              <a:rPr lang="en-GB" altLang="zh-CN" sz="2000" dirty="0">
                <a:solidFill>
                  <a:schemeClr val="accent3"/>
                </a:solidFill>
              </a:rPr>
              <a:t>: During time duration T1, the UE has detected </a:t>
            </a:r>
            <a:r>
              <a:rPr lang="en-GB" altLang="zh-CN" sz="2000" dirty="0" err="1">
                <a:solidFill>
                  <a:schemeClr val="accent3"/>
                </a:solidFill>
              </a:rPr>
              <a:t>associatedSSB</a:t>
            </a:r>
            <a:r>
              <a:rPr lang="en-GB" altLang="zh-CN" sz="2000" dirty="0">
                <a:solidFill>
                  <a:schemeClr val="accent3"/>
                </a:solidFill>
              </a:rPr>
              <a:t>. From T2, it starts measuring CSI-RS in T2.</a:t>
            </a:r>
          </a:p>
          <a:p>
            <a:pPr marL="457200" lvl="1" indent="0">
              <a:buNone/>
            </a:pPr>
            <a:r>
              <a:rPr lang="en-US" altLang="zh-CN" sz="2000" dirty="0">
                <a:solidFill>
                  <a:schemeClr val="accent3"/>
                </a:solidFill>
              </a:rPr>
              <a:t> </a:t>
            </a:r>
          </a:p>
          <a:p>
            <a:pPr marL="457200" lvl="1" indent="0">
              <a:buNone/>
            </a:pPr>
            <a:r>
              <a:rPr lang="en-US" altLang="zh-CN" sz="2000" dirty="0">
                <a:solidFill>
                  <a:schemeClr val="accent3"/>
                </a:solidFill>
              </a:rPr>
              <a:t>Note:</a:t>
            </a:r>
            <a:r>
              <a:rPr lang="zh-CN" altLang="en-US" sz="2000" dirty="0">
                <a:solidFill>
                  <a:schemeClr val="accent3"/>
                </a:solidFill>
              </a:rPr>
              <a:t> </a:t>
            </a:r>
            <a:r>
              <a:rPr lang="en-US" altLang="zh-CN" sz="2000" dirty="0">
                <a:solidFill>
                  <a:schemeClr val="accent3"/>
                </a:solidFill>
              </a:rPr>
              <a:t>Either option is allowed, and up to different test setup. </a:t>
            </a:r>
            <a:endParaRPr lang="en-GB" altLang="zh-CN" sz="2000" dirty="0">
              <a:solidFill>
                <a:schemeClr val="accent3"/>
              </a:solidFill>
            </a:endParaRPr>
          </a:p>
          <a:p>
            <a:pPr marL="457200" lvl="1" indent="0">
              <a:buNone/>
            </a:pPr>
            <a:endParaRPr lang="en-GB" altLang="zh-CN" sz="2000" dirty="0">
              <a:solidFill>
                <a:srgbClr val="7030A0"/>
              </a:solidFill>
            </a:endParaRPr>
          </a:p>
        </p:txBody>
      </p:sp>
    </p:spTree>
    <p:extLst>
      <p:ext uri="{BB962C8B-B14F-4D97-AF65-F5344CB8AC3E}">
        <p14:creationId xmlns:p14="http://schemas.microsoft.com/office/powerpoint/2010/main" val="87225616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496</Words>
  <Application>Microsoft Office PowerPoint</Application>
  <PresentationFormat>全屏显示(4:3)</PresentationFormat>
  <Paragraphs>40</Paragraphs>
  <Slides>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宋体</vt:lpstr>
      <vt:lpstr>Arial</vt:lpstr>
      <vt:lpstr>Calibri</vt:lpstr>
      <vt:lpstr>Cambria Math</vt:lpstr>
      <vt:lpstr>Symbol</vt:lpstr>
      <vt:lpstr>Times New Roman</vt:lpstr>
      <vt:lpstr>Office 主题</vt:lpstr>
      <vt:lpstr>WF on performance requirements of CSI-RS based L3 measurement</vt:lpstr>
      <vt:lpstr>Sub-topic 2-1 CSI-RSRP measurement accuracy requirements</vt:lpstr>
      <vt:lpstr>Sub-topic 2-2 CSI-RSRQ measurement accuracy requirements</vt:lpstr>
      <vt:lpstr>Sub-topic 2-3 CSI-SINR accuracy requirements</vt:lpstr>
      <vt:lpstr>Sub-topic 1-1: Time offset configuration(in email thread #213)</vt:lpstr>
      <vt:lpstr>Sub-topic 1-2: Clarification on test requirements (in email thread #213)</vt:lpstr>
      <vt:lpstr>Sub-topic 1-4: Clarification on test procedure (in email thread #213)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CSI-RS configuration and intra/inter-frequency measurements definition for CSI-RS based L3 measurement</dc:title>
  <dc:creator>陶旭华</dc:creator>
  <cp:lastModifiedBy>OPPO-Roy</cp:lastModifiedBy>
  <cp:revision>197</cp:revision>
  <dcterms:created xsi:type="dcterms:W3CDTF">2020-03-03T06:21:43Z</dcterms:created>
  <dcterms:modified xsi:type="dcterms:W3CDTF">2021-04-19T16:30:14Z</dcterms:modified>
</cp:coreProperties>
</file>