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83" r:id="rId4"/>
    <p:sldId id="273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EC87-8BCA-478E-BF47-E71A0E371F03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9A8D-585C-4225-875D-8472FF1BB9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2676" y="1340768"/>
            <a:ext cx="7918648" cy="1584176"/>
          </a:xfrm>
        </p:spPr>
        <p:txBody>
          <a:bodyPr>
            <a:noAutofit/>
          </a:bodyPr>
          <a:lstStyle/>
          <a:p>
            <a:r>
              <a:rPr lang="en-US" altLang="zh-CN" sz="3600" b="1" dirty="0"/>
              <a:t>WF on performance requirements of CSI-RS based L3 measurement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4320480" cy="936104"/>
          </a:xfrm>
        </p:spPr>
        <p:txBody>
          <a:bodyPr/>
          <a:lstStyle/>
          <a:p>
            <a:r>
              <a:rPr lang="en-US" altLang="zh-CN" dirty="0" smtClean="0"/>
              <a:t>CATT,OPPO,…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98</a:t>
            </a:r>
            <a:r>
              <a:rPr lang="en-US" altLang="zh-CN" sz="2400" b="1" dirty="0" err="1" smtClean="0"/>
              <a:t>bis</a:t>
            </a:r>
            <a:r>
              <a:rPr lang="en-US" altLang="zh-CN" sz="2400" b="1" dirty="0" smtClean="0"/>
              <a:t>-</a:t>
            </a:r>
            <a:r>
              <a:rPr lang="en-GB" altLang="zh-CN" sz="2400" b="1" dirty="0" smtClean="0"/>
              <a:t>e</a:t>
            </a:r>
            <a:r>
              <a:rPr lang="en-GB" altLang="zh-CN" sz="2400" b="1" dirty="0"/>
              <a:t>	           </a:t>
            </a:r>
            <a:r>
              <a:rPr lang="en-GB" altLang="zh-CN" sz="2400" b="1" dirty="0" smtClean="0"/>
              <a:t>R4-21</a:t>
            </a:r>
            <a:r>
              <a:rPr lang="en-US" altLang="zh-CN" sz="2400" b="1" dirty="0" smtClean="0"/>
              <a:t>XXXX</a:t>
            </a:r>
            <a:r>
              <a:rPr lang="en-GB" altLang="zh-CN" sz="2400" b="1" dirty="0" smtClean="0"/>
              <a:t> Electronic Meeting, </a:t>
            </a:r>
            <a:r>
              <a:rPr lang="en-US" altLang="zh-CN" sz="2400" b="1" dirty="0"/>
              <a:t>12</a:t>
            </a:r>
            <a:r>
              <a:rPr lang="en-US" altLang="zh-CN" sz="2400" b="1" baseline="30000" dirty="0"/>
              <a:t>th</a:t>
            </a:r>
            <a:r>
              <a:rPr lang="en-US" altLang="zh-CN" sz="2400" b="1" dirty="0"/>
              <a:t> – 20</a:t>
            </a:r>
            <a:r>
              <a:rPr lang="en-US" altLang="zh-CN" sz="2400" b="1" baseline="30000" dirty="0"/>
              <a:t>th</a:t>
            </a:r>
            <a:r>
              <a:rPr lang="en-US" altLang="zh-CN" sz="2400" b="1" dirty="0"/>
              <a:t> April, 2021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3203078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dirty="0">
                <a:solidFill>
                  <a:srgbClr val="00B050"/>
                </a:solidFill>
              </a:rPr>
              <a:t>Agreement in 1</a:t>
            </a:r>
            <a:r>
              <a:rPr lang="en-GB" altLang="zh-CN" sz="2400" baseline="30000" dirty="0">
                <a:solidFill>
                  <a:srgbClr val="00B050"/>
                </a:solidFill>
              </a:rPr>
              <a:t>st</a:t>
            </a:r>
            <a:r>
              <a:rPr lang="en-GB" altLang="zh-CN" sz="2400" dirty="0">
                <a:solidFill>
                  <a:srgbClr val="00B050"/>
                </a:solidFill>
              </a:rPr>
              <a:t> round</a:t>
            </a:r>
          </a:p>
          <a:p>
            <a:pPr algn="ctr"/>
            <a:r>
              <a:rPr lang="en-GB" altLang="zh-CN" sz="2400" dirty="0">
                <a:solidFill>
                  <a:srgbClr val="0070C0"/>
                </a:solidFill>
              </a:rPr>
              <a:t>Agreement in GTW (Apr. 16th)</a:t>
            </a:r>
          </a:p>
          <a:p>
            <a:pPr algn="ctr"/>
            <a:r>
              <a:rPr lang="en-GB" altLang="zh-CN" sz="2400" dirty="0">
                <a:solidFill>
                  <a:srgbClr val="7030A0"/>
                </a:solidFill>
              </a:rPr>
              <a:t>Agreement in 2</a:t>
            </a:r>
            <a:r>
              <a:rPr lang="en-GB" altLang="zh-CN" sz="24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400" dirty="0">
                <a:solidFill>
                  <a:srgbClr val="7030A0"/>
                </a:solidFill>
              </a:rPr>
              <a:t> </a:t>
            </a:r>
            <a:r>
              <a:rPr lang="en-GB" altLang="zh-CN" sz="2400" dirty="0" smtClean="0">
                <a:solidFill>
                  <a:srgbClr val="7030A0"/>
                </a:solidFill>
              </a:rPr>
              <a:t>round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rmAutofit/>
          </a:bodyPr>
          <a:lstStyle/>
          <a:p>
            <a:r>
              <a:rPr lang="en-GB" altLang="zh-CN" sz="3200" dirty="0"/>
              <a:t>Sub-topic </a:t>
            </a:r>
            <a:r>
              <a:rPr lang="en-GB" altLang="zh-CN" sz="3200" dirty="0" smtClean="0"/>
              <a:t>2-1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CSI-RSRP measurement accuracy requirements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zh-CN" sz="2400" b="1" u="sng" dirty="0"/>
              <a:t>Issue 2-1: Timing offset for specifying CSI-RSRP measurement accuracy </a:t>
            </a:r>
            <a:r>
              <a:rPr lang="en-GB" altLang="zh-CN" sz="2400" b="1" u="sng" dirty="0" smtClean="0"/>
              <a:t>requirements</a:t>
            </a:r>
            <a:endParaRPr lang="en-US" altLang="zh-CN" sz="24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Specify CSI-RSRP accuracy </a:t>
            </a:r>
            <a:r>
              <a:rPr lang="en-US" altLang="zh-CN" sz="2000" dirty="0">
                <a:solidFill>
                  <a:srgbClr val="00B050"/>
                </a:solidFill>
              </a:rPr>
              <a:t>requirement with the absolute timing offset between the reference measurement timing and the target CSI-RS in one layer no larger than CP </a:t>
            </a:r>
            <a:endParaRPr lang="zh-CN" altLang="zh-CN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rmAutofit/>
          </a:bodyPr>
          <a:lstStyle/>
          <a:p>
            <a:r>
              <a:rPr lang="en-GB" altLang="zh-CN" sz="3200" dirty="0"/>
              <a:t>Sub-topic </a:t>
            </a:r>
            <a:r>
              <a:rPr lang="en-GB" altLang="zh-CN" sz="3200" dirty="0" smtClean="0"/>
              <a:t>2-2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CSI-RSRQ measurement accuracy requirements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zh-CN" sz="2400" b="1" u="sng" dirty="0"/>
              <a:t>Issue 2-2: Timing offset for specifying CSI-RSRQ measurement accuracy requirements</a:t>
            </a:r>
            <a:endParaRPr lang="zh-CN" altLang="zh-CN" sz="2400" dirty="0"/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Specify CSI-RSRQ accuracy </a:t>
            </a:r>
            <a:r>
              <a:rPr lang="en-US" altLang="zh-CN" sz="2000" dirty="0">
                <a:solidFill>
                  <a:srgbClr val="00B050"/>
                </a:solidFill>
              </a:rPr>
              <a:t>requirement with the absolute timing offset between the reference measurement timing and the target CSI-RS in one layer no larger than CP </a:t>
            </a:r>
            <a:endParaRPr lang="zh-CN" altLang="zh-CN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Sub-topic 2-3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CSI-SINR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accuracy requirements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zh-CN" sz="3400" b="1" u="sng" dirty="0"/>
              <a:t>Issue 2-3: Timing offset and upper limit of side condition for specifying CSI-SINR measurement accuracy </a:t>
            </a:r>
            <a:r>
              <a:rPr lang="en-GB" altLang="zh-CN" sz="3400" b="1" u="sng" dirty="0" smtClean="0"/>
              <a:t>requirements</a:t>
            </a:r>
            <a:endParaRPr lang="en-GB" altLang="zh-CN" dirty="0" smtClean="0"/>
          </a:p>
          <a:p>
            <a:pPr lvl="1">
              <a:lnSpc>
                <a:spcPct val="120000"/>
              </a:lnSpc>
            </a:pPr>
            <a:r>
              <a:rPr lang="en-GB" altLang="zh-CN" dirty="0" smtClean="0">
                <a:solidFill>
                  <a:srgbClr val="FF0000"/>
                </a:solidFill>
              </a:rPr>
              <a:t>Specify </a:t>
            </a:r>
            <a:r>
              <a:rPr lang="en-GB" altLang="zh-CN" dirty="0">
                <a:solidFill>
                  <a:srgbClr val="FF0000"/>
                </a:solidFill>
              </a:rPr>
              <a:t>CSI-SINR accuracy requirement based on </a:t>
            </a:r>
            <a:r>
              <a:rPr lang="en-GB" altLang="zh-CN" dirty="0" smtClean="0">
                <a:solidFill>
                  <a:srgbClr val="FF0000"/>
                </a:solidFill>
              </a:rPr>
              <a:t>the </a:t>
            </a:r>
            <a:r>
              <a:rPr lang="en-GB" altLang="zh-CN" dirty="0">
                <a:solidFill>
                  <a:srgbClr val="FF0000"/>
                </a:solidFill>
              </a:rPr>
              <a:t>following </a:t>
            </a:r>
            <a:r>
              <a:rPr lang="en-US" altLang="zh-CN" dirty="0" smtClean="0">
                <a:solidFill>
                  <a:srgbClr val="FF0000"/>
                </a:solidFill>
              </a:rPr>
              <a:t>conditions </a:t>
            </a:r>
            <a:r>
              <a:rPr lang="en-GB" altLang="zh-CN" dirty="0" smtClean="0">
                <a:solidFill>
                  <a:srgbClr val="FF0000"/>
                </a:solidFill>
              </a:rPr>
              <a:t>on </a:t>
            </a:r>
            <a:r>
              <a:rPr lang="en-GB" altLang="zh-CN" dirty="0">
                <a:solidFill>
                  <a:srgbClr val="FF0000"/>
                </a:solidFill>
              </a:rPr>
              <a:t>timing offset between the reference measurement timing and the target CSI-RS (TΔ) and </a:t>
            </a:r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r>
              <a:rPr lang="en-GB" altLang="zh-CN" dirty="0">
                <a:solidFill>
                  <a:srgbClr val="FF0000"/>
                </a:solidFill>
              </a:rPr>
              <a:t> side condition(s)</a:t>
            </a:r>
            <a:endParaRPr lang="zh-CN" altLang="zh-CN" dirty="0">
              <a:solidFill>
                <a:srgbClr val="FF0000"/>
              </a:solidFill>
            </a:endParaRPr>
          </a:p>
          <a:p>
            <a:pPr lvl="2"/>
            <a:r>
              <a:rPr lang="en-GB" altLang="zh-CN" dirty="0">
                <a:solidFill>
                  <a:srgbClr val="FF0000"/>
                </a:solidFill>
              </a:rPr>
              <a:t>Side condition #1: </a:t>
            </a:r>
            <a:endParaRPr lang="zh-CN" altLang="zh-CN" dirty="0">
              <a:solidFill>
                <a:srgbClr val="FF0000"/>
              </a:solidFill>
            </a:endParaRP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|T</a:t>
            </a:r>
            <a:r>
              <a:rPr lang="en-US" altLang="zh-CN" dirty="0">
                <a:solidFill>
                  <a:srgbClr val="FF0000"/>
                </a:solidFill>
              </a:rPr>
              <a:t>Δ</a:t>
            </a:r>
            <a:r>
              <a:rPr lang="en-GB" altLang="zh-CN" dirty="0">
                <a:solidFill>
                  <a:srgbClr val="FF0000"/>
                </a:solidFill>
              </a:rPr>
              <a:t>|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CP/2 </a:t>
            </a:r>
            <a:endParaRPr lang="zh-CN" altLang="zh-CN" dirty="0">
              <a:solidFill>
                <a:srgbClr val="FF0000"/>
              </a:solidFill>
            </a:endParaRPr>
          </a:p>
          <a:p>
            <a:pPr lvl="3"/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endParaRPr lang="zh-CN" altLang="zh-CN" dirty="0">
              <a:solidFill>
                <a:srgbClr val="FF0000"/>
              </a:solidFill>
            </a:endParaRPr>
          </a:p>
          <a:p>
            <a:pPr lvl="4"/>
            <a:r>
              <a:rPr lang="en-GB" altLang="zh-CN" dirty="0">
                <a:solidFill>
                  <a:srgbClr val="FF0000"/>
                </a:solidFill>
              </a:rPr>
              <a:t>Option A: </a:t>
            </a:r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18 dB</a:t>
            </a:r>
            <a:endParaRPr lang="zh-CN" altLang="zh-CN" dirty="0">
              <a:solidFill>
                <a:srgbClr val="FF0000"/>
              </a:solidFill>
            </a:endParaRPr>
          </a:p>
          <a:p>
            <a:pPr lvl="4"/>
            <a:r>
              <a:rPr lang="en-GB" altLang="zh-CN" dirty="0">
                <a:solidFill>
                  <a:srgbClr val="FF0000"/>
                </a:solidFill>
              </a:rPr>
              <a:t>Option C: </a:t>
            </a:r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15 dB</a:t>
            </a:r>
            <a:endParaRPr lang="zh-CN" altLang="zh-CN" dirty="0">
              <a:solidFill>
                <a:srgbClr val="FF0000"/>
              </a:solidFill>
            </a:endParaRPr>
          </a:p>
          <a:p>
            <a:pPr lvl="2"/>
            <a:r>
              <a:rPr lang="en-GB" altLang="zh-CN" dirty="0" smtClean="0">
                <a:solidFill>
                  <a:srgbClr val="FF0000"/>
                </a:solidFill>
              </a:rPr>
              <a:t>FFS: Side </a:t>
            </a:r>
            <a:r>
              <a:rPr lang="en-GB" altLang="zh-CN" dirty="0">
                <a:solidFill>
                  <a:srgbClr val="FF0000"/>
                </a:solidFill>
              </a:rPr>
              <a:t>condition #2 </a:t>
            </a:r>
            <a:endParaRPr lang="zh-CN" altLang="zh-CN" dirty="0">
              <a:solidFill>
                <a:srgbClr val="FF0000"/>
              </a:solidFill>
            </a:endParaRP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|T</a:t>
            </a:r>
            <a:r>
              <a:rPr lang="en-US" altLang="zh-CN" dirty="0">
                <a:solidFill>
                  <a:srgbClr val="FF0000"/>
                </a:solidFill>
              </a:rPr>
              <a:t>Δ</a:t>
            </a:r>
            <a:r>
              <a:rPr lang="en-GB" altLang="zh-CN" dirty="0">
                <a:solidFill>
                  <a:srgbClr val="FF0000"/>
                </a:solidFill>
              </a:rPr>
              <a:t>|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 smtClean="0">
                <a:solidFill>
                  <a:srgbClr val="FF0000"/>
                </a:solidFill>
              </a:rPr>
              <a:t>CP</a:t>
            </a:r>
          </a:p>
          <a:p>
            <a:pPr lvl="4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2A</a:t>
            </a:r>
            <a:r>
              <a:rPr lang="en-GB" altLang="zh-CN" dirty="0">
                <a:solidFill>
                  <a:srgbClr val="FF0000"/>
                </a:solidFill>
              </a:rPr>
              <a:t>: </a:t>
            </a:r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 smtClean="0">
                <a:solidFill>
                  <a:srgbClr val="FF0000"/>
                </a:solidFill>
              </a:rPr>
              <a:t>10 dB</a:t>
            </a:r>
          </a:p>
          <a:p>
            <a:pPr lvl="4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2B: </a:t>
            </a:r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 smtClean="0">
                <a:solidFill>
                  <a:srgbClr val="FF0000"/>
                </a:solidFill>
              </a:rPr>
              <a:t>6 d</a:t>
            </a:r>
            <a:endParaRPr lang="zh-CN" altLang="zh-CN" dirty="0">
              <a:solidFill>
                <a:srgbClr val="FF0000"/>
              </a:solidFill>
            </a:endParaRPr>
          </a:p>
          <a:p>
            <a:pPr lvl="4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2C</a:t>
            </a:r>
            <a:r>
              <a:rPr lang="en-GB" altLang="zh-CN" dirty="0">
                <a:solidFill>
                  <a:srgbClr val="FF0000"/>
                </a:solidFill>
              </a:rPr>
              <a:t>: </a:t>
            </a:r>
            <a:r>
              <a:rPr lang="en-GB" altLang="zh-CN" dirty="0" err="1">
                <a:solidFill>
                  <a:srgbClr val="FF0000"/>
                </a:solidFill>
              </a:rPr>
              <a:t>Es</a:t>
            </a:r>
            <a:r>
              <a:rPr lang="en-GB" altLang="zh-CN" dirty="0">
                <a:solidFill>
                  <a:srgbClr val="FF0000"/>
                </a:solidFill>
              </a:rPr>
              <a:t>/</a:t>
            </a:r>
            <a:r>
              <a:rPr lang="en-GB" altLang="zh-CN" dirty="0" err="1">
                <a:solidFill>
                  <a:srgbClr val="FF0000"/>
                </a:solidFill>
              </a:rPr>
              <a:t>Iot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≤</a:t>
            </a:r>
            <a:r>
              <a:rPr lang="en-GB" altLang="zh-CN" dirty="0">
                <a:solidFill>
                  <a:srgbClr val="FF0000"/>
                </a:solidFill>
              </a:rPr>
              <a:t> </a:t>
            </a:r>
            <a:r>
              <a:rPr lang="en-GB" altLang="zh-CN" dirty="0" smtClean="0">
                <a:solidFill>
                  <a:srgbClr val="FF0000"/>
                </a:solidFill>
              </a:rPr>
              <a:t>0 dB</a:t>
            </a:r>
            <a:endParaRPr lang="zh-CN" altLang="zh-CN" dirty="0">
              <a:solidFill>
                <a:srgbClr val="FF0000"/>
              </a:solidFill>
            </a:endParaRP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No dedicated test cases will be introduced for Side condition #2 if </a:t>
            </a:r>
            <a:r>
              <a:rPr lang="en-GB" altLang="zh-CN" dirty="0" smtClean="0">
                <a:solidFill>
                  <a:srgbClr val="FF0000"/>
                </a:solidFill>
              </a:rPr>
              <a:t>introduced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Side condition #2 is subject to decision in RAN4 #98-bis-e 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Sub-topic 1-1: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 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 </a:t>
            </a:r>
            <a:r>
              <a:rPr lang="zh-CN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email thread #213)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altLang="zh-CN" sz="2400" b="1" u="sng" dirty="0" smtClean="0"/>
              <a:t>Time offset configuration </a:t>
            </a:r>
            <a:r>
              <a:rPr lang="en-US" altLang="zh-CN" sz="2400" b="1" u="sng" dirty="0" smtClean="0"/>
              <a:t>between cells in the test cases</a:t>
            </a:r>
            <a:endParaRPr lang="zh-CN" altLang="zh-CN" sz="2400" b="1" u="sng" dirty="0"/>
          </a:p>
          <a:p>
            <a:pPr lvl="1" hangingPunct="0"/>
            <a:r>
              <a:rPr lang="en-GB" altLang="zh-CN" sz="2000" dirty="0">
                <a:solidFill>
                  <a:srgbClr val="FF0000"/>
                </a:solidFill>
              </a:rPr>
              <a:t>Time offset for CSI-RSRP and CSI-RSRQ accuracy requirement: CP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zh-CN" sz="2000" dirty="0">
                <a:solidFill>
                  <a:srgbClr val="FF0000"/>
                </a:solidFill>
              </a:rPr>
              <a:t>Time offset for CSI-SINR accuracy requirement: </a:t>
            </a:r>
            <a:r>
              <a:rPr lang="en-GB" altLang="zh-CN" sz="2000" dirty="0" smtClean="0">
                <a:solidFill>
                  <a:srgbClr val="FF0000"/>
                </a:solidFill>
              </a:rPr>
              <a:t>CP/2</a:t>
            </a:r>
          </a:p>
          <a:p>
            <a:pPr lvl="1" hangingPunct="0"/>
            <a:endParaRPr lang="en-GB" altLang="zh-CN" sz="2000" dirty="0">
              <a:solidFill>
                <a:srgbClr val="FF0000"/>
              </a:solidFill>
            </a:endParaRPr>
          </a:p>
          <a:p>
            <a:pPr hangingPunct="0"/>
            <a:r>
              <a:rPr lang="en-US" altLang="zh-CN" sz="2400" b="1" u="sng" dirty="0" smtClean="0"/>
              <a:t>T</a:t>
            </a:r>
            <a:r>
              <a:rPr lang="en-GB" altLang="zh-CN" sz="2400" b="1" u="sng" dirty="0" smtClean="0"/>
              <a:t>he </a:t>
            </a:r>
            <a:r>
              <a:rPr lang="en-GB" altLang="zh-CN" sz="2400" b="1" u="sng" dirty="0"/>
              <a:t>unit of time offset </a:t>
            </a:r>
            <a:endParaRPr lang="zh-CN" altLang="zh-CN" sz="2400" b="1" u="sng" dirty="0"/>
          </a:p>
          <a:p>
            <a:pPr lvl="1" hangingPunct="0"/>
            <a:r>
              <a:rPr lang="en-GB" altLang="zh-CN" sz="2000" dirty="0">
                <a:solidFill>
                  <a:srgbClr val="FF0000"/>
                </a:solidFill>
              </a:rPr>
              <a:t>Option 1: use absolute time, e.g., </a:t>
            </a:r>
            <a:r>
              <a:rPr lang="en-GB" altLang="zh-CN" sz="2000" dirty="0">
                <a:solidFill>
                  <a:srgbClr val="FF0000"/>
                </a:solidFill>
                <a:sym typeface="Symbol"/>
              </a:rPr>
              <a:t></a:t>
            </a:r>
            <a:r>
              <a:rPr lang="en-GB" altLang="zh-CN" sz="2000" dirty="0">
                <a:solidFill>
                  <a:srgbClr val="FF0000"/>
                </a:solidFill>
              </a:rPr>
              <a:t>s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zh-CN" sz="2000" dirty="0">
                <a:solidFill>
                  <a:srgbClr val="FF0000"/>
                </a:solidFill>
              </a:rPr>
              <a:t>Option 2: use CP as unit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marL="457200" lvl="1" indent="0" hangingPunct="0">
              <a:buNone/>
            </a:pPr>
            <a:endParaRPr lang="zh-CN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Sub-topic </a:t>
            </a:r>
            <a:r>
              <a:rPr lang="en-US" altLang="zh-CN" sz="3200" dirty="0"/>
              <a:t>1-2: Clarification on test </a:t>
            </a:r>
            <a:r>
              <a:rPr lang="en-US" altLang="zh-CN" sz="3200" dirty="0" smtClean="0"/>
              <a:t>requirements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email thread #213)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altLang="zh-CN" sz="2400" dirty="0">
                <a:solidFill>
                  <a:srgbClr val="00B050"/>
                </a:solidFill>
              </a:rPr>
              <a:t>No more clarification on UE </a:t>
            </a:r>
            <a:r>
              <a:rPr lang="en-GB" altLang="zh-CN" sz="2400" dirty="0" err="1">
                <a:solidFill>
                  <a:srgbClr val="00B050"/>
                </a:solidFill>
              </a:rPr>
              <a:t>behavior</a:t>
            </a:r>
            <a:r>
              <a:rPr lang="en-GB" altLang="zh-CN" sz="2400" dirty="0">
                <a:solidFill>
                  <a:srgbClr val="00B050"/>
                </a:solidFill>
              </a:rPr>
              <a:t> is needed in the test case. The test requirements need to be calculated based on the core requirements.</a:t>
            </a:r>
            <a:endParaRPr lang="zh-CN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Sub-topic </a:t>
            </a:r>
            <a:r>
              <a:rPr lang="en-US" altLang="zh-CN" sz="3200" dirty="0" smtClean="0"/>
              <a:t>1-4: </a:t>
            </a:r>
            <a:r>
              <a:rPr lang="en-US" altLang="zh-CN" sz="3200" dirty="0"/>
              <a:t>Clarification on </a:t>
            </a:r>
            <a:r>
              <a:rPr lang="en-US" altLang="zh-CN" sz="3200" dirty="0" smtClean="0"/>
              <a:t>test procedure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email thread #213)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b="1" u="sng" dirty="0" smtClean="0"/>
              <a:t>UE behavior </a:t>
            </a:r>
            <a:r>
              <a:rPr lang="en-US" altLang="zh-CN" sz="2400" b="1" u="sng" dirty="0" smtClean="0"/>
              <a:t>assumption in </a:t>
            </a:r>
            <a:r>
              <a:rPr lang="en-US" altLang="zh-CN" sz="2400" b="1" u="sng" dirty="0" smtClean="0"/>
              <a:t>T1 and </a:t>
            </a:r>
            <a:r>
              <a:rPr lang="en-US" altLang="zh-CN" sz="2400" b="1" u="sng" dirty="0" smtClean="0"/>
              <a:t>T2</a:t>
            </a:r>
            <a:endParaRPr lang="en-US" altLang="zh-CN" sz="2400" b="1" u="sng" dirty="0" smtClean="0"/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Option 1</a:t>
            </a:r>
            <a:r>
              <a:rPr lang="en-GB" altLang="zh-CN" sz="2000" dirty="0" smtClean="0">
                <a:solidFill>
                  <a:srgbClr val="FF0000"/>
                </a:solidFill>
              </a:rPr>
              <a:t>: </a:t>
            </a:r>
            <a:r>
              <a:rPr lang="en-GB" altLang="zh-CN" sz="2000" dirty="0">
                <a:solidFill>
                  <a:srgbClr val="FF0000"/>
                </a:solidFill>
              </a:rPr>
              <a:t>During time duration T1, the UE does not have any timing information of Cell </a:t>
            </a:r>
            <a:r>
              <a:rPr lang="en-GB" altLang="zh-CN" sz="2000" dirty="0" smtClean="0">
                <a:solidFill>
                  <a:srgbClr val="FF0000"/>
                </a:solidFill>
              </a:rPr>
              <a:t>3(</a:t>
            </a:r>
            <a:r>
              <a:rPr lang="en-US" altLang="zh-CN" sz="2000" dirty="0" smtClean="0">
                <a:solidFill>
                  <a:srgbClr val="FF0000"/>
                </a:solidFill>
              </a:rPr>
              <a:t>cell 2 in SA test case</a:t>
            </a:r>
            <a:r>
              <a:rPr lang="en-GB" altLang="zh-CN" sz="2000" dirty="0" smtClean="0">
                <a:solidFill>
                  <a:srgbClr val="FF0000"/>
                </a:solidFill>
              </a:rPr>
              <a:t>). </a:t>
            </a:r>
            <a:r>
              <a:rPr lang="en-GB" altLang="zh-CN" sz="2000" dirty="0">
                <a:solidFill>
                  <a:srgbClr val="FF0000"/>
                </a:solidFill>
              </a:rPr>
              <a:t>From T2, the UE detects </a:t>
            </a:r>
            <a:r>
              <a:rPr lang="en-GB" altLang="zh-CN" sz="2000" dirty="0" err="1">
                <a:solidFill>
                  <a:srgbClr val="FF0000"/>
                </a:solidFill>
              </a:rPr>
              <a:t>associatedSSB</a:t>
            </a:r>
            <a:r>
              <a:rPr lang="en-GB" altLang="zh-CN" sz="2000" dirty="0">
                <a:solidFill>
                  <a:srgbClr val="FF0000"/>
                </a:solidFill>
              </a:rPr>
              <a:t> and then measure CSI-RS. 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Option 2</a:t>
            </a:r>
            <a:r>
              <a:rPr lang="en-GB" altLang="zh-CN" sz="2000" dirty="0" smtClean="0">
                <a:solidFill>
                  <a:srgbClr val="FF0000"/>
                </a:solidFill>
              </a:rPr>
              <a:t>: </a:t>
            </a:r>
            <a:r>
              <a:rPr lang="en-GB" altLang="zh-CN" sz="2000" dirty="0">
                <a:solidFill>
                  <a:srgbClr val="FF0000"/>
                </a:solidFill>
              </a:rPr>
              <a:t>During time duration T1, the UE has detected </a:t>
            </a:r>
            <a:r>
              <a:rPr lang="en-GB" altLang="zh-CN" sz="2000" dirty="0" err="1">
                <a:solidFill>
                  <a:srgbClr val="FF0000"/>
                </a:solidFill>
              </a:rPr>
              <a:t>associatedSSB</a:t>
            </a:r>
            <a:r>
              <a:rPr lang="en-GB" altLang="zh-CN" sz="2000" dirty="0">
                <a:solidFill>
                  <a:srgbClr val="FF0000"/>
                </a:solidFill>
              </a:rPr>
              <a:t>. From T2, it starts measuring CSI-RS in T2 </a:t>
            </a:r>
            <a:endParaRPr lang="zh-CN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445</Words>
  <Application>Microsoft Office PowerPoint</Application>
  <PresentationFormat>全屏显示(4:3)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WF on performance requirements of CSI-RS based L3 measurement</vt:lpstr>
      <vt:lpstr>Sub-topic 2-1 CSI-RSRP measurement accuracy requirements</vt:lpstr>
      <vt:lpstr>Sub-topic 2-2 CSI-RSRQ measurement accuracy requirements</vt:lpstr>
      <vt:lpstr>Sub-topic 2-3 CSI-SINR accuracy requirements</vt:lpstr>
      <vt:lpstr>Sub-topic 1-1: Time offset configuration(in email thread #213)</vt:lpstr>
      <vt:lpstr>Sub-topic 1-2: Clarification on test requirements (in email thread #213)</vt:lpstr>
      <vt:lpstr>Sub-topic 1-4: Clarification on test procedure (in email thread #213)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174</cp:revision>
  <dcterms:created xsi:type="dcterms:W3CDTF">2020-03-03T06:21:43Z</dcterms:created>
  <dcterms:modified xsi:type="dcterms:W3CDTF">2021-04-16T07:56:34Z</dcterms:modified>
</cp:coreProperties>
</file>