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2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2"/>
  </p:notesMasterIdLst>
  <p:sldIdLst>
    <p:sldId id="256" r:id="rId7"/>
    <p:sldId id="263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4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sgaard, Lars (Nokia - FI/Oulu)" userId="e1bb5a1e-b9f4-4671-872d-0e0e38899c4a" providerId="ADAL" clId="{5E65354B-1DF7-4F34-B1B2-6C325399664B}"/>
    <pc:docChg chg="custSel modSld">
      <pc:chgData name="Dalsgaard, Lars (Nokia - FI/Oulu)" userId="e1bb5a1e-b9f4-4671-872d-0e0e38899c4a" providerId="ADAL" clId="{5E65354B-1DF7-4F34-B1B2-6C325399664B}" dt="2021-04-18T08:39:53.525" v="319" actId="1589"/>
      <pc:docMkLst>
        <pc:docMk/>
      </pc:docMkLst>
      <pc:sldChg chg="addCm">
        <pc:chgData name="Dalsgaard, Lars (Nokia - FI/Oulu)" userId="e1bb5a1e-b9f4-4671-872d-0e0e38899c4a" providerId="ADAL" clId="{5E65354B-1DF7-4F34-B1B2-6C325399664B}" dt="2021-04-18T08:39:53.525" v="319" actId="1589"/>
        <pc:sldMkLst>
          <pc:docMk/>
          <pc:sldMk cId="1598155027" sldId="263"/>
        </pc:sldMkLst>
      </pc:sldChg>
      <pc:sldChg chg="modSp mod addCm modCm">
        <pc:chgData name="Dalsgaard, Lars (Nokia - FI/Oulu)" userId="e1bb5a1e-b9f4-4671-872d-0e0e38899c4a" providerId="ADAL" clId="{5E65354B-1DF7-4F34-B1B2-6C325399664B}" dt="2021-04-18T08:36:56.327" v="318" actId="5900"/>
        <pc:sldMkLst>
          <pc:docMk/>
          <pc:sldMk cId="2583891386" sldId="267"/>
        </pc:sldMkLst>
        <pc:spChg chg="mod">
          <ac:chgData name="Dalsgaard, Lars (Nokia - FI/Oulu)" userId="e1bb5a1e-b9f4-4671-872d-0e0e38899c4a" providerId="ADAL" clId="{5E65354B-1DF7-4F34-B1B2-6C325399664B}" dt="2021-04-18T08:36:29.604" v="315" actId="207"/>
          <ac:spMkLst>
            <pc:docMk/>
            <pc:sldMk cId="2583891386" sldId="267"/>
            <ac:spMk id="3" creationId="{7E93F42D-97EC-4E55-B9B0-FB4AE6EF3F02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6T21:22:00.831" idx="1">
    <p:pos x="4196" y="1187"/>
    <p:text>For Rel-16 should keep here. R15 discussion is not in this WI scope.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8T11:36:44.561" idx="3">
    <p:pos x="899" y="3261"/>
    <p:text>New Option by Nokia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FE086-D987-E34D-A5FD-D7E84893CE98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9CF0A-105A-5F47-B0E4-1700AE2F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59CF0A-105A-5F47-B0E4-1700AE2FCC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7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736" y="1502507"/>
            <a:ext cx="103632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WF on R16 NR RRM enhancements - BWP switching on multiple CCs, UL spatial info switch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Intel Corporation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#98bis-e                            	            								  </a:t>
            </a:r>
            <a:r>
              <a:rPr lang="en-US" b="1" dirty="0"/>
              <a:t>R4-210####</a:t>
            </a:r>
            <a:endParaRPr lang="en-US" altLang="zh-CN" b="1" dirty="0"/>
          </a:p>
          <a:p>
            <a:r>
              <a:rPr lang="en-US" altLang="zh-CN" b="1" dirty="0"/>
              <a:t>Electronic Meeting, 12-20, April, 2021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21AB-A9CD-49B9-8F3E-D2F227DA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BWP switching on multiple CCs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AB267-A288-44A5-95C0-49D84B742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24"/>
            <a:ext cx="10515600" cy="5054885"/>
          </a:xfrm>
        </p:spPr>
        <p:txBody>
          <a:bodyPr>
            <a:normAutofit/>
          </a:bodyPr>
          <a:lstStyle/>
          <a:p>
            <a:r>
              <a:rPr lang="en-GB" u="sng" dirty="0"/>
              <a:t>Issue 1-1-1: Whether requirement for RRC based BWP switch on single CC </a:t>
            </a:r>
            <a:r>
              <a:rPr lang="en-GB" u="sng" dirty="0">
                <a:solidFill>
                  <a:srgbClr val="C00000"/>
                </a:solidFill>
              </a:rPr>
              <a:t>for </a:t>
            </a:r>
            <a:r>
              <a:rPr lang="en-GB" u="sng" dirty="0" err="1">
                <a:solidFill>
                  <a:srgbClr val="C00000"/>
                </a:solidFill>
              </a:rPr>
              <a:t>SCell</a:t>
            </a:r>
            <a:r>
              <a:rPr lang="en-GB" u="sng" dirty="0">
                <a:solidFill>
                  <a:srgbClr val="C00000"/>
                </a:solidFill>
              </a:rPr>
              <a:t> </a:t>
            </a:r>
            <a:r>
              <a:rPr lang="en-GB" u="sng" strike="sngStrike" dirty="0"/>
              <a:t>for Rel-16 </a:t>
            </a:r>
            <a:r>
              <a:rPr lang="en-GB" u="sng" dirty="0">
                <a:solidFill>
                  <a:srgbClr val="7030A0"/>
                </a:solidFill>
              </a:rPr>
              <a:t>for Rel-16 </a:t>
            </a:r>
            <a:r>
              <a:rPr lang="en-GB" u="sng" dirty="0"/>
              <a:t>is applicable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trike="sngStrike" dirty="0">
                <a:solidFill>
                  <a:srgbClr val="0070C0"/>
                </a:solidFill>
              </a:rPr>
              <a:t>Option 1 : RRC based BWP switch delay requirement for single CC in section 8.6.3 is applicable to only </a:t>
            </a:r>
            <a:r>
              <a:rPr lang="en-GB" strike="sngStrike" dirty="0" err="1">
                <a:solidFill>
                  <a:srgbClr val="0070C0"/>
                </a:solidFill>
              </a:rPr>
              <a:t>SpCell</a:t>
            </a:r>
            <a:r>
              <a:rPr lang="en-GB" strike="sngStrike" dirty="0">
                <a:solidFill>
                  <a:srgbClr val="0070C0"/>
                </a:solidFill>
              </a:rPr>
              <a:t>.</a:t>
            </a:r>
            <a:endParaRPr lang="en-US" strike="sngStrike" dirty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</a:t>
            </a:r>
            <a:r>
              <a:rPr lang="en-GB" strike="sngStrike" dirty="0">
                <a:solidFill>
                  <a:srgbClr val="0070C0"/>
                </a:solidFill>
              </a:rPr>
              <a:t>2</a:t>
            </a:r>
            <a:r>
              <a:rPr lang="en-GB" dirty="0"/>
              <a:t>1 : Yes.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</a:t>
            </a:r>
            <a:r>
              <a:rPr lang="en-GB" strike="sngStrike" dirty="0">
                <a:solidFill>
                  <a:srgbClr val="0070C0"/>
                </a:solidFill>
              </a:rPr>
              <a:t>2</a:t>
            </a:r>
            <a:r>
              <a:rPr lang="en-GB" dirty="0"/>
              <a:t>1a : Yes, but further clarification about </a:t>
            </a:r>
            <a:r>
              <a:rPr lang="en-GB" dirty="0" err="1"/>
              <a:t>SCell</a:t>
            </a:r>
            <a:r>
              <a:rPr lang="en-GB" dirty="0"/>
              <a:t> is preferred, i.e.  RRC-based BWP switch on single CC is appliable for </a:t>
            </a:r>
            <a:r>
              <a:rPr lang="en-GB" dirty="0" err="1"/>
              <a:t>SCell</a:t>
            </a:r>
            <a:r>
              <a:rPr lang="en-GB" dirty="0"/>
              <a:t> with parameter change except for the modification of </a:t>
            </a:r>
            <a:r>
              <a:rPr lang="en-GB" i="1" dirty="0" err="1"/>
              <a:t>firstActiveDownlinkBWP</a:t>
            </a:r>
            <a:r>
              <a:rPr lang="en-GB" i="1" dirty="0"/>
              <a:t>-Id </a:t>
            </a:r>
            <a:r>
              <a:rPr lang="en-GB" dirty="0"/>
              <a:t>and </a:t>
            </a:r>
            <a:r>
              <a:rPr lang="en-GB" i="1" dirty="0" err="1"/>
              <a:t>firstActiveUplinkBWP</a:t>
            </a:r>
            <a:r>
              <a:rPr lang="en-GB" i="1" dirty="0"/>
              <a:t>-Id</a:t>
            </a:r>
            <a:r>
              <a:rPr lang="en-GB" dirty="0"/>
              <a:t>.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4A3F-CA96-47DD-9D76-3B508995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826375" cy="1042433"/>
          </a:xfrm>
        </p:spPr>
        <p:txBody>
          <a:bodyPr>
            <a:normAutofit/>
          </a:bodyPr>
          <a:lstStyle/>
          <a:p>
            <a:r>
              <a:rPr lang="en-US" sz="4000" dirty="0"/>
              <a:t>BWP switching on multiple CCs in core part(2)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3CEE2-FAF6-4D76-A672-FC8F73C5F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7560"/>
            <a:ext cx="10515600" cy="51625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GB" u="sng" dirty="0"/>
              <a:t>Issue 1-1-2: Whether requirement for RRC based BWP switch on multiple CCs for Rel-16 is applicable</a:t>
            </a:r>
            <a:endParaRPr lang="en-US" u="sng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sz="2200" dirty="0"/>
              <a:t>Option 1: Yes. </a:t>
            </a:r>
            <a:endParaRPr lang="en-GB" sz="2200" dirty="0">
              <a:solidFill>
                <a:srgbClr val="C00000"/>
              </a:solidFill>
            </a:endParaRPr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US" sz="2200" dirty="0">
                <a:solidFill>
                  <a:srgbClr val="C00000"/>
                </a:solidFill>
              </a:rPr>
              <a:t>Option 1a: Yes, with clarification provided in single CC section on applicability of RRC based BWP switch for </a:t>
            </a:r>
            <a:r>
              <a:rPr lang="en-US" sz="2200" dirty="0" err="1">
                <a:solidFill>
                  <a:srgbClr val="C00000"/>
                </a:solidFill>
              </a:rPr>
              <a:t>Scell</a:t>
            </a:r>
            <a:r>
              <a:rPr lang="en-US" sz="2200" dirty="0">
                <a:solidFill>
                  <a:srgbClr val="C00000"/>
                </a:solidFill>
              </a:rPr>
              <a:t>.</a:t>
            </a:r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sz="2200" dirty="0"/>
              <a:t>Option 2: Yes, but further clarification about </a:t>
            </a:r>
            <a:r>
              <a:rPr lang="en-GB" sz="2200" dirty="0" err="1"/>
              <a:t>SCells</a:t>
            </a:r>
            <a:r>
              <a:rPr lang="en-GB" sz="2200" dirty="0"/>
              <a:t> is needed. Clarify that RRC-based BWP switch on multiple CCs are appliable for </a:t>
            </a:r>
            <a:r>
              <a:rPr lang="en-GB" sz="2200" dirty="0" err="1"/>
              <a:t>SCells</a:t>
            </a:r>
            <a:r>
              <a:rPr lang="en-GB" sz="2200" dirty="0"/>
              <a:t> with the parameter change except the modification of parameters </a:t>
            </a:r>
            <a:r>
              <a:rPr lang="en-GB" sz="2200" i="1" dirty="0" err="1"/>
              <a:t>firstActiveDownlinkBWP</a:t>
            </a:r>
            <a:r>
              <a:rPr lang="en-GB" sz="2200" i="1" dirty="0"/>
              <a:t>-Id</a:t>
            </a:r>
            <a:r>
              <a:rPr lang="en-GB" sz="2200" dirty="0"/>
              <a:t> and </a:t>
            </a:r>
            <a:r>
              <a:rPr lang="en-GB" sz="2200" i="1" dirty="0" err="1"/>
              <a:t>firstActiveUplinkBWP</a:t>
            </a:r>
            <a:r>
              <a:rPr lang="en-GB" sz="2200" i="1" dirty="0"/>
              <a:t>-Id </a:t>
            </a:r>
            <a:endParaRPr lang="en-US" sz="2200" i="1" dirty="0"/>
          </a:p>
          <a:p>
            <a:pPr lvl="1"/>
            <a:r>
              <a:rPr lang="en-GB" sz="2200" strike="sngStrike" dirty="0">
                <a:solidFill>
                  <a:srgbClr val="0070C0"/>
                </a:solidFill>
              </a:rPr>
              <a:t>Option 3: No. Simultaneous RRC based BWP switch delay requirement for multiple CCs is removed. Non-simultaneous RRC based BWP switch delay requirement for multiple CCs is applicable to only </a:t>
            </a:r>
            <a:r>
              <a:rPr lang="en-GB" sz="2200" strike="sngStrike" dirty="0" err="1">
                <a:solidFill>
                  <a:srgbClr val="0070C0"/>
                </a:solidFill>
              </a:rPr>
              <a:t>PCell</a:t>
            </a:r>
            <a:r>
              <a:rPr lang="en-GB" sz="2200" strike="sngStrike" dirty="0">
                <a:solidFill>
                  <a:srgbClr val="0070C0"/>
                </a:solidFill>
              </a:rPr>
              <a:t> and </a:t>
            </a:r>
            <a:r>
              <a:rPr lang="en-GB" sz="2200" strike="sngStrike" dirty="0" err="1">
                <a:solidFill>
                  <a:srgbClr val="0070C0"/>
                </a:solidFill>
              </a:rPr>
              <a:t>PSCell</a:t>
            </a:r>
            <a:r>
              <a:rPr lang="en-GB" sz="2200" strike="sngStrike" dirty="0">
                <a:solidFill>
                  <a:srgbClr val="0070C0"/>
                </a:solidFill>
              </a:rPr>
              <a:t> in NR-DC.</a:t>
            </a:r>
            <a:endParaRPr lang="en-US" sz="2200" strike="sngStrike" dirty="0">
              <a:solidFill>
                <a:srgbClr val="0070C0"/>
              </a:solidFill>
            </a:endParaRPr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US" sz="2200" strike="sngStrike" dirty="0">
                <a:solidFill>
                  <a:srgbClr val="0070C0"/>
                </a:solidFill>
              </a:rPr>
              <a:t>Option 4: No. </a:t>
            </a:r>
            <a:r>
              <a:rPr lang="en-GB" sz="2200" strike="sngStrike" dirty="0">
                <a:solidFill>
                  <a:srgbClr val="0070C0"/>
                </a:solidFill>
              </a:rPr>
              <a:t>Define delay requirements for changing any BWP parameter other than the </a:t>
            </a:r>
            <a:r>
              <a:rPr lang="en-GB" sz="2200" strike="sngStrike" dirty="0" err="1">
                <a:solidFill>
                  <a:srgbClr val="0070C0"/>
                </a:solidFill>
              </a:rPr>
              <a:t>firstActiveDownlinkBWP</a:t>
            </a:r>
            <a:r>
              <a:rPr lang="en-GB" sz="2200" strike="sngStrike" dirty="0">
                <a:solidFill>
                  <a:srgbClr val="0070C0"/>
                </a:solidFill>
              </a:rPr>
              <a:t>-Id or </a:t>
            </a:r>
            <a:r>
              <a:rPr lang="en-GB" sz="2200" strike="sngStrike" dirty="0" err="1">
                <a:solidFill>
                  <a:srgbClr val="0070C0"/>
                </a:solidFill>
              </a:rPr>
              <a:t>firstActiveUplinkBWP</a:t>
            </a:r>
            <a:r>
              <a:rPr lang="en-GB" sz="2200" strike="sngStrike" dirty="0">
                <a:solidFill>
                  <a:srgbClr val="0070C0"/>
                </a:solidFill>
              </a:rPr>
              <a:t>-Id via RRC on </a:t>
            </a:r>
            <a:r>
              <a:rPr lang="en-GB" sz="2200" strike="sngStrike" dirty="0" err="1">
                <a:solidFill>
                  <a:srgbClr val="0070C0"/>
                </a:solidFill>
              </a:rPr>
              <a:t>SCell</a:t>
            </a:r>
            <a:r>
              <a:rPr lang="en-GB" sz="2200" strike="sngStrike" dirty="0">
                <a:solidFill>
                  <a:srgbClr val="0070C0"/>
                </a:solidFill>
              </a:rPr>
              <a:t>. The delay requirement is defined by reusing the delay defined in section 8.6.3, TS 38.133.</a:t>
            </a:r>
            <a:endParaRPr lang="en-US" sz="2200" strike="sngStrike" dirty="0">
              <a:solidFill>
                <a:srgbClr val="0070C0"/>
              </a:solidFill>
            </a:endParaRPr>
          </a:p>
          <a:p>
            <a:pPr lvl="1" hangingPunct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9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47CB0-14DA-44E6-B90B-1F937B94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UL Spatial Relation Info Switch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3F42D-97EC-4E55-B9B0-FB4AE6EF3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044"/>
            <a:ext cx="10515600" cy="5178039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en-GB" u="sng" dirty="0"/>
              <a:t>Issue 2-1-1: Delay requirements for MAC–CE based UL spatial relation switch</a:t>
            </a:r>
            <a:endParaRPr lang="en-US" dirty="0"/>
          </a:p>
          <a:p>
            <a:pPr lvl="1" hangingPunct="0">
              <a:spcBef>
                <a:spcPts val="600"/>
              </a:spcBef>
              <a:spcAft>
                <a:spcPts val="1200"/>
              </a:spcAft>
            </a:pPr>
            <a:r>
              <a:rPr lang="en-GB" sz="2100" dirty="0"/>
              <a:t>Option 1 : Refer to section 8.14 for additional delay due to PL-RS switch in UL spatial relation switch for known PL-RS. Specify that the no requirement is imposed during transient period (before PL-RS switch complete).</a:t>
            </a:r>
            <a:endParaRPr lang="en-US" sz="2100" dirty="0"/>
          </a:p>
          <a:p>
            <a:pPr lvl="1" hangingPunct="0">
              <a:spcBef>
                <a:spcPts val="600"/>
              </a:spcBef>
              <a:spcAft>
                <a:spcPts val="1200"/>
              </a:spcAft>
            </a:pPr>
            <a:r>
              <a:rPr lang="en-GB" sz="2100" dirty="0"/>
              <a:t>Option 2 : Refer to section 8.14 for additional delay due to PL-RS switch in UL spatial relation switch.</a:t>
            </a:r>
            <a:endParaRPr lang="en-US" sz="2100" dirty="0"/>
          </a:p>
          <a:p>
            <a:pPr lvl="1" hangingPunct="0"/>
            <a:r>
              <a:rPr lang="en-GB" sz="2100" dirty="0"/>
              <a:t>Option 3:</a:t>
            </a:r>
            <a:endParaRPr lang="en-US" sz="2100" dirty="0"/>
          </a:p>
          <a:p>
            <a:pPr lvl="2"/>
            <a:r>
              <a:rPr lang="en-GB" sz="2100" dirty="0"/>
              <a:t>If Only </a:t>
            </a:r>
            <a:r>
              <a:rPr lang="en-GB" sz="2100" dirty="0" err="1"/>
              <a:t>pucch-PathlossReferenceRS</a:t>
            </a:r>
            <a:r>
              <a:rPr lang="en-GB" sz="2100" dirty="0"/>
              <a:t> is changed in PUCCH-</a:t>
            </a:r>
            <a:r>
              <a:rPr lang="en-GB" sz="2100" dirty="0" err="1"/>
              <a:t>SpatialRelationInfo</a:t>
            </a:r>
            <a:r>
              <a:rPr lang="en-GB" sz="2100" dirty="0"/>
              <a:t>, refer to section 8.14.</a:t>
            </a:r>
            <a:endParaRPr lang="en-US" sz="2100" dirty="0"/>
          </a:p>
          <a:p>
            <a:pPr lvl="2"/>
            <a:r>
              <a:rPr lang="en-GB" sz="2100" dirty="0"/>
              <a:t>If both </a:t>
            </a:r>
            <a:r>
              <a:rPr lang="en-GB" sz="2100" dirty="0" err="1"/>
              <a:t>pucch-SpatialRelation</a:t>
            </a:r>
            <a:r>
              <a:rPr lang="en-GB" sz="2100" dirty="0"/>
              <a:t> for transmission and </a:t>
            </a:r>
            <a:r>
              <a:rPr lang="en-GB" sz="2100" dirty="0" err="1"/>
              <a:t>pucch-PathlossReferenceRS</a:t>
            </a:r>
            <a:r>
              <a:rPr lang="en-GB" sz="2100" dirty="0"/>
              <a:t> are changed in PUCCH-</a:t>
            </a:r>
            <a:r>
              <a:rPr lang="en-GB" sz="2100" dirty="0" err="1"/>
              <a:t>SpatialRelationInfo</a:t>
            </a:r>
            <a:r>
              <a:rPr lang="en-GB" sz="2100" dirty="0"/>
              <a:t>, longer delay is expected.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GB" sz="2100" dirty="0"/>
              <a:t>Option 4: When both </a:t>
            </a:r>
            <a:r>
              <a:rPr lang="en-GB" sz="2100" dirty="0" err="1"/>
              <a:t>pucch-SpatialRelation</a:t>
            </a:r>
            <a:r>
              <a:rPr lang="en-GB" sz="2100" dirty="0"/>
              <a:t> for transmission and </a:t>
            </a:r>
            <a:r>
              <a:rPr lang="en-GB" sz="2100" dirty="0" err="1"/>
              <a:t>pucch-PathlossReferenceRS</a:t>
            </a:r>
            <a:r>
              <a:rPr lang="en-GB" sz="2100" dirty="0"/>
              <a:t> are changed in PUCCH-</a:t>
            </a:r>
            <a:r>
              <a:rPr lang="en-GB" sz="2100" dirty="0" err="1"/>
              <a:t>SpatialRelationInfo</a:t>
            </a:r>
            <a:r>
              <a:rPr lang="en-GB" sz="2100" dirty="0"/>
              <a:t>, if both DL-RS and PL-RS are known, the additional delay is as specified in 8.14, otherwise longer delay is expected. No requirement is imposed during the transient period (before both DL-RS and PL-RS relations switch complete).</a:t>
            </a:r>
          </a:p>
          <a:p>
            <a:pPr lvl="1"/>
            <a:r>
              <a:rPr lang="en-GB" sz="2100" dirty="0">
                <a:solidFill>
                  <a:srgbClr val="C00000"/>
                </a:solidFill>
              </a:rPr>
              <a:t>Option 5: With PUCCH Spatial relation info switch when both associated DL-RS and </a:t>
            </a:r>
            <a:r>
              <a:rPr lang="en-US" sz="2100" dirty="0" err="1">
                <a:solidFill>
                  <a:srgbClr val="C00000"/>
                </a:solidFill>
              </a:rPr>
              <a:t>pucch-PathlossReferenceRS</a:t>
            </a:r>
            <a:r>
              <a:rPr lang="en-US" sz="2100" dirty="0">
                <a:solidFill>
                  <a:srgbClr val="C00000"/>
                </a:solidFill>
              </a:rPr>
              <a:t> change</a:t>
            </a:r>
          </a:p>
          <a:p>
            <a:pPr lvl="2"/>
            <a:r>
              <a:rPr lang="en-US" sz="2100" dirty="0">
                <a:solidFill>
                  <a:srgbClr val="C00000"/>
                </a:solidFill>
              </a:rPr>
              <a:t>If both associated DL-RS and PL-RS are known, </a:t>
            </a:r>
            <a:r>
              <a:rPr lang="en-US" sz="2100" u="sng" dirty="0">
                <a:solidFill>
                  <a:srgbClr val="C00000"/>
                </a:solidFill>
              </a:rPr>
              <a:t>the switching delay </a:t>
            </a:r>
            <a:r>
              <a:rPr lang="en-US" sz="2100" dirty="0">
                <a:solidFill>
                  <a:srgbClr val="C00000"/>
                </a:solidFill>
              </a:rPr>
              <a:t>is specified in section 8.14.3. </a:t>
            </a:r>
          </a:p>
          <a:p>
            <a:pPr lvl="2"/>
            <a:r>
              <a:rPr lang="en-US" sz="2100" dirty="0">
                <a:solidFill>
                  <a:srgbClr val="C00000"/>
                </a:solidFill>
              </a:rPr>
              <a:t>If either associated DL-RS or PL-RS are unknown, longer switching delay is expected. </a:t>
            </a:r>
          </a:p>
          <a:p>
            <a:pPr lvl="2"/>
            <a:r>
              <a:rPr lang="en-US" sz="2100" dirty="0">
                <a:solidFill>
                  <a:srgbClr val="C00000"/>
                </a:solidFill>
              </a:rPr>
              <a:t>No requirements are defined until both the spatial relation switch and PL-RS switch are complete. </a:t>
            </a:r>
          </a:p>
          <a:p>
            <a:pPr lvl="1"/>
            <a:r>
              <a:rPr lang="en-US" sz="2500" dirty="0">
                <a:solidFill>
                  <a:srgbClr val="7030A0"/>
                </a:solidFill>
              </a:rPr>
              <a:t>Option 6: If </a:t>
            </a:r>
            <a:r>
              <a:rPr lang="en-US" dirty="0">
                <a:solidFill>
                  <a:srgbClr val="7030A0"/>
                </a:solidFill>
              </a:rPr>
              <a:t>UL spatial relation switch for PUCCH (</a:t>
            </a:r>
            <a:r>
              <a:rPr lang="en-GB" dirty="0">
                <a:solidFill>
                  <a:srgbClr val="7030A0"/>
                </a:solidFill>
              </a:rPr>
              <a:t>PUCCH-</a:t>
            </a:r>
            <a:r>
              <a:rPr lang="en-GB" dirty="0" err="1">
                <a:solidFill>
                  <a:srgbClr val="7030A0"/>
                </a:solidFill>
              </a:rPr>
              <a:t>SpatialRelationInfo</a:t>
            </a:r>
            <a:r>
              <a:rPr lang="en-GB" dirty="0">
                <a:solidFill>
                  <a:srgbClr val="7030A0"/>
                </a:solidFill>
              </a:rPr>
              <a:t>) is changed as described in 8.12.3, and the </a:t>
            </a:r>
            <a:r>
              <a:rPr lang="en-GB" dirty="0" err="1">
                <a:solidFill>
                  <a:srgbClr val="7030A0"/>
                </a:solidFill>
              </a:rPr>
              <a:t>pucch-PathlossReferenceRS</a:t>
            </a:r>
            <a:r>
              <a:rPr lang="en-GB" dirty="0">
                <a:solidFill>
                  <a:srgbClr val="7030A0"/>
                </a:solidFill>
              </a:rPr>
              <a:t> in PUCCH-</a:t>
            </a:r>
            <a:r>
              <a:rPr lang="en-GB" dirty="0" err="1">
                <a:solidFill>
                  <a:srgbClr val="7030A0"/>
                </a:solidFill>
              </a:rPr>
              <a:t>SpatialRelationInfo</a:t>
            </a:r>
            <a:r>
              <a:rPr lang="en-GB" dirty="0">
                <a:solidFill>
                  <a:srgbClr val="7030A0"/>
                </a:solidFill>
              </a:rPr>
              <a:t> is also changed, an additional DL </a:t>
            </a:r>
            <a:r>
              <a:rPr lang="en-US" dirty="0">
                <a:solidFill>
                  <a:srgbClr val="7030A0"/>
                </a:solidFill>
              </a:rPr>
              <a:t>Pathloss reference signal switching delay may be allowed. The detailed delay and conditions are FFS, but RAN4 need to consider: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Known DL pathloss RS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Unknown DL pathloss RS</a:t>
            </a:r>
          </a:p>
          <a:p>
            <a:pPr marL="914400" lvl="2" indent="0">
              <a:buNone/>
            </a:pPr>
            <a:endParaRPr lang="en-US" sz="2100" dirty="0">
              <a:solidFill>
                <a:srgbClr val="C00000"/>
              </a:solidFill>
            </a:endParaRP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9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920AA-D680-4243-8BFD-5A3293E9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BWP switching on multiple CCs in performance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010C0-B3FC-41A1-A00B-0E2B6CD37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Issue 3-1-1: RAN4 to define test cases for simultaneous RRC based BWP switch on multiple CCs</a:t>
            </a:r>
          </a:p>
          <a:p>
            <a:r>
              <a:rPr lang="en-GB" strike="sngStrike" dirty="0"/>
              <a:t>FFS</a:t>
            </a:r>
            <a:endParaRPr lang="en-US" strike="sngStrike" dirty="0"/>
          </a:p>
          <a:p>
            <a:pPr lvl="1" hangingPunct="0"/>
            <a:r>
              <a:rPr lang="en-GB" dirty="0"/>
              <a:t>Option 1 : </a:t>
            </a:r>
            <a:endParaRPr lang="en-US" dirty="0"/>
          </a:p>
          <a:p>
            <a:pPr lvl="2" hangingPunct="0"/>
            <a:r>
              <a:rPr lang="en-GB" dirty="0"/>
              <a:t>TC1: EN-DC with NR FR1 cell (E-UTRAN </a:t>
            </a:r>
            <a:r>
              <a:rPr lang="en-GB" dirty="0" err="1"/>
              <a:t>PCell</a:t>
            </a:r>
            <a:r>
              <a:rPr lang="en-GB" dirty="0"/>
              <a:t> + NR FR1 </a:t>
            </a:r>
            <a:r>
              <a:rPr lang="en-GB" dirty="0" err="1"/>
              <a:t>PSCell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2" hangingPunct="0"/>
            <a:r>
              <a:rPr lang="en-GB" dirty="0"/>
              <a:t>TC2: EN-DC with NR FR2 cell (E-UTRAN </a:t>
            </a:r>
            <a:r>
              <a:rPr lang="en-GB" dirty="0" err="1"/>
              <a:t>PCell</a:t>
            </a:r>
            <a:r>
              <a:rPr lang="en-GB" dirty="0"/>
              <a:t> + NR FR2 </a:t>
            </a:r>
            <a:r>
              <a:rPr lang="en-GB" dirty="0" err="1"/>
              <a:t>PSCell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2" hangingPunct="0"/>
            <a:r>
              <a:rPr lang="en-GB" dirty="0"/>
              <a:t>TC3: SA with NR FR1 cell (NR FR1 </a:t>
            </a:r>
            <a:r>
              <a:rPr lang="en-GB" dirty="0" err="1"/>
              <a:t>PCell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2" hangingPunct="0"/>
            <a:r>
              <a:rPr lang="en-GB" dirty="0"/>
              <a:t>TC4: SA with NR FR2 cell (NR FR2 </a:t>
            </a:r>
            <a:r>
              <a:rPr lang="en-GB" dirty="0" err="1"/>
              <a:t>PCell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3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3b34c8f0-1ef5-4d1e-bb66-517ce7fe7356" xsi:nil="true"/>
    <HideFromDelve xmlns="71c5aaf6-e6ce-465b-b873-5148d2a4c105">false</HideFromDelve>
    <Associated_x0020_Task xmlns="3b34c8f0-1ef5-4d1e-bb66-517ce7fe7356"/>
    <_dlc_DocId xmlns="71c5aaf6-e6ce-465b-b873-5148d2a4c105">5AIRPNAIUNRU-1328258698-3844</_dlc_DocId>
    <_dlc_DocIdUrl xmlns="71c5aaf6-e6ce-465b-b873-5148d2a4c105">
      <Url>https://nokia.sharepoint.com/sites/c5g/5gradio/_layouts/15/DocIdRedir.aspx?ID=5AIRPNAIUNRU-1328258698-3844</Url>
      <Description>5AIRPNAIUNRU-1328258698-3844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426D9B6-81F1-4DAE-AFE7-ED65137719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B6E8B5-1F4F-4556-BB10-32A9E44AB18F}">
  <ds:schemaRefs>
    <ds:schemaRef ds:uri="http://schemas.microsoft.com/office/2006/documentManagement/types"/>
    <ds:schemaRef ds:uri="3b34c8f0-1ef5-4d1e-bb66-517ce7fe7356"/>
    <ds:schemaRef ds:uri="http://purl.org/dc/elements/1.1/"/>
    <ds:schemaRef ds:uri="71c5aaf6-e6ce-465b-b873-5148d2a4c10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0b6aed8e-0313-4d17-80ff-d0e5da4931c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588651-8B1C-42DD-9AA1-CE1A055AE8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F42AE9D-83D1-44DD-A9B9-EC813740CE7E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1C030AA-86E9-4315-8A47-2D4775D885D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4157</TotalTime>
  <Words>728</Words>
  <Application>Microsoft Office PowerPoint</Application>
  <PresentationFormat>Widescreen</PresentationFormat>
  <Paragraphs>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WF on R16 NR RRM enhancements - BWP switching on multiple CCs, UL spatial info switch</vt:lpstr>
      <vt:lpstr>BWP switching on multiple CCs in core part(1)</vt:lpstr>
      <vt:lpstr>BWP switching on multiple CCs in core part(2)</vt:lpstr>
      <vt:lpstr>UL Spatial Relation Info Switch in core part(1)</vt:lpstr>
      <vt:lpstr>BWP switching on multiple CCs in performance part(1)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Nokia</cp:lastModifiedBy>
  <cp:revision>348</cp:revision>
  <dcterms:created xsi:type="dcterms:W3CDTF">2020-03-02T17:24:24Z</dcterms:created>
  <dcterms:modified xsi:type="dcterms:W3CDTF">2021-04-19T03:13:39Z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1040a88f-8fd5-4e76-a7a9-f108c315ae8c</vt:lpwstr>
  </property>
  <property fmtid="{D5CDD505-2E9C-101B-9397-08002B2CF9AE}" pid="3" name="CTP_TimeStamp">
    <vt:lpwstr>2020-08-25 12:42:15Z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0x01010000E5007003D3004E92B8EDD86D20E8CD</vt:lpwstr>
  </property>
  <property fmtid="{D5CDD505-2E9C-101B-9397-08002B2CF9AE}" pid="9" name="_dlc_DocIdItemGuid">
    <vt:lpwstr>60802c06-2560-434a-84f3-f95527063726</vt:lpwstr>
  </property>
</Properties>
</file>