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sldIdLst>
    <p:sldId id="256" r:id="rId5"/>
    <p:sldId id="299" r:id="rId6"/>
    <p:sldId id="307" r:id="rId7"/>
    <p:sldId id="309" r:id="rId8"/>
    <p:sldId id="300" r:id="rId9"/>
    <p:sldId id="310" r:id="rId10"/>
    <p:sldId id="311" r:id="rId11"/>
    <p:sldId id="312" r:id="rId12"/>
    <p:sldId id="306" r:id="rId13"/>
    <p:sldId id="313" r:id="rId14"/>
    <p:sldId id="314" r:id="rId15"/>
    <p:sldId id="315" r:id="rId16"/>
    <p:sldId id="301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6F6CF-505E-4AA1-890E-9ABB0FB1293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D16C4-5E05-4A6A-9A8C-6D2919EF6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7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830D-E227-442E-B199-AA2FF5DF2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54488E-096F-4531-A442-30707E308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A1C82-5D8F-406F-859D-98686F222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227E3-8646-4B78-8EC6-CB9A9BA00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80C23-95C6-45A8-919A-C262C39DD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0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32296-DE5C-47F6-9603-ADF0C3AE0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CFBC0-2109-494A-9A6E-68DEDDEEA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9F24A-AC0E-4193-A61C-20C6EB57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52AD6-2EFF-45E7-B1BC-1BAB7E8A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D2B31-F565-4425-B196-73345E060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5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242EED-911B-454B-84CB-B38F599D9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218DF-AE48-4009-825E-BB63C6680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78717-2839-42A5-9338-A1741076C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6A6C2-EDD6-418E-B280-0466A0AF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CC30B-67B2-476B-BF7D-9E7FB3523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9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DC21-8014-4C8B-94C5-F316C1FB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96B11-C918-4906-8B6A-2A3736814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4163A-C9C0-4A03-9CD6-F16226E59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78B52-C04B-47A2-B589-782733632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1254C-47D3-40DF-AA62-D713B1EF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9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0FE4C-B16C-4A40-97C1-C1F63DCDF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65A4B-1C3D-4225-B1DF-2954AD7D4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92A5A-91F2-4D6B-BF0D-AE8E72DB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119DC-9BA0-4AFC-BCB5-A3888223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A4759-1320-4824-B859-E7D4D47FB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7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C08E-7CEA-4887-9A58-2C25119A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5D0F-5FE5-46A2-B99A-0FF5EA135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9777A-04CF-4C81-B647-96D4F72AE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BFD93-1600-4B43-AB9B-772BF827E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93D97-C9BE-426D-A04B-E49FA9CB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F4EDE-7A32-43CC-97F6-BA1B338F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9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4876-ACF3-4B0C-94DA-F633D6B5D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F36C2-52AB-488E-A0E5-6CE604BBD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53E4E-4904-4A1E-9A0D-EBC3D2E9D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8C546-06AE-464F-AEB1-41AFCA8B2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3AFAFA-2987-48A2-9FD7-C83CCD16B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D7A8F-3A71-48BD-94F0-EC2F1B55C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21EFB-4703-4E28-85FC-3C873EC7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1BDE-3BBA-4A7A-B862-785AA506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7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9E66-442D-4859-A07C-6212F095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F21A57-AAE5-48F1-ABBA-7BE173B0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39ADE-9D5C-444A-89A9-59C53F352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BECE2-F55A-441C-9B8A-56E821A0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4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F5D23-0D62-4063-859F-46FE4939B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1BFE14-03BD-4E4C-9629-0FD3B177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82EF5-1D99-4896-8372-9F78CA31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5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2C3D6-80BA-4CCF-825F-2C4CD20FF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E0E51-9F3E-4D62-82A1-0A3FDA6FE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B80FBD-807B-4DEC-B629-901D1646D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D40CE-B165-4E5C-9515-E6E9DD697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3B627-681C-4346-952E-A2E246B58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0BE7A-C6A2-4194-AB2E-EB2D2812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1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9EC4-ABCC-4695-9BE0-D4551D1F2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075D-D26E-4BDF-BB73-D188B3642D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711B0-7C62-4B34-96F7-C295C77B6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21B3C-D20C-490E-88B2-2322F5E1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6AD03-08C5-40A9-A783-E5E52093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C36A4-4671-45CC-87F1-A8571AE5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9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A804-8C79-44DC-BD66-C74B62A6C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4FAF1-CD76-4EEE-8CF6-BDAE03E69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FD407-5DFC-46C5-A542-9AFEB8565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99F8F-42EA-4348-B31A-105ADAC53E8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A5ED5-0B2F-4759-98FC-7027F6A3C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059A1-6FAF-40A2-B6A2-94926EFAF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9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22152-4BE9-4E0C-8DAB-528CF916A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36" y="1929468"/>
            <a:ext cx="11887200" cy="1499532"/>
          </a:xfrm>
        </p:spPr>
        <p:txBody>
          <a:bodyPr>
            <a:normAutofit/>
          </a:bodyPr>
          <a:lstStyle/>
          <a:p>
            <a:r>
              <a:rPr lang="en-US" sz="4800" dirty="0"/>
              <a:t>WF on </a:t>
            </a:r>
            <a:r>
              <a:rPr lang="en-US" sz="4800" dirty="0" err="1"/>
              <a:t>gNB</a:t>
            </a:r>
            <a:r>
              <a:rPr lang="en-US" sz="4800" dirty="0"/>
              <a:t> positioning measurement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26442-076A-4C8F-93BA-9EAA63B10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49" y="4223092"/>
            <a:ext cx="11274805" cy="1162640"/>
          </a:xfrm>
        </p:spPr>
        <p:txBody>
          <a:bodyPr>
            <a:normAutofit/>
          </a:bodyPr>
          <a:lstStyle/>
          <a:p>
            <a:r>
              <a:rPr lang="en-US" sz="2800" dirty="0"/>
              <a:t>Ericsson</a:t>
            </a:r>
          </a:p>
        </p:txBody>
      </p:sp>
      <p:sp>
        <p:nvSpPr>
          <p:cNvPr id="4" name="正方形/長方形 6">
            <a:extLst>
              <a:ext uri="{FF2B5EF4-FFF2-40B4-BE49-F238E27FC236}">
                <a16:creationId xmlns:a16="http://schemas.microsoft.com/office/drawing/2014/main" id="{E6CAC9C0-E692-4940-B639-D8B71E1D4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7" y="0"/>
            <a:ext cx="6203323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zh-CN" sz="2000" dirty="0">
                <a:latin typeface="Arial" charset="0"/>
                <a:ea typeface="Batang" pitchFamily="18" charset="-127"/>
                <a:cs typeface="Times New Roman" pitchFamily="18" charset="0"/>
              </a:rPr>
              <a:t>3GPP TSG-RAN WG4 Meeting # 98bis-e</a:t>
            </a:r>
          </a:p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zh-CN" sz="2000" dirty="0">
                <a:latin typeface="Arial" charset="0"/>
                <a:ea typeface="Batang" pitchFamily="18" charset="-127"/>
                <a:cs typeface="Times New Roman" pitchFamily="18" charset="0"/>
              </a:rPr>
              <a:t>Electronic Meeting, April 12-20, 2021</a:t>
            </a:r>
          </a:p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ja-JP" sz="2000" dirty="0">
                <a:latin typeface="Arial" charset="0"/>
                <a:ea typeface="Batang" pitchFamily="18" charset="-127"/>
                <a:cs typeface="Times New Roman" pitchFamily="18" charset="0"/>
              </a:rPr>
              <a:t>Agenda: 5.5.2.3</a:t>
            </a:r>
          </a:p>
        </p:txBody>
      </p:sp>
      <p:sp>
        <p:nvSpPr>
          <p:cNvPr id="5" name="正方形/長方形 5">
            <a:extLst>
              <a:ext uri="{FF2B5EF4-FFF2-40B4-BE49-F238E27FC236}">
                <a16:creationId xmlns:a16="http://schemas.microsoft.com/office/drawing/2014/main" id="{85D8C46A-C772-492A-BB32-0FEE317D8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5256" y="109537"/>
            <a:ext cx="1979912" cy="5221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lang="en-GB" altLang="zh-CN" sz="2800">
                <a:ea typeface="Batang" pitchFamily="18" charset="-127"/>
                <a:cs typeface="Times New Roman" pitchFamily="18" charset="0"/>
              </a:rPr>
              <a:t>R4-2105755</a:t>
            </a:r>
            <a:endParaRPr lang="en-GB" altLang="zh-CN" sz="2000" dirty="0">
              <a:solidFill>
                <a:srgbClr val="FF0000"/>
              </a:solidFill>
              <a:ea typeface="Batang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946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528"/>
            <a:ext cx="11694253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gNB</a:t>
            </a:r>
            <a:r>
              <a:rPr lang="en-US" b="1" dirty="0"/>
              <a:t> Tx-Tx: SRS BW grouping for accuracy requirements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gNB accuracy requirements shall be defined for group of SRS BWs</a:t>
            </a:r>
            <a:endParaRPr lang="sv-SE" dirty="0"/>
          </a:p>
          <a:p>
            <a:pPr lvl="1"/>
            <a:r>
              <a:rPr lang="en-GB" dirty="0"/>
              <a:t>grouping of SRS BWs will be decided/updated based on link simulation results</a:t>
            </a:r>
          </a:p>
          <a:p>
            <a:endParaRPr lang="sv-SE" dirty="0">
              <a:cs typeface="Times New Roman" panose="02020603050405020304" pitchFamily="18" charset="0"/>
            </a:endParaRPr>
          </a:p>
          <a:p>
            <a:endParaRPr lang="sv-SE" dirty="0">
              <a:cs typeface="Times New Roman" panose="02020603050405020304" pitchFamily="18" charset="0"/>
            </a:endParaRPr>
          </a:p>
          <a:p>
            <a:endParaRPr lang="sv-SE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dirty="0"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D60C360-69F9-44E8-A390-D78392A3D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008856"/>
              </p:ext>
            </p:extLst>
          </p:nvPr>
        </p:nvGraphicFramePr>
        <p:xfrm>
          <a:off x="1828800" y="2113749"/>
          <a:ext cx="7306492" cy="2189988"/>
        </p:xfrm>
        <a:graphic>
          <a:graphicData uri="http://schemas.openxmlformats.org/drawingml/2006/table">
            <a:tbl>
              <a:tblPr firstRow="1" firstCol="1" bandRow="1"/>
              <a:tblGrid>
                <a:gridCol w="2186063">
                  <a:extLst>
                    <a:ext uri="{9D8B030D-6E8A-4147-A177-3AD203B41FA5}">
                      <a16:colId xmlns:a16="http://schemas.microsoft.com/office/drawing/2014/main" val="153771092"/>
                    </a:ext>
                  </a:extLst>
                </a:gridCol>
                <a:gridCol w="1238671">
                  <a:extLst>
                    <a:ext uri="{9D8B030D-6E8A-4147-A177-3AD203B41FA5}">
                      <a16:colId xmlns:a16="http://schemas.microsoft.com/office/drawing/2014/main" val="3871056744"/>
                    </a:ext>
                  </a:extLst>
                </a:gridCol>
                <a:gridCol w="2186063">
                  <a:extLst>
                    <a:ext uri="{9D8B030D-6E8A-4147-A177-3AD203B41FA5}">
                      <a16:colId xmlns:a16="http://schemas.microsoft.com/office/drawing/2014/main" val="2256463509"/>
                    </a:ext>
                  </a:extLst>
                </a:gridCol>
                <a:gridCol w="1695695">
                  <a:extLst>
                    <a:ext uri="{9D8B030D-6E8A-4147-A177-3AD203B41FA5}">
                      <a16:colId xmlns:a16="http://schemas.microsoft.com/office/drawing/2014/main" val="3650004409"/>
                    </a:ext>
                  </a:extLst>
                </a:gridCol>
              </a:tblGrid>
              <a:tr h="165461">
                <a:tc rowSpan="2"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SRS bandwidth in RB</a:t>
                      </a:r>
                      <a:endParaRPr lang="sv-SE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SRS SCS [kHz]</a:t>
                      </a:r>
                      <a:endParaRPr lang="sv-SE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gNB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TOA </a:t>
                      </a: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measurementaccuracy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[Tc] </a:t>
                      </a:r>
                      <a:endParaRPr lang="sv-SE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053375"/>
                  </a:ext>
                </a:extLst>
              </a:tr>
              <a:tr h="1654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Ês/Iot ≥ -13dB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Ês/Iot ≥ +3dB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9879804"/>
                  </a:ext>
                </a:extLst>
              </a:tr>
              <a:tr h="165461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24</a:t>
                      </a:r>
                      <a:r>
                        <a:rPr lang="en-GB" sz="1200" b="0" baseline="-250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</a:t>
                      </a: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≤ BW ≤ 40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15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804949"/>
                  </a:ext>
                </a:extLst>
              </a:tr>
              <a:tr h="165461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baseline="-250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</a:t>
                      </a: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40 ≤ BW ≤ 84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318670"/>
                  </a:ext>
                </a:extLst>
              </a:tr>
              <a:tr h="165461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baseline="-250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88 ≤ BW ≤ 168</a:t>
                      </a:r>
                      <a:endParaRPr lang="sv-SE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042121"/>
                  </a:ext>
                </a:extLst>
              </a:tr>
              <a:tr h="165461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176</a:t>
                      </a:r>
                      <a:r>
                        <a:rPr lang="en-GB" sz="1200" b="0" baseline="-250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</a:t>
                      </a: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≤ BW ≤ 264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080168"/>
                  </a:ext>
                </a:extLst>
              </a:tr>
              <a:tr h="165461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48</a:t>
                      </a:r>
                      <a:r>
                        <a:rPr lang="en-GB" sz="1200" b="0" baseline="-250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</a:t>
                      </a: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≤ BW ≤ 84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30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218148"/>
                  </a:ext>
                </a:extLst>
              </a:tr>
              <a:tr h="165461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88</a:t>
                      </a:r>
                      <a:r>
                        <a:rPr lang="en-GB" sz="1200" b="0" baseline="-250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</a:t>
                      </a: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≤ BW ≤ 168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261565"/>
                  </a:ext>
                </a:extLst>
              </a:tr>
              <a:tr h="165461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176</a:t>
                      </a:r>
                      <a:r>
                        <a:rPr lang="en-GB" sz="1200" b="0" baseline="-250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</a:t>
                      </a: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≤ BW ≤ 272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452930"/>
                  </a:ext>
                </a:extLst>
              </a:tr>
              <a:tr h="165461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32</a:t>
                      </a:r>
                      <a:r>
                        <a:rPr lang="en-GB" sz="1200" b="0" baseline="-250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</a:t>
                      </a: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≤ BW ≤ 40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120</a:t>
                      </a:r>
                      <a:endParaRPr lang="sv-SE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605944"/>
                  </a:ext>
                </a:extLst>
              </a:tr>
              <a:tr h="165461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44</a:t>
                      </a:r>
                      <a:r>
                        <a:rPr lang="en-GB" sz="1200" b="0" baseline="-250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</a:t>
                      </a: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≤ BW ≤ 84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865683"/>
                  </a:ext>
                </a:extLst>
              </a:tr>
              <a:tr h="165461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88</a:t>
                      </a:r>
                      <a:r>
                        <a:rPr lang="en-GB" sz="1200" b="0" baseline="-250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</a:t>
                      </a: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≤ BW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52987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D8B6E5B-F5E8-46FD-ABBF-E6A679423103}"/>
              </a:ext>
            </a:extLst>
          </p:cNvPr>
          <p:cNvSpPr/>
          <p:nvPr/>
        </p:nvSpPr>
        <p:spPr>
          <a:xfrm>
            <a:off x="191589" y="4724205"/>
            <a:ext cx="8813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Note 1: 60kHz SCS can be added based on the simulation results</a:t>
            </a:r>
          </a:p>
          <a:p>
            <a:r>
              <a:rPr lang="en-US" dirty="0"/>
              <a:t>Note 2: Lower bound of BW ranges can be updated based on simulation results</a:t>
            </a:r>
          </a:p>
        </p:txBody>
      </p:sp>
    </p:spTree>
    <p:extLst>
      <p:ext uri="{BB962C8B-B14F-4D97-AF65-F5344CB8AC3E}">
        <p14:creationId xmlns:p14="http://schemas.microsoft.com/office/powerpoint/2010/main" val="2533912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528"/>
            <a:ext cx="11694253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gNB</a:t>
            </a:r>
            <a:r>
              <a:rPr lang="en-US" b="1" dirty="0"/>
              <a:t> Rx-Tx: Impact of SRS SCS on accuracy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SRS-RSRP accuracy depends on SRS SCS</a:t>
            </a:r>
            <a:endParaRPr lang="sv-SE" dirty="0"/>
          </a:p>
          <a:p>
            <a:pPr lvl="0" hangingPunct="0"/>
            <a:endParaRPr lang="en-GB" dirty="0"/>
          </a:p>
          <a:p>
            <a:endParaRPr lang="sv-SE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987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9031"/>
            <a:ext cx="12122331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gNB</a:t>
            </a:r>
            <a:r>
              <a:rPr lang="en-US" b="1" dirty="0"/>
              <a:t> Rx-Tx: Impact of SRS symbol and comb size on accuracy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5360"/>
            <a:ext cx="12192000" cy="582811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FFS: whether SRS-RSRP accuracy is agnostic to SRS symbols and comb size or not will be decided based on further simulation with update</a:t>
            </a:r>
            <a:r>
              <a:rPr lang="en-US" dirty="0">
                <a:highlight>
                  <a:srgbClr val="FFFF00"/>
                </a:highlight>
              </a:rPr>
              <a:t>d</a:t>
            </a:r>
            <a:r>
              <a:rPr lang="en-US" dirty="0"/>
              <a:t> simulation assumptions.</a:t>
            </a:r>
            <a:endParaRPr lang="sv-SE" dirty="0"/>
          </a:p>
          <a:p>
            <a:pPr lvl="0" hangingPunct="0"/>
            <a:endParaRPr lang="en-GB" dirty="0"/>
          </a:p>
          <a:p>
            <a:endParaRPr lang="sv-SE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659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528"/>
            <a:ext cx="12192000" cy="64595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/>
              <a:t>gNB</a:t>
            </a:r>
            <a:r>
              <a:rPr lang="en-US" sz="3200" b="1" dirty="0"/>
              <a:t> Rx-Tx: RF margin for </a:t>
            </a:r>
            <a:r>
              <a:rPr lang="en-US" sz="3200" b="1" dirty="0" err="1"/>
              <a:t>gNB</a:t>
            </a:r>
            <a:r>
              <a:rPr lang="en-US" sz="3200" b="1" dirty="0"/>
              <a:t> Rx-Tx accuracy for different </a:t>
            </a:r>
            <a:r>
              <a:rPr lang="en-US" sz="3200" b="1" dirty="0" err="1"/>
              <a:t>gNB</a:t>
            </a:r>
            <a:r>
              <a:rPr lang="en-US" sz="3200" b="1" dirty="0"/>
              <a:t> types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r>
              <a:rPr lang="en-US" dirty="0" err="1"/>
              <a:t>gNB</a:t>
            </a:r>
            <a:r>
              <a:rPr lang="en-US" dirty="0"/>
              <a:t> Rx-Tx time difference accuracy is defined as: ± (X+Z) Tc.</a:t>
            </a:r>
          </a:p>
          <a:p>
            <a:r>
              <a:rPr lang="en-US" dirty="0"/>
              <a:t>Where:</a:t>
            </a:r>
          </a:p>
          <a:p>
            <a:pPr lvl="1"/>
            <a:r>
              <a:rPr lang="en-US" dirty="0"/>
              <a:t>X is numerical value derived from the link simulation results </a:t>
            </a:r>
          </a:p>
          <a:p>
            <a:pPr lvl="1"/>
            <a:r>
              <a:rPr lang="en-US" dirty="0"/>
              <a:t>Z accounts for RF margin and is declared by manufacturer.</a:t>
            </a:r>
          </a:p>
          <a:p>
            <a:pPr lvl="2"/>
            <a:r>
              <a:rPr lang="en-US" dirty="0"/>
              <a:t>Z depends on </a:t>
            </a:r>
            <a:r>
              <a:rPr lang="pt-BR" dirty="0"/>
              <a:t>gNB type (1-C, 1-H, 1-O, 2-O)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65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30" y="54528"/>
            <a:ext cx="12031570" cy="6459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UL RTOA measurement accuracy requirements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Agreements in GTW:</a:t>
            </a:r>
          </a:p>
          <a:p>
            <a:pPr lvl="1"/>
            <a:r>
              <a:rPr lang="en-US" dirty="0"/>
              <a:t>Do not define UL RTOA performance requirements in Rel-16 NR Positioning.</a:t>
            </a:r>
            <a:endParaRPr lang="en-GB" dirty="0"/>
          </a:p>
          <a:p>
            <a:pPr marL="0" indent="0">
              <a:spcAft>
                <a:spcPts val="900"/>
              </a:spcAft>
              <a:buNone/>
            </a:pPr>
            <a:endParaRPr lang="sv-SE" dirty="0">
              <a:ea typeface="SimSun" panose="02010600030101010101" pitchFamily="2" charset="-122"/>
            </a:endParaRPr>
          </a:p>
          <a:p>
            <a:pPr hangingPunct="0"/>
            <a:endParaRPr lang="en-GB" dirty="0"/>
          </a:p>
          <a:p>
            <a:pPr lvl="1" hangingPunct="0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822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30" y="54528"/>
            <a:ext cx="11694253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General: Beam sweeping during </a:t>
            </a:r>
            <a:r>
              <a:rPr lang="en-US" b="1" dirty="0" err="1"/>
              <a:t>gNB</a:t>
            </a:r>
            <a:r>
              <a:rPr lang="en-US" b="1" dirty="0"/>
              <a:t> measurement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8274"/>
            <a:ext cx="12192000" cy="5915198"/>
          </a:xfrm>
        </p:spPr>
        <p:txBody>
          <a:bodyPr>
            <a:normAutofit/>
          </a:bodyPr>
          <a:lstStyle/>
          <a:p>
            <a:r>
              <a:rPr lang="en-US" dirty="0" err="1"/>
              <a:t>gNB</a:t>
            </a:r>
            <a:r>
              <a:rPr lang="en-US" dirty="0"/>
              <a:t> accuracy requirements do not mandate </a:t>
            </a:r>
            <a:r>
              <a:rPr lang="en-US" dirty="0" err="1"/>
              <a:t>gNB</a:t>
            </a:r>
            <a:r>
              <a:rPr lang="en-US" dirty="0"/>
              <a:t> RX beam sweeping</a:t>
            </a:r>
          </a:p>
          <a:p>
            <a:r>
              <a:rPr lang="en-US" dirty="0"/>
              <a:t>FFS: whether to capture the above agreements in the specification</a:t>
            </a:r>
          </a:p>
          <a:p>
            <a:r>
              <a:rPr lang="en-US" dirty="0"/>
              <a:t>Candidate options:</a:t>
            </a:r>
          </a:p>
          <a:p>
            <a:pPr lvl="1"/>
            <a:r>
              <a:rPr lang="en-US" dirty="0"/>
              <a:t>Option 1:</a:t>
            </a:r>
            <a:endParaRPr lang="sv-SE" dirty="0"/>
          </a:p>
          <a:p>
            <a:pPr lvl="2"/>
            <a:r>
              <a:rPr lang="en-US" dirty="0" err="1"/>
              <a:t>gNB</a:t>
            </a:r>
            <a:r>
              <a:rPr lang="en-US" dirty="0"/>
              <a:t> accuracy requirements do not mandate </a:t>
            </a:r>
            <a:r>
              <a:rPr lang="en-US" dirty="0" err="1"/>
              <a:t>gNB</a:t>
            </a:r>
            <a:r>
              <a:rPr lang="en-US" dirty="0"/>
              <a:t> RX beam sweeping is captured only in the WF.</a:t>
            </a:r>
            <a:endParaRPr lang="sv-SE" dirty="0"/>
          </a:p>
          <a:p>
            <a:pPr lvl="1"/>
            <a:r>
              <a:rPr lang="en-US" dirty="0"/>
              <a:t>Option 2:</a:t>
            </a:r>
            <a:endParaRPr lang="sv-SE" dirty="0"/>
          </a:p>
          <a:p>
            <a:pPr lvl="2"/>
            <a:r>
              <a:rPr lang="en-US" dirty="0" err="1"/>
              <a:t>gNB</a:t>
            </a:r>
            <a:r>
              <a:rPr lang="en-US" dirty="0"/>
              <a:t> accuracy requirements do not mandate </a:t>
            </a:r>
            <a:r>
              <a:rPr lang="en-US" dirty="0" err="1"/>
              <a:t>gNB</a:t>
            </a:r>
            <a:r>
              <a:rPr lang="en-US" dirty="0"/>
              <a:t> RX beam sweeping is included in the accuracy side conditions.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003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30" y="54528"/>
            <a:ext cx="12031570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General: Samples for </a:t>
            </a:r>
            <a:r>
              <a:rPr lang="en-US" b="1" dirty="0" err="1"/>
              <a:t>gNB</a:t>
            </a:r>
            <a:r>
              <a:rPr lang="en-US" b="1" dirty="0"/>
              <a:t> accuracy requirements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lvl="0"/>
            <a:r>
              <a:rPr lang="de-DE" dirty="0"/>
              <a:t>Default assumption is to d</a:t>
            </a:r>
            <a:r>
              <a:rPr lang="en-GB" dirty="0" err="1"/>
              <a:t>efine</a:t>
            </a:r>
            <a:r>
              <a:rPr lang="en-GB" dirty="0"/>
              <a:t> the </a:t>
            </a:r>
            <a:r>
              <a:rPr lang="en-GB" dirty="0" err="1"/>
              <a:t>gNB</a:t>
            </a:r>
            <a:r>
              <a:rPr lang="en-GB" dirty="0"/>
              <a:t> accuracy requirements based on single sample/shot measurement assumption</a:t>
            </a:r>
          </a:p>
          <a:p>
            <a:pPr lvl="1"/>
            <a:r>
              <a:rPr lang="en-US" dirty="0"/>
              <a:t>FFS if multiple shots are used for lowest SRS BW group per SCS in case performance is not satisfactory.</a:t>
            </a:r>
            <a:endParaRPr lang="sv-SE" sz="1800" dirty="0"/>
          </a:p>
          <a:p>
            <a:pPr marL="0" indent="0">
              <a:buNone/>
            </a:pPr>
            <a:endParaRPr lang="sv-SE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260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30" y="54528"/>
            <a:ext cx="12031570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RoAoA</a:t>
            </a:r>
            <a:r>
              <a:rPr lang="en-US" b="1" dirty="0"/>
              <a:t> side conditions for 1-O and 2-O </a:t>
            </a:r>
            <a:r>
              <a:rPr lang="en-US" b="1" dirty="0" err="1"/>
              <a:t>gNB</a:t>
            </a:r>
            <a:r>
              <a:rPr lang="en-US" b="1" dirty="0"/>
              <a:t> types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F</a:t>
            </a:r>
            <a:r>
              <a:rPr lang="en-US" dirty="0" err="1"/>
              <a:t>ollowing</a:t>
            </a:r>
            <a:r>
              <a:rPr lang="en-US" dirty="0"/>
              <a:t> side condition is included in the </a:t>
            </a:r>
            <a:r>
              <a:rPr lang="en-US" dirty="0" err="1"/>
              <a:t>gNB</a:t>
            </a:r>
            <a:r>
              <a:rPr lang="en-US" dirty="0"/>
              <a:t> requirement: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gNB</a:t>
            </a:r>
            <a:r>
              <a:rPr lang="en-US" dirty="0"/>
              <a:t> positioning measurement requirements apply for the same </a:t>
            </a:r>
            <a:r>
              <a:rPr lang="en-US" dirty="0" err="1"/>
              <a:t>RoAoA</a:t>
            </a:r>
            <a:r>
              <a:rPr lang="en-US" dirty="0"/>
              <a:t> as OTA reference sensitivity requirements for 1-O and 2-O BS”</a:t>
            </a:r>
            <a:r>
              <a:rPr lang="en-GB" dirty="0"/>
              <a:t>.</a:t>
            </a:r>
            <a:endParaRPr lang="sv-SE" dirty="0"/>
          </a:p>
          <a:p>
            <a:endParaRPr lang="sv-SE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794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528"/>
            <a:ext cx="11694253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SRS-RSRP: SRS BW grouping for accuracy requirements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00481"/>
            <a:ext cx="12192000" cy="60225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gNB accuracy requirements shall be defined for group of SRS BWs</a:t>
            </a:r>
            <a:endParaRPr lang="sv-SE" dirty="0"/>
          </a:p>
          <a:p>
            <a:pPr lvl="1"/>
            <a:r>
              <a:rPr lang="en-GB" dirty="0"/>
              <a:t>grouping of SRS BWs will be decided based on link simulation results</a:t>
            </a:r>
            <a:endParaRPr lang="sv-SE" dirty="0"/>
          </a:p>
          <a:p>
            <a:pPr lvl="0" hangingPunct="0"/>
            <a:r>
              <a:rPr lang="en-GB" dirty="0"/>
              <a:t>Candidate options:</a:t>
            </a:r>
          </a:p>
          <a:p>
            <a:pPr lvl="1" hangingPunct="0"/>
            <a:r>
              <a:rPr lang="en-GB" dirty="0"/>
              <a:t>Option 1:</a:t>
            </a:r>
          </a:p>
          <a:p>
            <a:pPr lvl="1" hangingPunct="0"/>
            <a:endParaRPr lang="en-GB" dirty="0"/>
          </a:p>
          <a:p>
            <a:endParaRPr lang="sv-SE" dirty="0">
              <a:cs typeface="Times New Roman" panose="02020603050405020304" pitchFamily="18" charset="0"/>
            </a:endParaRPr>
          </a:p>
          <a:p>
            <a:endParaRPr lang="sv-SE" dirty="0">
              <a:cs typeface="Times New Roman" panose="02020603050405020304" pitchFamily="18" charset="0"/>
            </a:endParaRPr>
          </a:p>
          <a:p>
            <a:endParaRPr lang="sv-SE" dirty="0">
              <a:cs typeface="Times New Roman" panose="02020603050405020304" pitchFamily="18" charset="0"/>
            </a:endParaRPr>
          </a:p>
          <a:p>
            <a:endParaRPr lang="sv-SE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Option 2:</a:t>
            </a:r>
          </a:p>
          <a:p>
            <a:pPr lvl="2"/>
            <a:r>
              <a:rPr lang="en-GB" dirty="0"/>
              <a:t>For SINR +3dB, one set of accuracy for all SRS BWs and for all combinations of </a:t>
            </a:r>
            <a:r>
              <a:rPr lang="en-GB" dirty="0" err="1"/>
              <a:t>comb+symbol</a:t>
            </a:r>
            <a:endParaRPr lang="sv-SE" dirty="0"/>
          </a:p>
          <a:p>
            <a:pPr lvl="2"/>
            <a:r>
              <a:rPr lang="en-GB" dirty="0"/>
              <a:t>For SINR -13dB, </a:t>
            </a:r>
            <a:endParaRPr lang="sv-SE" dirty="0"/>
          </a:p>
          <a:p>
            <a:pPr lvl="3"/>
            <a:r>
              <a:rPr lang="en-GB" dirty="0"/>
              <a:t>two sets of requirements, one for 24</a:t>
            </a:r>
            <a:r>
              <a:rPr lang="zh-CN" altLang="sv-SE" dirty="0"/>
              <a:t>≤</a:t>
            </a:r>
            <a:r>
              <a:rPr lang="en-GB" dirty="0" err="1"/>
              <a:t>RB_num</a:t>
            </a:r>
            <a:r>
              <a:rPr lang="en-GB" dirty="0"/>
              <a:t>&lt;[64] and the other for [64]</a:t>
            </a:r>
            <a:r>
              <a:rPr lang="zh-CN" altLang="sv-SE" dirty="0"/>
              <a:t>≤</a:t>
            </a:r>
            <a:r>
              <a:rPr lang="en-GB" dirty="0" err="1"/>
              <a:t>RB_num</a:t>
            </a:r>
            <a:r>
              <a:rPr lang="en-GB" dirty="0"/>
              <a:t>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858E4A8-A405-4FDC-9CF2-5A5E1B4D8A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374777"/>
              </p:ext>
            </p:extLst>
          </p:nvPr>
        </p:nvGraphicFramePr>
        <p:xfrm>
          <a:off x="2498680" y="2381196"/>
          <a:ext cx="6888479" cy="1094994"/>
        </p:xfrm>
        <a:graphic>
          <a:graphicData uri="http://schemas.openxmlformats.org/drawingml/2006/table">
            <a:tbl>
              <a:tblPr firstRow="1" firstCol="1" bandRow="1"/>
              <a:tblGrid>
                <a:gridCol w="2017005">
                  <a:extLst>
                    <a:ext uri="{9D8B030D-6E8A-4147-A177-3AD203B41FA5}">
                      <a16:colId xmlns:a16="http://schemas.microsoft.com/office/drawing/2014/main" val="1262915148"/>
                    </a:ext>
                  </a:extLst>
                </a:gridCol>
                <a:gridCol w="2017005">
                  <a:extLst>
                    <a:ext uri="{9D8B030D-6E8A-4147-A177-3AD203B41FA5}">
                      <a16:colId xmlns:a16="http://schemas.microsoft.com/office/drawing/2014/main" val="2266619547"/>
                    </a:ext>
                  </a:extLst>
                </a:gridCol>
                <a:gridCol w="2854469">
                  <a:extLst>
                    <a:ext uri="{9D8B030D-6E8A-4147-A177-3AD203B41FA5}">
                      <a16:colId xmlns:a16="http://schemas.microsoft.com/office/drawing/2014/main" val="344026395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SRS bandwidth in RB</a:t>
                      </a:r>
                      <a:endParaRPr lang="sv-SE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SRS-RSRP measurement accuracy [dB] </a:t>
                      </a:r>
                      <a:endParaRPr lang="sv-SE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079257"/>
                  </a:ext>
                </a:extLst>
              </a:tr>
              <a:tr h="127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Ês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/</a:t>
                      </a: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Iot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≥ -13dB</a:t>
                      </a:r>
                      <a:endParaRPr lang="sv-SE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Ês/Iot ≥ +3dB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988770"/>
                  </a:ext>
                </a:extLst>
              </a:tr>
              <a:tr h="16375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24</a:t>
                      </a:r>
                      <a:r>
                        <a:rPr lang="en-GB" sz="1200" b="0" baseline="-250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</a:t>
                      </a: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≤ BW ≤ 40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036222"/>
                  </a:ext>
                </a:extLst>
              </a:tr>
              <a:tr h="16375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baseline="-250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</a:t>
                      </a: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40 ≤ BW ≤ 84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770434"/>
                  </a:ext>
                </a:extLst>
              </a:tr>
              <a:tr h="16375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baseline="-250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</a:t>
                      </a: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88 ≤ BW ≤ 168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249288"/>
                  </a:ext>
                </a:extLst>
              </a:tr>
              <a:tr h="16375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176</a:t>
                      </a:r>
                      <a:r>
                        <a:rPr lang="en-GB" sz="1200" b="0" baseline="-250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≤ BW ≤ 272</a:t>
                      </a:r>
                      <a:endParaRPr lang="sv-SE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64064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36F3351-B44B-4CC2-AB9A-C3825582C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151275"/>
              </p:ext>
            </p:extLst>
          </p:nvPr>
        </p:nvGraphicFramePr>
        <p:xfrm>
          <a:off x="2498680" y="3845646"/>
          <a:ext cx="6958826" cy="917067"/>
        </p:xfrm>
        <a:graphic>
          <a:graphicData uri="http://schemas.openxmlformats.org/drawingml/2006/table">
            <a:tbl>
              <a:tblPr firstRow="1" firstCol="1" bandRow="1"/>
              <a:tblGrid>
                <a:gridCol w="2029777">
                  <a:extLst>
                    <a:ext uri="{9D8B030D-6E8A-4147-A177-3AD203B41FA5}">
                      <a16:colId xmlns:a16="http://schemas.microsoft.com/office/drawing/2014/main" val="3453133492"/>
                    </a:ext>
                  </a:extLst>
                </a:gridCol>
                <a:gridCol w="2984357">
                  <a:extLst>
                    <a:ext uri="{9D8B030D-6E8A-4147-A177-3AD203B41FA5}">
                      <a16:colId xmlns:a16="http://schemas.microsoft.com/office/drawing/2014/main" val="1072019234"/>
                    </a:ext>
                  </a:extLst>
                </a:gridCol>
                <a:gridCol w="1944692">
                  <a:extLst>
                    <a:ext uri="{9D8B030D-6E8A-4147-A177-3AD203B41FA5}">
                      <a16:colId xmlns:a16="http://schemas.microsoft.com/office/drawing/2014/main" val="172176991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SRS bandwidth in RB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SRS-RSRP measurement accuracy [dB] </a:t>
                      </a:r>
                      <a:endParaRPr lang="sv-SE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806457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Ês/Iot ≥ -13dB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Ês/Iot ≥ +3dB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043737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32</a:t>
                      </a:r>
                      <a:r>
                        <a:rPr lang="en-GB" sz="1200" b="0" baseline="-250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</a:t>
                      </a: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≤ BW ≤ 40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181656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baseline="-250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</a:t>
                      </a: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44 ≤ BW ≤ 84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149643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BW </a:t>
                      </a:r>
                      <a:r>
                        <a:rPr lang="en-US" sz="1200" b="0">
                          <a:effectLst/>
                          <a:latin typeface="Yu Mincho" panose="02020400000000000000" pitchFamily="18" charset="-128"/>
                          <a:ea typeface="SimSun" panose="02010600030101010101" pitchFamily="2" charset="-122"/>
                        </a:rPr>
                        <a:t>≥</a:t>
                      </a: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 88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</a:rPr>
                        <a:t>TBD</a:t>
                      </a:r>
                      <a:endParaRPr lang="sv-SE" sz="12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336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E808FE6-ADD2-4A41-A566-2FE95CC74EF7}"/>
              </a:ext>
            </a:extLst>
          </p:cNvPr>
          <p:cNvSpPr/>
          <p:nvPr/>
        </p:nvSpPr>
        <p:spPr>
          <a:xfrm>
            <a:off x="483324" y="4797249"/>
            <a:ext cx="80249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 1: In tables 1 and 2, lower bound of BW ranges can be updated based on simulation results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4933BE-D85C-4D31-B2EC-66FCE3C9617C}"/>
              </a:ext>
            </a:extLst>
          </p:cNvPr>
          <p:cNvSpPr/>
          <p:nvPr/>
        </p:nvSpPr>
        <p:spPr>
          <a:xfrm>
            <a:off x="5501640" y="2002829"/>
            <a:ext cx="11887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Table 1: FR1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08988C-59DA-4691-9546-86B2B2305D32}"/>
              </a:ext>
            </a:extLst>
          </p:cNvPr>
          <p:cNvSpPr/>
          <p:nvPr/>
        </p:nvSpPr>
        <p:spPr>
          <a:xfrm>
            <a:off x="5383733" y="3546780"/>
            <a:ext cx="11887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Table 2: FR2</a:t>
            </a:r>
          </a:p>
        </p:txBody>
      </p:sp>
    </p:spTree>
    <p:extLst>
      <p:ext uri="{BB962C8B-B14F-4D97-AF65-F5344CB8AC3E}">
        <p14:creationId xmlns:p14="http://schemas.microsoft.com/office/powerpoint/2010/main" val="2339909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528"/>
            <a:ext cx="11694253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SRS-RSRP: Impact of SRS SCS on accuracy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SRS-RSRP accuracy is agnostic to SRS SCS within the same FR</a:t>
            </a:r>
            <a:endParaRPr lang="sv-SE" dirty="0"/>
          </a:p>
          <a:p>
            <a:pPr lvl="0" hangingPunct="0"/>
            <a:endParaRPr lang="en-GB" dirty="0"/>
          </a:p>
          <a:p>
            <a:endParaRPr lang="sv-SE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73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9031"/>
            <a:ext cx="12122331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SRS-RSRP: Impact of SRS symbol and comb size on accuracy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5360"/>
            <a:ext cx="12192000" cy="582811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FFS: whether SRS-RSRP accuracy is agnostic to SRS symbols and comb size or not will be decided based on further simulation with update</a:t>
            </a:r>
            <a:r>
              <a:rPr lang="en-US" dirty="0">
                <a:highlight>
                  <a:srgbClr val="FFFF00"/>
                </a:highlight>
              </a:rPr>
              <a:t>d</a:t>
            </a:r>
            <a:r>
              <a:rPr lang="en-US" dirty="0"/>
              <a:t> simulation assumptions.</a:t>
            </a:r>
            <a:endParaRPr lang="sv-SE" dirty="0"/>
          </a:p>
          <a:p>
            <a:pPr lvl="0" hangingPunct="0"/>
            <a:endParaRPr lang="en-GB" dirty="0"/>
          </a:p>
          <a:p>
            <a:endParaRPr lang="sv-SE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231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528"/>
            <a:ext cx="11694253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SRS-RSRP: Propagation condition for meeting accuracy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SRS-RSRP measurement accuracy shall be defined under AWGN</a:t>
            </a:r>
            <a:endParaRPr lang="sv-SE" dirty="0"/>
          </a:p>
          <a:p>
            <a:pPr lvl="0" hangingPunct="0"/>
            <a:endParaRPr lang="en-GB" dirty="0"/>
          </a:p>
          <a:p>
            <a:endParaRPr lang="sv-SE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632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528"/>
            <a:ext cx="12192000" cy="71182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SRS-RSRP: RF margin for SRS-RSRP accuracy for different </a:t>
            </a:r>
            <a:r>
              <a:rPr lang="en-US" sz="3200" b="1" dirty="0" err="1"/>
              <a:t>gNB</a:t>
            </a:r>
            <a:r>
              <a:rPr lang="en-US" sz="3200" b="1" dirty="0"/>
              <a:t> types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r>
              <a:rPr lang="en-US" dirty="0"/>
              <a:t>FFS: RF margin for different </a:t>
            </a:r>
            <a:r>
              <a:rPr lang="en-US" dirty="0" err="1"/>
              <a:t>gNB</a:t>
            </a:r>
            <a:r>
              <a:rPr lang="en-US" dirty="0"/>
              <a:t> types </a:t>
            </a:r>
          </a:p>
          <a:p>
            <a:r>
              <a:rPr lang="en-US" dirty="0"/>
              <a:t>Candidate options:</a:t>
            </a:r>
          </a:p>
          <a:p>
            <a:pPr lvl="0"/>
            <a:r>
              <a:rPr lang="en-GB" dirty="0"/>
              <a:t>Option 1:</a:t>
            </a:r>
            <a:endParaRPr lang="sv-SE" dirty="0"/>
          </a:p>
          <a:p>
            <a:pPr lvl="1" hangingPunct="0"/>
            <a:r>
              <a:rPr lang="en-GB" dirty="0"/>
              <a:t>RF calibration margin differs between </a:t>
            </a:r>
            <a:r>
              <a:rPr lang="en-GB" dirty="0" err="1"/>
              <a:t>gNB</a:t>
            </a:r>
            <a:r>
              <a:rPr lang="en-GB" dirty="0"/>
              <a:t> type 1-C and other </a:t>
            </a:r>
            <a:r>
              <a:rPr lang="en-GB" dirty="0" err="1"/>
              <a:t>gNB</a:t>
            </a:r>
            <a:r>
              <a:rPr lang="en-GB" dirty="0"/>
              <a:t> types:</a:t>
            </a:r>
            <a:endParaRPr lang="sv-SE" sz="2800" dirty="0"/>
          </a:p>
          <a:p>
            <a:pPr lvl="2"/>
            <a:r>
              <a:rPr lang="en-GB" dirty="0"/>
              <a:t>X=2.5dB for </a:t>
            </a:r>
            <a:r>
              <a:rPr lang="en-GB" dirty="0" err="1"/>
              <a:t>gNB</a:t>
            </a:r>
            <a:r>
              <a:rPr lang="en-GB" dirty="0"/>
              <a:t> type 1-C</a:t>
            </a:r>
            <a:endParaRPr lang="sv-SE" sz="2400" dirty="0"/>
          </a:p>
          <a:p>
            <a:pPr lvl="2"/>
            <a:r>
              <a:rPr lang="en-GB" dirty="0"/>
              <a:t>X=4dB for </a:t>
            </a:r>
            <a:r>
              <a:rPr lang="en-GB" dirty="0" err="1"/>
              <a:t>gNB</a:t>
            </a:r>
            <a:r>
              <a:rPr lang="en-GB" dirty="0"/>
              <a:t> typ</a:t>
            </a:r>
            <a:r>
              <a:rPr lang="en-GB" dirty="0">
                <a:highlight>
                  <a:srgbClr val="FFFF00"/>
                </a:highlight>
              </a:rPr>
              <a:t>e</a:t>
            </a:r>
            <a:r>
              <a:rPr lang="en-GB" dirty="0"/>
              <a:t> 1-H, 1-O and 2-O</a:t>
            </a:r>
            <a:endParaRPr lang="sv-SE" sz="2400" dirty="0"/>
          </a:p>
          <a:p>
            <a:pPr lvl="0"/>
            <a:r>
              <a:rPr lang="en-GB" dirty="0"/>
              <a:t>Option 2:</a:t>
            </a:r>
            <a:endParaRPr lang="sv-SE" dirty="0"/>
          </a:p>
          <a:p>
            <a:pPr lvl="1"/>
            <a:r>
              <a:rPr lang="en-GB" dirty="0"/>
              <a:t>RF margin needs further discussion</a:t>
            </a:r>
            <a:endParaRPr lang="sv-SE" dirty="0"/>
          </a:p>
          <a:p>
            <a:pPr lvl="2"/>
            <a:r>
              <a:rPr lang="en-GB" dirty="0"/>
              <a:t>Investigate RF margin for different </a:t>
            </a:r>
            <a:r>
              <a:rPr lang="en-GB" dirty="0" err="1"/>
              <a:t>gNB</a:t>
            </a:r>
            <a:r>
              <a:rPr lang="en-GB" dirty="0"/>
              <a:t> types (1-C, 1-H, 1-O and 2-O)</a:t>
            </a:r>
            <a:endParaRPr lang="sv-SE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2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f282d3b-eb4a-4b09-b61f-b9593442e286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208662E-930F-459F-8C8C-562DA63FD0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F91194-E2EF-4757-B259-B4318FE1F0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D66A53-22E3-424F-921C-F0DDC601C957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9b239327-9e80-40e4-b1b7-4394fed77a33"/>
    <ds:schemaRef ds:uri="http://schemas.microsoft.com/sharepoint/v3"/>
    <ds:schemaRef ds:uri="http://purl.org/dc/elements/1.1/"/>
    <ds:schemaRef ds:uri="http://schemas.openxmlformats.org/package/2006/metadata/core-properties"/>
    <ds:schemaRef ds:uri="2f282d3b-eb4a-4b09-b61f-b9593442e28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855</Words>
  <Application>Microsoft Office PowerPoint</Application>
  <PresentationFormat>Widescreen</PresentationFormat>
  <Paragraphs>144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Yu Mincho</vt:lpstr>
      <vt:lpstr>Arial</vt:lpstr>
      <vt:lpstr>Calibri</vt:lpstr>
      <vt:lpstr>Calibri Light</vt:lpstr>
      <vt:lpstr>Times New Roman</vt:lpstr>
      <vt:lpstr>Office Theme</vt:lpstr>
      <vt:lpstr>WF on gNB positioning measurement requirements</vt:lpstr>
      <vt:lpstr>General: Beam sweeping during gNB measurement</vt:lpstr>
      <vt:lpstr>General: Samples for gNB accuracy requirements</vt:lpstr>
      <vt:lpstr>RoAoA side conditions for 1-O and 2-O gNB types</vt:lpstr>
      <vt:lpstr>SRS-RSRP: SRS BW grouping for accuracy requirements</vt:lpstr>
      <vt:lpstr>SRS-RSRP: Impact of SRS SCS on accuracy</vt:lpstr>
      <vt:lpstr>SRS-RSRP: Impact of SRS symbol and comb size on accuracy</vt:lpstr>
      <vt:lpstr>SRS-RSRP: Propagation condition for meeting accuracy</vt:lpstr>
      <vt:lpstr>SRS-RSRP: RF margin for SRS-RSRP accuracy for different gNB types</vt:lpstr>
      <vt:lpstr>gNB Tx-Tx: SRS BW grouping for accuracy requirements</vt:lpstr>
      <vt:lpstr>gNB Rx-Tx: Impact of SRS SCS on accuracy</vt:lpstr>
      <vt:lpstr>gNB Rx-Tx: Impact of SRS symbol and comb size on accuracy</vt:lpstr>
      <vt:lpstr>gNB Rx-Tx: RF margin for gNB Rx-Tx accuracy for different gNB types</vt:lpstr>
      <vt:lpstr>UL RTOA measurement accuracy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CTPClassification=CTP_NT</cp:keywords>
  <cp:lastModifiedBy/>
  <cp:revision>1</cp:revision>
  <dcterms:created xsi:type="dcterms:W3CDTF">2018-01-12T05:29:14Z</dcterms:created>
  <dcterms:modified xsi:type="dcterms:W3CDTF">2021-04-19T15:43:32Z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a67f46ce-e1a2-40a7-b4ad-580eff7a7b8b</vt:lpwstr>
  </property>
  <property fmtid="{D5CDD505-2E9C-101B-9397-08002B2CF9AE}" pid="3" name="CTP_TimeStamp">
    <vt:lpwstr>2018-01-25 22:59:37Z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NewReviewCycle">
    <vt:lpwstr/>
  </property>
  <property fmtid="{D5CDD505-2E9C-101B-9397-08002B2CF9AE}" pid="9" name="_2015_ms_pID_725343">
    <vt:lpwstr>(2)ZEyeJZvUEBWb9MaZPNmsae/RxvV3+jll6hbCZD1FyT8hsRDPFktg+sGQuXzgM0H0sXz7iihy
WXn0FsQHodcKO2QJzoVmm5N6JCtMS7PucnnNjDHZQsNXR7JVZNJVg1RmkeBOz3vB3BNc7CzQ
ZwsKdVzgGW3ZO1J01YnIE8kLgOZXQ/Y3HjqpGFJAmNq9eWrNX9BesZkvomNX1RnibIVQAaIj
uBQ0hsq81Ni01mrx8M</vt:lpwstr>
  </property>
  <property fmtid="{D5CDD505-2E9C-101B-9397-08002B2CF9AE}" pid="10" name="_2015_ms_pID_7253431">
    <vt:lpwstr>wkzFledQv7Dl2HBlSBn2dWHhjZXfM/zPACW4gQL+T4s5KGXfYuqyoJ
rcsDsfW0WVkQsBSQ/BapotpM9vFdChpgOhQg/RN3CmDqkhtBYwJya4r67dzFbIKhvakwVJV3
Bc7HhSJ6aBk9oJ1JxPzOUpbkxnPQG3oJdECiDejlbx1sBfTwiveaxr5z9xU04dSL1nISjSjt
hfh2wnNZ0pq41l2S</vt:lpwstr>
  </property>
  <property fmtid="{D5CDD505-2E9C-101B-9397-08002B2CF9AE}" pid="11" name="_AdHocReviewCycleID">
    <vt:i4>-1770393099</vt:i4>
  </property>
  <property fmtid="{D5CDD505-2E9C-101B-9397-08002B2CF9AE}" pid="12" name="UpdateProcess">
    <vt:lpwstr>End</vt:lpwstr>
  </property>
  <property fmtid="{D5CDD505-2E9C-101B-9397-08002B2CF9AE}" pid="13" name="ContentTypeId">
    <vt:lpwstr>0x010100F3E9551B3FDDA24EBF0A209BAAD637CA</vt:lpwstr>
  </property>
</Properties>
</file>