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47" r:id="rId6"/>
    <p:sldId id="352" r:id="rId7"/>
    <p:sldId id="353" r:id="rId8"/>
    <p:sldId id="354" r:id="rId9"/>
    <p:sldId id="359" r:id="rId10"/>
    <p:sldId id="355" r:id="rId11"/>
    <p:sldId id="356" r:id="rId12"/>
    <p:sldId id="360" r:id="rId13"/>
    <p:sldId id="350" r:id="rId14"/>
    <p:sldId id="357" r:id="rId15"/>
    <p:sldId id="358" r:id="rId16"/>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CE988-D98F-4F74-8350-D36045A613CF}" v="25" dt="2021-04-19T16:01:38.695"/>
    <p1510:client id="{B297116E-0291-4587-813F-DE4F46D6815B}" v="2" dt="2021-04-19T17:22:37.217"/>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60" y="5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B297116E-0291-4587-813F-DE4F46D6815B}"/>
    <pc:docChg chg="modSld">
      <pc:chgData name="Huang, Rui" userId="2b60e985-b2bb-4704-b9fe-58fc6af4a968" providerId="ADAL" clId="{B297116E-0291-4587-813F-DE4F46D6815B}" dt="2021-04-19T17:22:40.136" v="7" actId="20577"/>
      <pc:docMkLst>
        <pc:docMk/>
      </pc:docMkLst>
      <pc:sldChg chg="modSp mod">
        <pc:chgData name="Huang, Rui" userId="2b60e985-b2bb-4704-b9fe-58fc6af4a968" providerId="ADAL" clId="{B297116E-0291-4587-813F-DE4F46D6815B}" dt="2021-04-19T17:22:40.136" v="7" actId="20577"/>
        <pc:sldMkLst>
          <pc:docMk/>
          <pc:sldMk cId="2354330982" sldId="357"/>
        </pc:sldMkLst>
        <pc:spChg chg="mod">
          <ac:chgData name="Huang, Rui" userId="2b60e985-b2bb-4704-b9fe-58fc6af4a968" providerId="ADAL" clId="{B297116E-0291-4587-813F-DE4F46D6815B}" dt="2021-04-19T17:22:40.136" v="7" actId="20577"/>
          <ac:spMkLst>
            <pc:docMk/>
            <pc:sldMk cId="2354330982" sldId="3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2021/4/20</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2021/4/20</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2021/4/20</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2021/4/20</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2021/4/20</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2021/4/20</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103990"/>
            <a:ext cx="5616575" cy="86843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#98-bis-e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12 – 20 April, 2021</a:t>
            </a:r>
            <a:br>
              <a:rPr lang="en-US" sz="1800" dirty="0">
                <a:latin typeface="Arial" panose="020B0604020202020204" pitchFamily="34" charset="0"/>
                <a:ea typeface="Meiryo UI" pitchFamily="50" charset="-128"/>
                <a:cs typeface="Arial" panose="020B0604020202020204" pitchFamily="34" charset="0"/>
              </a:rPr>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t>WF on NR</a:t>
            </a:r>
            <a:r>
              <a:rPr lang="zh-CN" altLang="en-US" sz="3600" dirty="0"/>
              <a:t> </a:t>
            </a:r>
            <a:r>
              <a:rPr lang="en-US" altLang="zh-CN" sz="3600" dirty="0"/>
              <a:t>Positioning</a:t>
            </a:r>
            <a:r>
              <a:rPr lang="zh-CN" altLang="en-US" sz="3600" dirty="0"/>
              <a:t> </a:t>
            </a:r>
            <a:r>
              <a:rPr lang="en-US" altLang="zh-CN" sz="3600" dirty="0"/>
              <a:t>Performance</a:t>
            </a:r>
            <a:r>
              <a:rPr lang="zh-CN" altLang="en-US" sz="3600" dirty="0"/>
              <a:t> </a:t>
            </a:r>
            <a:r>
              <a:rPr lang="en-US" altLang="zh-CN" sz="3600" dirty="0"/>
              <a:t>Requirements</a:t>
            </a:r>
            <a:endParaRPr lang="zh-CN" altLang="en-US" sz="36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t>R4-2105750</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principles(1)</a:t>
            </a:r>
            <a:endParaRPr lang="zh-CN" altLang="en-US" sz="3600" b="1" dirty="0"/>
          </a:p>
        </p:txBody>
      </p:sp>
      <p:sp>
        <p:nvSpPr>
          <p:cNvPr id="3" name="内容占位符 2"/>
          <p:cNvSpPr>
            <a:spLocks noGrp="1"/>
          </p:cNvSpPr>
          <p:nvPr>
            <p:ph idx="1"/>
          </p:nvPr>
        </p:nvSpPr>
        <p:spPr>
          <a:xfrm>
            <a:off x="263352" y="692696"/>
            <a:ext cx="11593288" cy="6120680"/>
          </a:xfrm>
        </p:spPr>
        <p:txBody>
          <a:bodyPr>
            <a:normAutofit fontScale="85000" lnSpcReduction="20000"/>
          </a:bodyPr>
          <a:lstStyle/>
          <a:p>
            <a:r>
              <a:rPr lang="en-US" dirty="0">
                <a:solidFill>
                  <a:srgbClr val="00B050"/>
                </a:solidFill>
              </a:rPr>
              <a:t>Only need to define the test cases for SA  </a:t>
            </a:r>
          </a:p>
          <a:p>
            <a:r>
              <a:rPr lang="en-US" b="1" dirty="0">
                <a:solidFill>
                  <a:srgbClr val="00B050"/>
                </a:solidFill>
              </a:rPr>
              <a:t>Test cases for the different SINR side condition for UE Rx-Tx time difference </a:t>
            </a:r>
          </a:p>
          <a:p>
            <a:pPr lvl="1"/>
            <a:r>
              <a:rPr lang="en-GB" dirty="0">
                <a:solidFill>
                  <a:srgbClr val="00B050"/>
                </a:solidFill>
              </a:rPr>
              <a:t>UE Rx-Tx tests: Both SINR side conditions are tested in the same test with two cells.</a:t>
            </a:r>
            <a:endParaRPr lang="en-US" dirty="0">
              <a:solidFill>
                <a:srgbClr val="00B050"/>
              </a:solidFill>
            </a:endParaRPr>
          </a:p>
          <a:p>
            <a:pPr lvl="1"/>
            <a:r>
              <a:rPr lang="en-GB" dirty="0"/>
              <a:t>PRS-RSRP test: FFS</a:t>
            </a:r>
            <a:endParaRPr lang="en-US" dirty="0"/>
          </a:p>
          <a:p>
            <a:pPr lvl="2"/>
            <a:r>
              <a:rPr lang="en-US" dirty="0"/>
              <a:t>Option 1: </a:t>
            </a:r>
            <a:r>
              <a:rPr lang="en-GB" dirty="0"/>
              <a:t>there can be separate tests (e.g., Test 1, Test 2, …) inside the test case, one for each side condition.</a:t>
            </a:r>
            <a:endParaRPr lang="en-US" dirty="0"/>
          </a:p>
          <a:p>
            <a:pPr lvl="2"/>
            <a:r>
              <a:rPr lang="en-GB" dirty="0"/>
              <a:t>Option 2: Both SINR side conditions are tested in the same test with two cells</a:t>
            </a:r>
            <a:endParaRPr lang="en-US" dirty="0"/>
          </a:p>
          <a:p>
            <a:pPr lvl="0"/>
            <a:r>
              <a:rPr lang="en-US" dirty="0">
                <a:solidFill>
                  <a:srgbClr val="00B050"/>
                </a:solidFill>
              </a:rPr>
              <a:t>No need to define test cases for the serving carrier frequencies and non-serving carrier frequencies.</a:t>
            </a:r>
          </a:p>
          <a:p>
            <a:r>
              <a:rPr lang="en-US" b="1" dirty="0"/>
              <a:t>Absolute measurement reporting in test cases: FFS</a:t>
            </a:r>
            <a:endParaRPr lang="en-US" dirty="0"/>
          </a:p>
          <a:p>
            <a:pPr lvl="1"/>
            <a:r>
              <a:rPr lang="en-US" dirty="0"/>
              <a:t>Option 1 :Absolute measurement reporting is tested for all PRS measurements</a:t>
            </a:r>
          </a:p>
          <a:p>
            <a:pPr lvl="1"/>
            <a:r>
              <a:rPr lang="en-US" dirty="0"/>
              <a:t>Option 1a:Do not define RSTD accuracy tests with differential RSTD. No need to limit the reporting format for the test cases.</a:t>
            </a:r>
          </a:p>
          <a:p>
            <a:pPr lvl="1"/>
            <a:r>
              <a:rPr lang="en-US" dirty="0"/>
              <a:t>Option 2</a:t>
            </a:r>
            <a:r>
              <a:rPr lang="en-GB" sz="3600" b="1" dirty="0"/>
              <a:t>: </a:t>
            </a:r>
            <a:endParaRPr lang="en-US" dirty="0"/>
          </a:p>
          <a:p>
            <a:pPr lvl="2"/>
            <a:r>
              <a:rPr lang="en-US" dirty="0"/>
              <a:t>For RSTD and UE Rx-Tx define test cases with absolute reporting. </a:t>
            </a:r>
          </a:p>
          <a:p>
            <a:pPr lvl="2"/>
            <a:r>
              <a:rPr lang="en-US" dirty="0"/>
              <a:t>For PRS-RSRP define test cases with differential reporting and optionally with absolute reporting.</a:t>
            </a:r>
          </a:p>
          <a:p>
            <a:pPr lvl="1"/>
            <a:endParaRPr lang="en-US" dirty="0"/>
          </a:p>
          <a:p>
            <a:pPr lvl="1"/>
            <a:endParaRPr lang="zh-CN" altLang="en-US" sz="2000" dirty="0"/>
          </a:p>
        </p:txBody>
      </p:sp>
    </p:spTree>
    <p:extLst>
      <p:ext uri="{BB962C8B-B14F-4D97-AF65-F5344CB8AC3E}">
        <p14:creationId xmlns:p14="http://schemas.microsoft.com/office/powerpoint/2010/main" val="203070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principles(2)</a:t>
            </a:r>
            <a:endParaRPr lang="zh-CN" altLang="en-US" sz="3600" b="1" dirty="0"/>
          </a:p>
        </p:txBody>
      </p:sp>
      <p:sp>
        <p:nvSpPr>
          <p:cNvPr id="3" name="内容占位符 2"/>
          <p:cNvSpPr>
            <a:spLocks noGrp="1"/>
          </p:cNvSpPr>
          <p:nvPr>
            <p:ph idx="1"/>
          </p:nvPr>
        </p:nvSpPr>
        <p:spPr>
          <a:xfrm>
            <a:off x="263352" y="692696"/>
            <a:ext cx="11593288" cy="6120680"/>
          </a:xfrm>
        </p:spPr>
        <p:txBody>
          <a:bodyPr>
            <a:normAutofit fontScale="70000" lnSpcReduction="20000"/>
          </a:bodyPr>
          <a:lstStyle/>
          <a:p>
            <a:r>
              <a:rPr lang="en-US" b="1" dirty="0"/>
              <a:t>General PRS configuration for NR Positioning test case (e.g. PRS periodicity, </a:t>
            </a:r>
            <a:r>
              <a:rPr lang="en-US" b="1" dirty="0" err="1"/>
              <a:t>combsize</a:t>
            </a:r>
            <a:r>
              <a:rPr lang="en-US" b="1" dirty="0"/>
              <a:t> ,</a:t>
            </a:r>
            <a:r>
              <a:rPr lang="en-US" b="1" dirty="0" err="1"/>
              <a:t>e.t.c</a:t>
            </a:r>
            <a:r>
              <a:rPr lang="en-US" b="1" dirty="0"/>
              <a:t>)</a:t>
            </a:r>
            <a:r>
              <a:rPr lang="en-US" dirty="0"/>
              <a:t> </a:t>
            </a:r>
          </a:p>
          <a:p>
            <a:pPr lvl="1"/>
            <a:r>
              <a:rPr lang="en-US" dirty="0">
                <a:solidFill>
                  <a:srgbClr val="00B050"/>
                </a:solidFill>
              </a:rPr>
              <a:t>Use 160 </a:t>
            </a:r>
            <a:r>
              <a:rPr lang="en-US" dirty="0" err="1">
                <a:solidFill>
                  <a:srgbClr val="00B050"/>
                </a:solidFill>
              </a:rPr>
              <a:t>ms</a:t>
            </a:r>
            <a:r>
              <a:rPr lang="en-US" dirty="0">
                <a:solidFill>
                  <a:srgbClr val="00B050"/>
                </a:solidFill>
              </a:rPr>
              <a:t> PRS periodicity as baseline for all tests. Offsets may be specified in each test case in order to achieve orthogonality between PRS resources from multiple TRPs</a:t>
            </a:r>
          </a:p>
          <a:p>
            <a:pPr lvl="1"/>
            <a:r>
              <a:rPr lang="en-GB" dirty="0"/>
              <a:t>Combination of Comb size, number of symbol , slot repetition factor can be FFS up to the discussion of PRS accuracy requirements</a:t>
            </a:r>
            <a:r>
              <a:rPr lang="en-GB" b="1" u="sng" dirty="0"/>
              <a:t>.</a:t>
            </a:r>
            <a:endParaRPr lang="en-US" dirty="0"/>
          </a:p>
          <a:p>
            <a:pPr lvl="1"/>
            <a:r>
              <a:rPr lang="en-GB" dirty="0"/>
              <a:t>PRS BW:</a:t>
            </a:r>
          </a:p>
          <a:p>
            <a:pPr lvl="2"/>
            <a:r>
              <a:rPr lang="en-GB" dirty="0">
                <a:highlight>
                  <a:srgbClr val="00FFFF"/>
                </a:highlight>
              </a:rPr>
              <a:t>10MHz for 15kHz SCS, </a:t>
            </a:r>
            <a:r>
              <a:rPr lang="en-GB" strike="sngStrike" dirty="0">
                <a:highlight>
                  <a:srgbClr val="00FFFF"/>
                </a:highlight>
              </a:rPr>
              <a:t>40 50</a:t>
            </a:r>
            <a:r>
              <a:rPr lang="en-GB" dirty="0">
                <a:highlight>
                  <a:srgbClr val="00FFFF"/>
                </a:highlight>
              </a:rPr>
              <a:t>MHz for 30kHz SCS and 100MHz for 120kHz SCS for delay and accuracy tests. </a:t>
            </a:r>
            <a:endParaRPr lang="en-US" dirty="0">
              <a:highlight>
                <a:srgbClr val="00FFFF"/>
              </a:highlight>
            </a:endParaRPr>
          </a:p>
          <a:p>
            <a:pPr lvl="2"/>
            <a:r>
              <a:rPr lang="en-GB" strike="sngStrike" dirty="0">
                <a:solidFill>
                  <a:srgbClr val="00B050"/>
                </a:solidFill>
                <a:highlight>
                  <a:srgbClr val="00FFFF"/>
                </a:highlight>
              </a:rPr>
              <a:t>For accuracy tests, the BWs to be tested needs to be further discussed based on outcome of accuracy requirements</a:t>
            </a:r>
            <a:endParaRPr lang="en-US" strike="sngStrike" dirty="0">
              <a:solidFill>
                <a:srgbClr val="00B050"/>
              </a:solidFill>
              <a:highlight>
                <a:srgbClr val="00FFFF"/>
              </a:highlight>
            </a:endParaRPr>
          </a:p>
          <a:p>
            <a:r>
              <a:rPr lang="en-US" b="1" dirty="0"/>
              <a:t>SRS configuration for NR Positioning test case: </a:t>
            </a:r>
            <a:r>
              <a:rPr lang="en-US" dirty="0"/>
              <a:t>FFS</a:t>
            </a:r>
          </a:p>
          <a:p>
            <a:r>
              <a:rPr lang="en-US" altLang="zh-CN" b="1" dirty="0">
                <a:highlight>
                  <a:srgbClr val="FFFF00"/>
                </a:highlight>
              </a:rPr>
              <a:t>FFS:</a:t>
            </a:r>
            <a:r>
              <a:rPr lang="zh-CN" altLang="en-US" b="1">
                <a:highlight>
                  <a:srgbClr val="FFFF00"/>
                </a:highlight>
              </a:rPr>
              <a:t> </a:t>
            </a:r>
            <a:r>
              <a:rPr lang="en-US" b="1">
                <a:highlight>
                  <a:srgbClr val="FFFF00"/>
                </a:highlight>
              </a:rPr>
              <a:t>Number </a:t>
            </a:r>
            <a:r>
              <a:rPr lang="en-US" b="1" dirty="0">
                <a:highlight>
                  <a:srgbClr val="FFFF00"/>
                </a:highlight>
              </a:rPr>
              <a:t>of cells/TRPs for NR Positioning test case</a:t>
            </a:r>
            <a:r>
              <a:rPr lang="en-US" dirty="0">
                <a:highlight>
                  <a:srgbClr val="FFFF00"/>
                </a:highlight>
              </a:rPr>
              <a:t> : </a:t>
            </a:r>
          </a:p>
          <a:p>
            <a:pPr lvl="1"/>
            <a:r>
              <a:rPr lang="en-US" dirty="0">
                <a:highlight>
                  <a:srgbClr val="FFFF00"/>
                </a:highlight>
              </a:rPr>
              <a:t>two TRPs in the test case</a:t>
            </a:r>
          </a:p>
          <a:p>
            <a:r>
              <a:rPr lang="en-US" b="1" dirty="0">
                <a:solidFill>
                  <a:srgbClr val="00B050"/>
                </a:solidFill>
              </a:rPr>
              <a:t>Number of positioning frequency layers</a:t>
            </a:r>
            <a:r>
              <a:rPr lang="en-US" dirty="0">
                <a:solidFill>
                  <a:srgbClr val="00B050"/>
                </a:solidFill>
              </a:rPr>
              <a:t> : </a:t>
            </a:r>
          </a:p>
          <a:p>
            <a:pPr lvl="1"/>
            <a:r>
              <a:rPr lang="en-GB" dirty="0">
                <a:solidFill>
                  <a:srgbClr val="00B050"/>
                </a:solidFill>
              </a:rPr>
              <a:t>Test Case 1 or Case 2 for delay tests and RSTD accuracy tests. Test Case 1 for PRS-RSRP and UE Rx-Tx accuracy tests</a:t>
            </a:r>
            <a:endParaRPr lang="en-US" dirty="0">
              <a:solidFill>
                <a:srgbClr val="00B050"/>
              </a:solidFill>
            </a:endParaRPr>
          </a:p>
          <a:p>
            <a:pPr lvl="2"/>
            <a:r>
              <a:rPr lang="en-GB" dirty="0">
                <a:solidFill>
                  <a:srgbClr val="00B050"/>
                </a:solidFill>
              </a:rPr>
              <a:t>Case 1: 1 PFL, and all cells are on the same PFL</a:t>
            </a:r>
            <a:endParaRPr lang="en-US" dirty="0">
              <a:solidFill>
                <a:srgbClr val="00B050"/>
              </a:solidFill>
            </a:endParaRPr>
          </a:p>
          <a:p>
            <a:pPr lvl="2"/>
            <a:r>
              <a:rPr lang="en-GB" dirty="0">
                <a:solidFill>
                  <a:srgbClr val="00B050"/>
                </a:solidFill>
              </a:rPr>
              <a:t>Case 2: 2 PLFs, and cells are distributed on two PFLs</a:t>
            </a:r>
            <a:endParaRPr lang="en-US" dirty="0">
              <a:solidFill>
                <a:srgbClr val="00B050"/>
              </a:solidFill>
            </a:endParaRPr>
          </a:p>
          <a:p>
            <a:pPr lvl="1"/>
            <a:r>
              <a:rPr lang="en-GB" dirty="0">
                <a:solidFill>
                  <a:srgbClr val="00B050"/>
                </a:solidFill>
              </a:rPr>
              <a:t>UE supporting more than one PFL only needs to pass tests for Case 2</a:t>
            </a:r>
            <a:r>
              <a:rPr lang="en-GB" dirty="0"/>
              <a:t>.</a:t>
            </a:r>
            <a:endParaRPr lang="en-US" dirty="0"/>
          </a:p>
          <a:p>
            <a:r>
              <a:rPr lang="en-US" b="1" dirty="0"/>
              <a:t>Synchronous/Asynchronous cells</a:t>
            </a:r>
            <a:r>
              <a:rPr lang="en-US" dirty="0"/>
              <a:t> : FFS</a:t>
            </a:r>
          </a:p>
          <a:p>
            <a:r>
              <a:rPr lang="en-US" b="1" dirty="0"/>
              <a:t>Muting pattern :</a:t>
            </a:r>
            <a:r>
              <a:rPr lang="en-US" dirty="0"/>
              <a:t>FFS </a:t>
            </a:r>
          </a:p>
          <a:p>
            <a:r>
              <a:rPr lang="en-US" b="1" dirty="0"/>
              <a:t>Testing procedure: </a:t>
            </a:r>
            <a:r>
              <a:rPr lang="en-US" dirty="0"/>
              <a:t>FFS</a:t>
            </a:r>
          </a:p>
          <a:p>
            <a:pPr lvl="1"/>
            <a:endParaRPr lang="zh-CN" altLang="en-US" sz="2000" dirty="0"/>
          </a:p>
        </p:txBody>
      </p:sp>
    </p:spTree>
    <p:extLst>
      <p:ext uri="{BB962C8B-B14F-4D97-AF65-F5344CB8AC3E}">
        <p14:creationId xmlns:p14="http://schemas.microsoft.com/office/powerpoint/2010/main" val="235433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principles(3)</a:t>
            </a:r>
            <a:endParaRPr lang="zh-CN" altLang="en-US" sz="3600" b="1" dirty="0"/>
          </a:p>
        </p:txBody>
      </p:sp>
      <p:sp>
        <p:nvSpPr>
          <p:cNvPr id="3" name="内容占位符 2"/>
          <p:cNvSpPr>
            <a:spLocks noGrp="1"/>
          </p:cNvSpPr>
          <p:nvPr>
            <p:ph idx="1"/>
          </p:nvPr>
        </p:nvSpPr>
        <p:spPr>
          <a:xfrm>
            <a:off x="263352" y="692696"/>
            <a:ext cx="11593288" cy="6120680"/>
          </a:xfrm>
        </p:spPr>
        <p:txBody>
          <a:bodyPr>
            <a:normAutofit/>
          </a:bodyPr>
          <a:lstStyle/>
          <a:p>
            <a:r>
              <a:rPr lang="en-US" b="1" dirty="0">
                <a:solidFill>
                  <a:srgbClr val="00B050"/>
                </a:solidFill>
              </a:rPr>
              <a:t>Subsets of accuracy tests</a:t>
            </a:r>
            <a:r>
              <a:rPr lang="en-US" i="1" dirty="0">
                <a:solidFill>
                  <a:srgbClr val="00B050"/>
                </a:solidFill>
              </a:rPr>
              <a:t> :</a:t>
            </a:r>
            <a:endParaRPr lang="en-US" dirty="0">
              <a:solidFill>
                <a:srgbClr val="00B050"/>
              </a:solidFill>
            </a:endParaRPr>
          </a:p>
          <a:p>
            <a:pPr lvl="1"/>
            <a:r>
              <a:rPr lang="en-US" dirty="0">
                <a:solidFill>
                  <a:srgbClr val="00B050"/>
                </a:solidFill>
              </a:rPr>
              <a:t>Test two PRS BW configurations per test</a:t>
            </a:r>
          </a:p>
          <a:p>
            <a:pPr lvl="2"/>
            <a:r>
              <a:rPr lang="en-US" dirty="0">
                <a:solidFill>
                  <a:srgbClr val="00B050"/>
                </a:solidFill>
              </a:rPr>
              <a:t>The first configuration could be the minimum PRS BW supported (PRBs = [24]) paired with the smallest SCS for the FR being tested, i.e. SCS = 15 kHz for FR1 and SCS = 60 kHz for FR2.</a:t>
            </a:r>
          </a:p>
          <a:p>
            <a:pPr lvl="2"/>
            <a:r>
              <a:rPr lang="en-US" dirty="0">
                <a:solidFill>
                  <a:srgbClr val="00B050"/>
                </a:solidFill>
              </a:rPr>
              <a:t>The second configuration could be the highest PRS BW (num. PRBs) supported by the UE among the PRS reference configurations, paired with the highest SCS for the FR being tested (SCS = 30 kHz for FR1 and SCS = 120 kHz for FR2).</a:t>
            </a:r>
          </a:p>
          <a:p>
            <a:r>
              <a:rPr lang="en-US" b="1" dirty="0"/>
              <a:t>Supported test configurations in FR1 and FR2 : FFS</a:t>
            </a:r>
          </a:p>
          <a:p>
            <a:pPr lvl="1"/>
            <a:endParaRPr lang="en-US" b="1" dirty="0">
              <a:solidFill>
                <a:srgbClr val="00B050"/>
              </a:solidFill>
            </a:endParaRPr>
          </a:p>
          <a:p>
            <a:endParaRPr lang="en-US" dirty="0">
              <a:solidFill>
                <a:srgbClr val="00B050"/>
              </a:solidFill>
            </a:endParaRPr>
          </a:p>
          <a:p>
            <a:endParaRPr lang="en-US" dirty="0"/>
          </a:p>
          <a:p>
            <a:pPr lvl="1"/>
            <a:endParaRPr lang="en-US" dirty="0"/>
          </a:p>
          <a:p>
            <a:pPr lvl="1"/>
            <a:endParaRPr lang="zh-CN" altLang="en-US" sz="2000" dirty="0"/>
          </a:p>
        </p:txBody>
      </p:sp>
    </p:spTree>
    <p:extLst>
      <p:ext uri="{BB962C8B-B14F-4D97-AF65-F5344CB8AC3E}">
        <p14:creationId xmlns:p14="http://schemas.microsoft.com/office/powerpoint/2010/main" val="737852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fontScale="92500" lnSpcReduction="10000"/>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00B0F0"/>
              </a:solidFill>
            </a:endParaRPr>
          </a:p>
          <a:p>
            <a:pPr marL="0" indent="0" algn="ctr">
              <a:buNone/>
            </a:pPr>
            <a:r>
              <a:rPr lang="sv-SE" sz="5000" dirty="0">
                <a:highlight>
                  <a:srgbClr val="FFFF00"/>
                </a:highlight>
              </a:rPr>
              <a:t>open for 2nd round discussion</a:t>
            </a:r>
          </a:p>
          <a:p>
            <a:pPr marL="0" indent="0" algn="ctr">
              <a:buNone/>
            </a:pPr>
            <a:r>
              <a:rPr lang="sv-SE" sz="5000" dirty="0">
                <a:highlight>
                  <a:srgbClr val="00FFFF"/>
                </a:highlight>
              </a:rPr>
              <a:t>Tentative agreements in 2nd round</a:t>
            </a:r>
          </a:p>
          <a:p>
            <a:pPr marL="0" indent="0" algn="ctr">
              <a:buNone/>
            </a:pPr>
            <a:r>
              <a:rPr lang="sv-SE" sz="5000" dirty="0"/>
              <a:t>Still open for discussion</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RSTD(1)</a:t>
            </a:r>
            <a:endParaRPr lang="zh-CN" altLang="en-US" sz="3600" b="1" dirty="0"/>
          </a:p>
        </p:txBody>
      </p:sp>
      <p:sp>
        <p:nvSpPr>
          <p:cNvPr id="3" name="内容占位符 2"/>
          <p:cNvSpPr>
            <a:spLocks noGrp="1"/>
          </p:cNvSpPr>
          <p:nvPr>
            <p:ph idx="1"/>
          </p:nvPr>
        </p:nvSpPr>
        <p:spPr>
          <a:xfrm>
            <a:off x="421160" y="980728"/>
            <a:ext cx="11161240" cy="5976664"/>
          </a:xfrm>
        </p:spPr>
        <p:txBody>
          <a:bodyPr>
            <a:normAutofit fontScale="92500" lnSpcReduction="20000"/>
          </a:bodyPr>
          <a:lstStyle/>
          <a:p>
            <a:r>
              <a:rPr lang="en-US" sz="2600" dirty="0">
                <a:solidFill>
                  <a:srgbClr val="00B050"/>
                </a:solidFill>
              </a:rPr>
              <a:t>Applicable accuracy requirements are not impacted by HO. </a:t>
            </a:r>
          </a:p>
          <a:p>
            <a:r>
              <a:rPr lang="en-US" sz="2600" dirty="0">
                <a:solidFill>
                  <a:srgbClr val="00B050"/>
                </a:solidFill>
              </a:rPr>
              <a:t>Applicable propagation channel for accuracy requirement:</a:t>
            </a:r>
          </a:p>
          <a:p>
            <a:pPr lvl="2" fontAlgn="auto" hangingPunct="1"/>
            <a:r>
              <a:rPr lang="en-GB" dirty="0">
                <a:solidFill>
                  <a:srgbClr val="00B050"/>
                </a:solidFill>
              </a:rPr>
              <a:t>PRS-RSTD and UE Rx-Tx measurement accuracy requirements </a:t>
            </a:r>
            <a:endParaRPr lang="en-US" dirty="0">
              <a:solidFill>
                <a:srgbClr val="00B050"/>
              </a:solidFill>
            </a:endParaRPr>
          </a:p>
          <a:p>
            <a:pPr lvl="3" fontAlgn="auto" hangingPunct="1"/>
            <a:r>
              <a:rPr lang="en-GB" strike="sngStrike" dirty="0">
                <a:solidFill>
                  <a:srgbClr val="00B050"/>
                </a:solidFill>
              </a:rPr>
              <a:t>Option 1: </a:t>
            </a:r>
            <a:r>
              <a:rPr lang="en-GB" dirty="0">
                <a:highlight>
                  <a:srgbClr val="00FFFF"/>
                </a:highlight>
              </a:rPr>
              <a:t>Single set of requirements is defined for AWGN and fading conditions</a:t>
            </a:r>
            <a:endParaRPr lang="en-US" dirty="0">
              <a:highlight>
                <a:srgbClr val="00FFFF"/>
              </a:highlight>
            </a:endParaRPr>
          </a:p>
          <a:p>
            <a:pPr lvl="3" fontAlgn="auto" hangingPunct="1"/>
            <a:r>
              <a:rPr lang="en-GB" dirty="0">
                <a:highlight>
                  <a:srgbClr val="00FFFF"/>
                </a:highlight>
              </a:rPr>
              <a:t>FFS: </a:t>
            </a:r>
            <a:r>
              <a:rPr lang="en-GB" strike="sngStrike" dirty="0">
                <a:highlight>
                  <a:srgbClr val="00FFFF"/>
                </a:highlight>
              </a:rPr>
              <a:t>Option 2</a:t>
            </a:r>
            <a:r>
              <a:rPr lang="en-GB" dirty="0">
                <a:highlight>
                  <a:srgbClr val="00FFFF"/>
                </a:highlight>
              </a:rPr>
              <a:t>: Two set of requirements are defined for AWGN and fading conditions</a:t>
            </a:r>
            <a:endParaRPr lang="en-US" dirty="0">
              <a:highlight>
                <a:srgbClr val="00FFFF"/>
              </a:highlight>
            </a:endParaRPr>
          </a:p>
          <a:p>
            <a:pPr lvl="2" fontAlgn="auto" hangingPunct="1"/>
            <a:r>
              <a:rPr lang="en-GB" dirty="0">
                <a:solidFill>
                  <a:srgbClr val="00B050"/>
                </a:solidFill>
              </a:rPr>
              <a:t>Test cases for accuracy requirements are defined for </a:t>
            </a:r>
            <a:endParaRPr lang="en-US" dirty="0">
              <a:solidFill>
                <a:srgbClr val="00B050"/>
              </a:solidFill>
            </a:endParaRPr>
          </a:p>
          <a:p>
            <a:pPr lvl="3" fontAlgn="auto" hangingPunct="1"/>
            <a:r>
              <a:rPr lang="en-GB" dirty="0">
                <a:solidFill>
                  <a:srgbClr val="00B050"/>
                </a:solidFill>
              </a:rPr>
              <a:t>AWGN conditions</a:t>
            </a:r>
            <a:endParaRPr lang="en-US" dirty="0">
              <a:solidFill>
                <a:srgbClr val="00B050"/>
              </a:solidFill>
            </a:endParaRPr>
          </a:p>
          <a:p>
            <a:pPr lvl="3" fontAlgn="auto" hangingPunct="1"/>
            <a:r>
              <a:rPr lang="en-GB" dirty="0">
                <a:solidFill>
                  <a:srgbClr val="00B050"/>
                </a:solidFill>
              </a:rPr>
              <a:t>FFS: fading conditions for FR1</a:t>
            </a:r>
            <a:endParaRPr lang="en-US" dirty="0">
              <a:solidFill>
                <a:srgbClr val="00B050"/>
              </a:solidFill>
            </a:endParaRPr>
          </a:p>
          <a:p>
            <a:r>
              <a:rPr lang="en-US" sz="2600" dirty="0"/>
              <a:t>FFS on the group delay calibration margin. </a:t>
            </a:r>
          </a:p>
          <a:p>
            <a:pPr lvl="1"/>
            <a:r>
              <a:rPr lang="en-GB" dirty="0"/>
              <a:t> Option 1.</a:t>
            </a:r>
          </a:p>
          <a:p>
            <a:pPr lvl="2"/>
            <a:r>
              <a:rPr lang="en-GB" dirty="0"/>
              <a:t>margin equals to zero if the reference and neighbouring resources are on the same frequency layer in FR1</a:t>
            </a:r>
            <a:endParaRPr lang="en-US" dirty="0"/>
          </a:p>
          <a:p>
            <a:pPr lvl="2"/>
            <a:r>
              <a:rPr lang="en-GB" dirty="0"/>
              <a:t>32Tc, reference resource and neighbour resource are on different PRS layer</a:t>
            </a:r>
          </a:p>
          <a:p>
            <a:pPr lvl="1"/>
            <a:r>
              <a:rPr lang="en-GB" dirty="0"/>
              <a:t>Option 2. </a:t>
            </a:r>
            <a:r>
              <a:rPr lang="en-US" dirty="0"/>
              <a:t>Add a non-zero group delay calibration margin to the RSTD accuracy requirements in FR1 and FR2</a:t>
            </a:r>
          </a:p>
          <a:p>
            <a:pPr lvl="2"/>
            <a:r>
              <a:rPr lang="en-US" dirty="0"/>
              <a:t>FFS on the exact value</a:t>
            </a:r>
          </a:p>
          <a:p>
            <a:r>
              <a:rPr lang="en-US" sz="2600" dirty="0"/>
              <a:t>FFS on frequency drift margin</a:t>
            </a:r>
          </a:p>
          <a:p>
            <a:endParaRPr lang="en-US" dirty="0"/>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RSTD(2)</a:t>
            </a:r>
            <a:endParaRPr lang="zh-CN" altLang="en-US" sz="3600" b="1" dirty="0"/>
          </a:p>
        </p:txBody>
      </p:sp>
      <p:sp>
        <p:nvSpPr>
          <p:cNvPr id="3" name="内容占位符 2"/>
          <p:cNvSpPr>
            <a:spLocks noGrp="1"/>
          </p:cNvSpPr>
          <p:nvPr>
            <p:ph idx="1"/>
          </p:nvPr>
        </p:nvSpPr>
        <p:spPr>
          <a:xfrm>
            <a:off x="421160" y="980727"/>
            <a:ext cx="11161240" cy="5256585"/>
          </a:xfrm>
        </p:spPr>
        <p:txBody>
          <a:bodyPr>
            <a:normAutofit/>
          </a:bodyPr>
          <a:lstStyle/>
          <a:p>
            <a:r>
              <a:rPr lang="en-US" dirty="0">
                <a:highlight>
                  <a:srgbClr val="00FFFF"/>
                </a:highlight>
              </a:rPr>
              <a:t>The following tables can be taken as the baseline to define RSTD requirements</a:t>
            </a:r>
            <a:endParaRPr lang="en-US" sz="3100" dirty="0">
              <a:solidFill>
                <a:srgbClr val="00B050"/>
              </a:solidFill>
              <a:highlight>
                <a:srgbClr val="00FFFF"/>
              </a:highlight>
            </a:endParaRPr>
          </a:p>
          <a:p>
            <a:pPr lvl="1"/>
            <a:endParaRPr lang="en-US" dirty="0"/>
          </a:p>
          <a:p>
            <a:pPr marL="0" indent="0" eaLnBrk="1" fontAlgn="t" hangingPunct="1">
              <a:buNone/>
            </a:pPr>
            <a:r>
              <a:rPr lang="en-GB" b="1" dirty="0"/>
              <a:t>	</a:t>
            </a:r>
            <a:r>
              <a:rPr lang="en-GB" dirty="0">
                <a:highlight>
                  <a:srgbClr val="00FFFF"/>
                </a:highlight>
              </a:rPr>
              <a:t>	</a:t>
            </a:r>
            <a:endParaRPr lang="en-US" dirty="0">
              <a:highlight>
                <a:srgbClr val="00FFFF"/>
              </a:highlight>
            </a:endParaRPr>
          </a:p>
        </p:txBody>
      </p:sp>
      <p:sp>
        <p:nvSpPr>
          <p:cNvPr id="7" name="Rectangle 6">
            <a:extLst>
              <a:ext uri="{FF2B5EF4-FFF2-40B4-BE49-F238E27FC236}">
                <a16:creationId xmlns:a16="http://schemas.microsoft.com/office/drawing/2014/main" id="{27AD7806-C018-4C89-BE0E-5362B2F457FF}"/>
              </a:ext>
            </a:extLst>
          </p:cNvPr>
          <p:cNvSpPr/>
          <p:nvPr/>
        </p:nvSpPr>
        <p:spPr>
          <a:xfrm>
            <a:off x="4295800" y="1767258"/>
            <a:ext cx="3324628"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1: RSTD accuracy in FR1</a:t>
            </a:r>
            <a:endParaRPr lang="en-US" sz="1800" dirty="0">
              <a:effectLst/>
              <a:latin typeface="Times New Roman" panose="02020603050405020304" pitchFamily="18" charset="0"/>
              <a:ea typeface="SimSun" panose="02010600030101010101" pitchFamily="2" charset="-122"/>
            </a:endParaRPr>
          </a:p>
        </p:txBody>
      </p:sp>
      <p:sp>
        <p:nvSpPr>
          <p:cNvPr id="8" name="Rectangle 7">
            <a:extLst>
              <a:ext uri="{FF2B5EF4-FFF2-40B4-BE49-F238E27FC236}">
                <a16:creationId xmlns:a16="http://schemas.microsoft.com/office/drawing/2014/main" id="{1BEF7781-D0A6-4F2E-927F-07FC59A51E45}"/>
              </a:ext>
            </a:extLst>
          </p:cNvPr>
          <p:cNvSpPr/>
          <p:nvPr/>
        </p:nvSpPr>
        <p:spPr>
          <a:xfrm>
            <a:off x="4295800" y="4140365"/>
            <a:ext cx="3324628"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2: RSTD accuracy in FR2</a:t>
            </a:r>
            <a:endParaRPr lang="en-US" sz="1800" dirty="0">
              <a:effectLst/>
              <a:latin typeface="Times New Roman" panose="02020603050405020304" pitchFamily="18" charset="0"/>
              <a:ea typeface="SimSun" panose="02010600030101010101" pitchFamily="2" charset="-122"/>
            </a:endParaRPr>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0B54CCCA-1D03-4952-841E-9EE5CDEFD046}"/>
                  </a:ext>
                </a:extLst>
              </p:cNvPr>
              <p:cNvGraphicFramePr>
                <a:graphicFrameLocks noGrp="1"/>
              </p:cNvGraphicFramePr>
              <p:nvPr>
                <p:extLst>
                  <p:ext uri="{D42A27DB-BD31-4B8C-83A1-F6EECF244321}">
                    <p14:modId xmlns:p14="http://schemas.microsoft.com/office/powerpoint/2010/main" val="2551157329"/>
                  </p:ext>
                </p:extLst>
              </p:nvPr>
            </p:nvGraphicFramePr>
            <p:xfrm>
              <a:off x="3215680" y="2370010"/>
              <a:ext cx="5544616" cy="1800716"/>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2923107530"/>
                        </a:ext>
                      </a:extLst>
                    </a:gridCol>
                    <a:gridCol w="903188">
                      <a:extLst>
                        <a:ext uri="{9D8B030D-6E8A-4147-A177-3AD203B41FA5}">
                          <a16:colId xmlns:a16="http://schemas.microsoft.com/office/drawing/2014/main" val="2110112894"/>
                        </a:ext>
                      </a:extLst>
                    </a:gridCol>
                    <a:gridCol w="1019883">
                      <a:extLst>
                        <a:ext uri="{9D8B030D-6E8A-4147-A177-3AD203B41FA5}">
                          <a16:colId xmlns:a16="http://schemas.microsoft.com/office/drawing/2014/main" val="3611868016"/>
                        </a:ext>
                      </a:extLst>
                    </a:gridCol>
                    <a:gridCol w="2628837">
                      <a:extLst>
                        <a:ext uri="{9D8B030D-6E8A-4147-A177-3AD203B41FA5}">
                          <a16:colId xmlns:a16="http://schemas.microsoft.com/office/drawing/2014/main" val="3939191697"/>
                        </a:ext>
                      </a:extLst>
                    </a:gridCol>
                  </a:tblGrid>
                  <a:tr h="698950">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PRS BW, </a:t>
                          </a:r>
                          <a:endParaRPr lang="en-US" sz="1200" dirty="0">
                            <a:effectLst/>
                          </a:endParaRPr>
                        </a:p>
                        <a:p>
                          <a:pPr algn="ctr">
                            <a:lnSpc>
                              <a:spcPct val="107000"/>
                            </a:lnSpc>
                            <a:spcAft>
                              <a:spcPts val="300"/>
                            </a:spcAft>
                          </a:pPr>
                          <a:r>
                            <a:rPr lang="en-GB" sz="1200" dirty="0">
                              <a:effectLst/>
                            </a:rPr>
                            <a:t>PRB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Repetition within per slot </a:t>
                          </a:r>
                          <a:endParaRPr lang="en-US" sz="1200">
                            <a:effectLst/>
                          </a:endParaRPr>
                        </a:p>
                        <a:p>
                          <a:pPr algn="ctr">
                            <a:lnSpc>
                              <a:spcPct val="107000"/>
                            </a:lnSpc>
                            <a:spcAft>
                              <a:spcPts val="300"/>
                            </a:spcAft>
                          </a:pPr>
                          <a:r>
                            <a:rPr lang="en-GB" sz="1200">
                              <a:effectLst/>
                            </a:rPr>
                            <a:t>(</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18495698"/>
                      </a:ext>
                    </a:extLst>
                  </a:tr>
                  <a:tr h="223066">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81736116"/>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92682010"/>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&gt;[104]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57082"/>
                      </a:ext>
                    </a:extLst>
                  </a:tr>
                  <a:tr h="351152">
                    <a:tc>
                      <a:txBody>
                        <a:bodyPr/>
                        <a:lstStyle/>
                        <a:p>
                          <a:pPr marL="0" marR="0" lvl="0" indent="0" algn="ctr" defTabSz="914400" rtl="0" eaLnBrk="1" fontAlgn="auto" latinLnBrk="0" hangingPunct="1">
                            <a:lnSpc>
                              <a:spcPct val="107000"/>
                            </a:lnSpc>
                            <a:spcBef>
                              <a:spcPts val="0"/>
                            </a:spcBef>
                            <a:spcAft>
                              <a:spcPts val="300"/>
                            </a:spcAft>
                            <a:buClrTx/>
                            <a:buSzTx/>
                            <a:buFontTx/>
                            <a:buNone/>
                            <a:tabLst/>
                            <a:defRPr/>
                          </a:pPr>
                          <a:r>
                            <a:rPr lang="en-GB" sz="1200" dirty="0">
                              <a:effectLst/>
                            </a:rPr>
                            <a:t>[TBD]</a:t>
                          </a:r>
                          <a:endParaRPr lang="en-US" sz="1200" dirty="0">
                            <a:effectLst/>
                            <a:latin typeface="Times New Roman" panose="02020603050405020304" pitchFamily="18" charset="0"/>
                            <a:ea typeface="SimSun" panose="02010600030101010101" pitchFamily="2" charset="-122"/>
                          </a:endParaRPr>
                        </a:p>
                        <a:p>
                          <a:pPr algn="ctr">
                            <a:lnSpc>
                              <a:spcPct val="107000"/>
                            </a:lnSpc>
                            <a:spcAft>
                              <a:spcPts val="3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29119001"/>
                      </a:ext>
                    </a:extLst>
                  </a:tr>
                </a:tbl>
              </a:graphicData>
            </a:graphic>
          </p:graphicFrame>
        </mc:Choice>
        <mc:Fallback xmlns="">
          <p:graphicFrame>
            <p:nvGraphicFramePr>
              <p:cNvPr id="9" name="Table 8">
                <a:extLst>
                  <a:ext uri="{FF2B5EF4-FFF2-40B4-BE49-F238E27FC236}">
                    <a16:creationId xmlns:a16="http://schemas.microsoft.com/office/drawing/2014/main" id="{0B54CCCA-1D03-4952-841E-9EE5CDEFD046}"/>
                  </a:ext>
                </a:extLst>
              </p:cNvPr>
              <p:cNvGraphicFramePr>
                <a:graphicFrameLocks noGrp="1"/>
              </p:cNvGraphicFramePr>
              <p:nvPr>
                <p:extLst>
                  <p:ext uri="{D42A27DB-BD31-4B8C-83A1-F6EECF244321}">
                    <p14:modId xmlns:p14="http://schemas.microsoft.com/office/powerpoint/2010/main" val="2551157329"/>
                  </p:ext>
                </p:extLst>
              </p:nvPr>
            </p:nvGraphicFramePr>
            <p:xfrm>
              <a:off x="3215680" y="2370010"/>
              <a:ext cx="5544616" cy="1800716"/>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2923107530"/>
                        </a:ext>
                      </a:extLst>
                    </a:gridCol>
                    <a:gridCol w="903188">
                      <a:extLst>
                        <a:ext uri="{9D8B030D-6E8A-4147-A177-3AD203B41FA5}">
                          <a16:colId xmlns:a16="http://schemas.microsoft.com/office/drawing/2014/main" val="2110112894"/>
                        </a:ext>
                      </a:extLst>
                    </a:gridCol>
                    <a:gridCol w="1019883">
                      <a:extLst>
                        <a:ext uri="{9D8B030D-6E8A-4147-A177-3AD203B41FA5}">
                          <a16:colId xmlns:a16="http://schemas.microsoft.com/office/drawing/2014/main" val="3611868016"/>
                        </a:ext>
                      </a:extLst>
                    </a:gridCol>
                    <a:gridCol w="2628837">
                      <a:extLst>
                        <a:ext uri="{9D8B030D-6E8A-4147-A177-3AD203B41FA5}">
                          <a16:colId xmlns:a16="http://schemas.microsoft.com/office/drawing/2014/main" val="3939191697"/>
                        </a:ext>
                      </a:extLst>
                    </a:gridCol>
                  </a:tblGrid>
                  <a:tr h="698950">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PRS BW, </a:t>
                          </a:r>
                          <a:endParaRPr lang="en-US" sz="1200" dirty="0">
                            <a:effectLst/>
                          </a:endParaRPr>
                        </a:p>
                        <a:p>
                          <a:pPr algn="ctr">
                            <a:lnSpc>
                              <a:spcPct val="107000"/>
                            </a:lnSpc>
                            <a:spcAft>
                              <a:spcPts val="300"/>
                            </a:spcAft>
                          </a:pPr>
                          <a:r>
                            <a:rPr lang="en-GB" sz="1200" dirty="0">
                              <a:effectLst/>
                            </a:rPr>
                            <a:t>PRB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111111" t="-5217" r="-926" b="-160000"/>
                          </a:stretch>
                        </a:blipFill>
                      </a:tcPr>
                    </a:tc>
                    <a:extLst>
                      <a:ext uri="{0D108BD9-81ED-4DB2-BD59-A6C34878D82A}">
                        <a16:rowId xmlns:a16="http://schemas.microsoft.com/office/drawing/2014/main" val="3318495698"/>
                      </a:ext>
                    </a:extLst>
                  </a:tr>
                  <a:tr h="223066">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81736116"/>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92682010"/>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&gt;[104]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57082"/>
                      </a:ext>
                    </a:extLst>
                  </a:tr>
                  <a:tr h="416306">
                    <a:tc>
                      <a:txBody>
                        <a:bodyPr/>
                        <a:lstStyle/>
                        <a:p>
                          <a:pPr marL="0" marR="0" lvl="0" indent="0" algn="ctr" defTabSz="914400" rtl="0" eaLnBrk="1" fontAlgn="auto" latinLnBrk="0" hangingPunct="1">
                            <a:lnSpc>
                              <a:spcPct val="107000"/>
                            </a:lnSpc>
                            <a:spcBef>
                              <a:spcPts val="0"/>
                            </a:spcBef>
                            <a:spcAft>
                              <a:spcPts val="300"/>
                            </a:spcAft>
                            <a:buClrTx/>
                            <a:buSzTx/>
                            <a:buFontTx/>
                            <a:buNone/>
                            <a:tabLst/>
                            <a:defRPr/>
                          </a:pPr>
                          <a:r>
                            <a:rPr lang="en-GB" sz="1200" dirty="0">
                              <a:effectLst/>
                            </a:rPr>
                            <a:t>[TBD]</a:t>
                          </a:r>
                          <a:endParaRPr lang="en-US" sz="1200" dirty="0">
                            <a:effectLst/>
                            <a:latin typeface="Times New Roman" panose="02020603050405020304" pitchFamily="18" charset="0"/>
                            <a:ea typeface="SimSun" panose="02010600030101010101" pitchFamily="2" charset="-122"/>
                          </a:endParaRPr>
                        </a:p>
                        <a:p>
                          <a:pPr algn="ctr">
                            <a:lnSpc>
                              <a:spcPct val="107000"/>
                            </a:lnSpc>
                            <a:spcAft>
                              <a:spcPts val="3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29119001"/>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10" name="Table 9">
                <a:extLst>
                  <a:ext uri="{FF2B5EF4-FFF2-40B4-BE49-F238E27FC236}">
                    <a16:creationId xmlns:a16="http://schemas.microsoft.com/office/drawing/2014/main" id="{C9126958-575C-4AC4-8B3D-13800A4B297F}"/>
                  </a:ext>
                </a:extLst>
              </p:cNvPr>
              <p:cNvGraphicFramePr>
                <a:graphicFrameLocks noGrp="1"/>
              </p:cNvGraphicFramePr>
              <p:nvPr>
                <p:extLst>
                  <p:ext uri="{D42A27DB-BD31-4B8C-83A1-F6EECF244321}">
                    <p14:modId xmlns:p14="http://schemas.microsoft.com/office/powerpoint/2010/main" val="1510143797"/>
                  </p:ext>
                </p:extLst>
              </p:nvPr>
            </p:nvGraphicFramePr>
            <p:xfrm>
              <a:off x="3183269" y="4635536"/>
              <a:ext cx="5544616" cy="1142999"/>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1153366857"/>
                        </a:ext>
                      </a:extLst>
                    </a:gridCol>
                    <a:gridCol w="903188">
                      <a:extLst>
                        <a:ext uri="{9D8B030D-6E8A-4147-A177-3AD203B41FA5}">
                          <a16:colId xmlns:a16="http://schemas.microsoft.com/office/drawing/2014/main" val="3648420491"/>
                        </a:ext>
                      </a:extLst>
                    </a:gridCol>
                    <a:gridCol w="1019883">
                      <a:extLst>
                        <a:ext uri="{9D8B030D-6E8A-4147-A177-3AD203B41FA5}">
                          <a16:colId xmlns:a16="http://schemas.microsoft.com/office/drawing/2014/main" val="1958872164"/>
                        </a:ext>
                      </a:extLst>
                    </a:gridCol>
                    <a:gridCol w="2628837">
                      <a:extLst>
                        <a:ext uri="{9D8B030D-6E8A-4147-A177-3AD203B41FA5}">
                          <a16:colId xmlns:a16="http://schemas.microsoft.com/office/drawing/2014/main" val="3392087254"/>
                        </a:ext>
                      </a:extLst>
                    </a:gridCol>
                  </a:tblGrid>
                  <a:tr h="653901">
                    <a:tc>
                      <a:txBody>
                        <a:bodyPr/>
                        <a:lstStyle/>
                        <a:p>
                          <a:pPr algn="ctr">
                            <a:lnSpc>
                              <a:spcPct val="107000"/>
                            </a:lnSpc>
                            <a:spcAft>
                              <a:spcPts val="300"/>
                            </a:spcAft>
                          </a:pPr>
                          <a:r>
                            <a:rPr lang="en-GB" sz="1100" dirty="0">
                              <a:effectLst/>
                            </a:rPr>
                            <a:t>Accuracy, </a:t>
                          </a:r>
                          <a:endParaRPr lang="en-US" sz="1100" dirty="0">
                            <a:effectLst/>
                          </a:endParaRPr>
                        </a:p>
                        <a:p>
                          <a:pPr algn="ctr">
                            <a:lnSpc>
                              <a:spcPct val="107000"/>
                            </a:lnSpc>
                            <a:spcAft>
                              <a:spcPts val="3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Repetition within per slot </a:t>
                          </a:r>
                          <a:endParaRPr lang="en-US" sz="1100">
                            <a:effectLst/>
                          </a:endParaRPr>
                        </a:p>
                        <a:p>
                          <a:pPr algn="ctr">
                            <a:lnSpc>
                              <a:spcPct val="107000"/>
                            </a:lnSpc>
                            <a:spcAft>
                              <a:spcPts val="300"/>
                            </a:spcAft>
                          </a:pPr>
                          <a:r>
                            <a:rPr lang="en-GB" sz="1100">
                              <a:effectLst/>
                            </a:rPr>
                            <a:t>(</a:t>
                          </a:r>
                          <a14:m>
                            <m:oMath xmlns:m="http://schemas.openxmlformats.org/officeDocument/2006/math">
                              <m:sSubSup>
                                <m:sSubSupPr>
                                  <m:ctrlPr>
                                    <a:rPr lang="en-US" sz="1100" i="1">
                                      <a:effectLst/>
                                      <a:latin typeface="Cambria Math" panose="02040503050406030204" pitchFamily="18" charset="0"/>
                                    </a:rPr>
                                  </m:ctrlPr>
                                </m:sSubSupPr>
                                <m:e>
                                  <m:r>
                                    <a:rPr lang="en-GB" sz="1100">
                                      <a:effectLst/>
                                      <a:latin typeface="Cambria Math" panose="02040503050406030204" pitchFamily="18" charset="0"/>
                                    </a:rPr>
                                    <m:t>𝑇</m:t>
                                  </m:r>
                                </m:e>
                                <m:sub>
                                  <m:r>
                                    <m:rPr>
                                      <m:nor/>
                                    </m:rPr>
                                    <a:rPr lang="en-GB" sz="1100">
                                      <a:effectLst/>
                                    </a:rPr>
                                    <m:t>rep</m:t>
                                  </m:r>
                                </m:sub>
                                <m:sup>
                                  <m:r>
                                    <m:rPr>
                                      <m:nor/>
                                    </m:rPr>
                                    <a:rPr lang="en-GB" sz="1100">
                                      <a:effectLst/>
                                    </a:rPr>
                                    <m:t>PRS</m:t>
                                  </m:r>
                                </m:sup>
                              </m:sSubSup>
                              <m:r>
                                <a:rPr lang="en-GB" sz="1100">
                                  <a:effectLst/>
                                  <a:latin typeface="Cambria Math" panose="02040503050406030204" pitchFamily="18" charset="0"/>
                                </a:rPr>
                                <m:t>∗</m:t>
                              </m:r>
                              <m:sSub>
                                <m:sSubPr>
                                  <m:ctrlPr>
                                    <a:rPr lang="en-US" sz="1100" i="1">
                                      <a:effectLst/>
                                      <a:latin typeface="Cambria Math" panose="02040503050406030204" pitchFamily="18" charset="0"/>
                                    </a:rPr>
                                  </m:ctrlPr>
                                </m:sSubPr>
                                <m:e>
                                  <m:r>
                                    <a:rPr lang="en-GB" sz="1100">
                                      <a:effectLst/>
                                      <a:latin typeface="Cambria Math" panose="02040503050406030204" pitchFamily="18" charset="0"/>
                                    </a:rPr>
                                    <m:t>𝐿</m:t>
                                  </m:r>
                                </m:e>
                                <m:sub>
                                  <m:r>
                                    <m:rPr>
                                      <m:nor/>
                                    </m:rPr>
                                    <a:rPr lang="en-GB" sz="1100">
                                      <a:effectLst/>
                                    </a:rPr>
                                    <m:t>PRS</m:t>
                                  </m:r>
                                </m:sub>
                              </m:sSub>
                              <m:r>
                                <a:rPr lang="en-GB" sz="1100">
                                  <a:effectLst/>
                                  <a:latin typeface="Cambria Math" panose="02040503050406030204" pitchFamily="18" charset="0"/>
                                </a:rPr>
                                <m:t>/</m:t>
                              </m:r>
                              <m:sSubSup>
                                <m:sSubSupPr>
                                  <m:ctrlPr>
                                    <a:rPr lang="en-US" sz="1100" i="1">
                                      <a:effectLst/>
                                      <a:latin typeface="Cambria Math" panose="02040503050406030204" pitchFamily="18" charset="0"/>
                                    </a:rPr>
                                  </m:ctrlPr>
                                </m:sSubSupPr>
                                <m:e>
                                  <m:r>
                                    <a:rPr lang="en-GB" sz="1100">
                                      <a:effectLst/>
                                      <a:latin typeface="Cambria Math" panose="02040503050406030204" pitchFamily="18" charset="0"/>
                                    </a:rPr>
                                    <m:t>𝐾</m:t>
                                  </m:r>
                                </m:e>
                                <m:sub>
                                  <m:r>
                                    <m:rPr>
                                      <m:nor/>
                                    </m:rPr>
                                    <a:rPr lang="en-GB" sz="1100">
                                      <a:effectLst/>
                                    </a:rPr>
                                    <m:t>comb</m:t>
                                  </m:r>
                                </m:sub>
                                <m:sup>
                                  <m:r>
                                    <m:rPr>
                                      <m:nor/>
                                    </m:rPr>
                                    <a:rPr lang="en-GB" sz="1100">
                                      <a:effectLst/>
                                    </a:rPr>
                                    <m:t>PRS</m:t>
                                  </m:r>
                                </m:sup>
                              </m:sSubSup>
                              <m:r>
                                <a:rPr lang="en-GB" sz="1100">
                                  <a:effectLst/>
                                  <a:latin typeface="Cambria Math" panose="02040503050406030204" pitchFamily="18" charset="0"/>
                                </a:rPr>
                                <m:t>)</m:t>
                              </m:r>
                            </m:oMath>
                          </a14:m>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44566149"/>
                      </a:ext>
                    </a:extLst>
                  </a:tr>
                  <a:tr h="240171">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strike="sngStrike" dirty="0">
                              <a:effectLst/>
                            </a:rPr>
                            <a:t>60</a:t>
                          </a:r>
                          <a:r>
                            <a:rPr lang="en-GB" sz="1100" dirty="0">
                              <a:effectLst/>
                            </a:rPr>
                            <a:t>/120</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≥[4]</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69995664"/>
                      </a:ext>
                    </a:extLst>
                  </a:tr>
                  <a:tr h="248927">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04199600"/>
                      </a:ext>
                    </a:extLst>
                  </a:tr>
                </a:tbl>
              </a:graphicData>
            </a:graphic>
          </p:graphicFrame>
        </mc:Choice>
        <mc:Fallback xmlns="">
          <p:graphicFrame>
            <p:nvGraphicFramePr>
              <p:cNvPr id="10" name="Table 9">
                <a:extLst>
                  <a:ext uri="{FF2B5EF4-FFF2-40B4-BE49-F238E27FC236}">
                    <a16:creationId xmlns:a16="http://schemas.microsoft.com/office/drawing/2014/main" id="{C9126958-575C-4AC4-8B3D-13800A4B297F}"/>
                  </a:ext>
                </a:extLst>
              </p:cNvPr>
              <p:cNvGraphicFramePr>
                <a:graphicFrameLocks noGrp="1"/>
              </p:cNvGraphicFramePr>
              <p:nvPr>
                <p:extLst>
                  <p:ext uri="{D42A27DB-BD31-4B8C-83A1-F6EECF244321}">
                    <p14:modId xmlns:p14="http://schemas.microsoft.com/office/powerpoint/2010/main" val="1510143797"/>
                  </p:ext>
                </p:extLst>
              </p:nvPr>
            </p:nvGraphicFramePr>
            <p:xfrm>
              <a:off x="3183269" y="4635536"/>
              <a:ext cx="5544616" cy="1142999"/>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1153366857"/>
                        </a:ext>
                      </a:extLst>
                    </a:gridCol>
                    <a:gridCol w="903188">
                      <a:extLst>
                        <a:ext uri="{9D8B030D-6E8A-4147-A177-3AD203B41FA5}">
                          <a16:colId xmlns:a16="http://schemas.microsoft.com/office/drawing/2014/main" val="3648420491"/>
                        </a:ext>
                      </a:extLst>
                    </a:gridCol>
                    <a:gridCol w="1019883">
                      <a:extLst>
                        <a:ext uri="{9D8B030D-6E8A-4147-A177-3AD203B41FA5}">
                          <a16:colId xmlns:a16="http://schemas.microsoft.com/office/drawing/2014/main" val="1958872164"/>
                        </a:ext>
                      </a:extLst>
                    </a:gridCol>
                    <a:gridCol w="2628837">
                      <a:extLst>
                        <a:ext uri="{9D8B030D-6E8A-4147-A177-3AD203B41FA5}">
                          <a16:colId xmlns:a16="http://schemas.microsoft.com/office/drawing/2014/main" val="3392087254"/>
                        </a:ext>
                      </a:extLst>
                    </a:gridCol>
                  </a:tblGrid>
                  <a:tr h="653901">
                    <a:tc>
                      <a:txBody>
                        <a:bodyPr/>
                        <a:lstStyle/>
                        <a:p>
                          <a:pPr algn="ctr">
                            <a:lnSpc>
                              <a:spcPct val="107000"/>
                            </a:lnSpc>
                            <a:spcAft>
                              <a:spcPts val="300"/>
                            </a:spcAft>
                          </a:pPr>
                          <a:r>
                            <a:rPr lang="en-GB" sz="1100" dirty="0">
                              <a:effectLst/>
                            </a:rPr>
                            <a:t>Accuracy, </a:t>
                          </a:r>
                          <a:endParaRPr lang="en-US" sz="1100" dirty="0">
                            <a:effectLst/>
                          </a:endParaRPr>
                        </a:p>
                        <a:p>
                          <a:pPr algn="ctr">
                            <a:lnSpc>
                              <a:spcPct val="107000"/>
                            </a:lnSpc>
                            <a:spcAft>
                              <a:spcPts val="3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111369" t="-6481" r="-928" b="-76852"/>
                          </a:stretch>
                        </a:blipFill>
                      </a:tcPr>
                    </a:tc>
                    <a:extLst>
                      <a:ext uri="{0D108BD9-81ED-4DB2-BD59-A6C34878D82A}">
                        <a16:rowId xmlns:a16="http://schemas.microsoft.com/office/drawing/2014/main" val="2944566149"/>
                      </a:ext>
                    </a:extLst>
                  </a:tr>
                  <a:tr h="240171">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strike="sngStrike" dirty="0">
                              <a:effectLst/>
                            </a:rPr>
                            <a:t>60</a:t>
                          </a:r>
                          <a:r>
                            <a:rPr lang="en-GB" sz="1100" dirty="0">
                              <a:effectLst/>
                            </a:rPr>
                            <a:t>/120</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≥[4]</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69995664"/>
                      </a:ext>
                    </a:extLst>
                  </a:tr>
                  <a:tr h="248927">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04199600"/>
                      </a:ext>
                    </a:extLst>
                  </a:tr>
                </a:tbl>
              </a:graphicData>
            </a:graphic>
          </p:graphicFrame>
        </mc:Fallback>
      </mc:AlternateContent>
      <p:sp>
        <p:nvSpPr>
          <p:cNvPr id="5" name="Rectangle 4">
            <a:extLst>
              <a:ext uri="{FF2B5EF4-FFF2-40B4-BE49-F238E27FC236}">
                <a16:creationId xmlns:a16="http://schemas.microsoft.com/office/drawing/2014/main" id="{352EFC40-81D3-4FA4-AF6D-143E5F3487AD}"/>
              </a:ext>
            </a:extLst>
          </p:cNvPr>
          <p:cNvSpPr/>
          <p:nvPr/>
        </p:nvSpPr>
        <p:spPr>
          <a:xfrm>
            <a:off x="839416" y="5904951"/>
            <a:ext cx="8928992" cy="369332"/>
          </a:xfrm>
          <a:prstGeom prst="rect">
            <a:avLst/>
          </a:prstGeom>
        </p:spPr>
        <p:txBody>
          <a:bodyPr wrap="square">
            <a:spAutoFit/>
          </a:bodyPr>
          <a:lstStyle/>
          <a:p>
            <a:r>
              <a:rPr lang="en-US" dirty="0">
                <a:highlight>
                  <a:srgbClr val="00FFFF"/>
                </a:highlight>
              </a:rPr>
              <a:t>FFS: The requirements for SCS=60k in FR2</a:t>
            </a:r>
            <a:endParaRPr lang="en-US" dirty="0">
              <a:solidFill>
                <a:srgbClr val="00B050"/>
              </a:solidFill>
              <a:highlight>
                <a:srgbClr val="00FFFF"/>
              </a:highlight>
            </a:endParaRPr>
          </a:p>
        </p:txBody>
      </p:sp>
    </p:spTree>
    <p:extLst>
      <p:ext uri="{BB962C8B-B14F-4D97-AF65-F5344CB8AC3E}">
        <p14:creationId xmlns:p14="http://schemas.microsoft.com/office/powerpoint/2010/main" val="333205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PRS RSRP(1)</a:t>
            </a:r>
            <a:endParaRPr lang="zh-CN" altLang="en-US" sz="3600" b="1" dirty="0"/>
          </a:p>
        </p:txBody>
      </p:sp>
      <p:sp>
        <p:nvSpPr>
          <p:cNvPr id="3" name="内容占位符 2"/>
          <p:cNvSpPr>
            <a:spLocks noGrp="1"/>
          </p:cNvSpPr>
          <p:nvPr>
            <p:ph idx="1"/>
          </p:nvPr>
        </p:nvSpPr>
        <p:spPr>
          <a:xfrm>
            <a:off x="421160" y="980728"/>
            <a:ext cx="11161240" cy="5688632"/>
          </a:xfrm>
        </p:spPr>
        <p:txBody>
          <a:bodyPr>
            <a:normAutofit/>
          </a:bodyPr>
          <a:lstStyle/>
          <a:p>
            <a:r>
              <a:rPr lang="en-US" dirty="0">
                <a:solidFill>
                  <a:srgbClr val="00B050"/>
                </a:solidFill>
              </a:rPr>
              <a:t>PRS-RSRP SINR side condition #1 is -3 </a:t>
            </a:r>
            <a:r>
              <a:rPr lang="en-US" dirty="0" err="1">
                <a:solidFill>
                  <a:srgbClr val="00B050"/>
                </a:solidFill>
              </a:rPr>
              <a:t>dB.</a:t>
            </a:r>
            <a:r>
              <a:rPr lang="en-US" dirty="0">
                <a:solidFill>
                  <a:srgbClr val="00B050"/>
                </a:solidFill>
              </a:rPr>
              <a:t> </a:t>
            </a:r>
          </a:p>
          <a:p>
            <a:pPr lvl="0"/>
            <a:r>
              <a:rPr lang="en-US" dirty="0">
                <a:highlight>
                  <a:srgbClr val="00FFFF"/>
                </a:highlight>
              </a:rPr>
              <a:t>when SINR &gt;[-3dB] , </a:t>
            </a:r>
          </a:p>
          <a:p>
            <a:pPr lvl="1"/>
            <a:r>
              <a:rPr lang="en-US" dirty="0">
                <a:highlight>
                  <a:srgbClr val="00FFFF"/>
                </a:highlight>
              </a:rPr>
              <a:t>single set requirement for all parameter sets</a:t>
            </a:r>
          </a:p>
          <a:p>
            <a:pPr lvl="0"/>
            <a:r>
              <a:rPr lang="en-US" dirty="0">
                <a:highlight>
                  <a:srgbClr val="00FFFF"/>
                </a:highlight>
              </a:rPr>
              <a:t>when SINR &gt;[-13dB] </a:t>
            </a:r>
          </a:p>
          <a:p>
            <a:pPr lvl="1"/>
            <a:r>
              <a:rPr lang="en-US" dirty="0">
                <a:highlight>
                  <a:srgbClr val="00FFFF"/>
                </a:highlight>
              </a:rPr>
              <a:t>multiple requirements depending on PRS BW (in PRBs )</a:t>
            </a:r>
          </a:p>
          <a:p>
            <a:r>
              <a:rPr lang="en-US" dirty="0">
                <a:solidFill>
                  <a:srgbClr val="00B050"/>
                </a:solidFill>
              </a:rPr>
              <a:t>RF calibration margin:</a:t>
            </a:r>
          </a:p>
          <a:p>
            <a:pPr lvl="1"/>
            <a:r>
              <a:rPr lang="en-US" dirty="0">
                <a:solidFill>
                  <a:srgbClr val="00B050"/>
                </a:solidFill>
              </a:rPr>
              <a:t>2.5dB for FR1 absolute accuracy requirements</a:t>
            </a:r>
          </a:p>
          <a:p>
            <a:pPr lvl="1"/>
            <a:r>
              <a:rPr lang="en-US" dirty="0">
                <a:solidFill>
                  <a:srgbClr val="00B050"/>
                </a:solidFill>
              </a:rPr>
              <a:t>4dB for FR2 absolute accuracy requirements</a:t>
            </a:r>
          </a:p>
          <a:p>
            <a:pPr lvl="1"/>
            <a:r>
              <a:rPr lang="en-US" dirty="0"/>
              <a:t>FFS the calibration error margins for PRS-RSRP relative accuracy requirements for FR1 and FR2</a:t>
            </a:r>
          </a:p>
          <a:p>
            <a:pPr lvl="1"/>
            <a:endParaRPr lang="en-US" dirty="0">
              <a:solidFill>
                <a:srgbClr val="00B050"/>
              </a:solidFill>
            </a:endParaRPr>
          </a:p>
        </p:txBody>
      </p:sp>
    </p:spTree>
    <p:extLst>
      <p:ext uri="{BB962C8B-B14F-4D97-AF65-F5344CB8AC3E}">
        <p14:creationId xmlns:p14="http://schemas.microsoft.com/office/powerpoint/2010/main" val="181688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PRS RSRP(2)</a:t>
            </a:r>
            <a:endParaRPr lang="zh-CN" altLang="en-US" sz="3600" b="1" dirty="0"/>
          </a:p>
        </p:txBody>
      </p:sp>
      <p:sp>
        <p:nvSpPr>
          <p:cNvPr id="3" name="内容占位符 2"/>
          <p:cNvSpPr>
            <a:spLocks noGrp="1"/>
          </p:cNvSpPr>
          <p:nvPr>
            <p:ph idx="1"/>
          </p:nvPr>
        </p:nvSpPr>
        <p:spPr>
          <a:xfrm>
            <a:off x="421160" y="980728"/>
            <a:ext cx="11161240" cy="5688632"/>
          </a:xfrm>
        </p:spPr>
        <p:txBody>
          <a:bodyPr>
            <a:normAutofit/>
          </a:bodyPr>
          <a:lstStyle/>
          <a:p>
            <a:r>
              <a:rPr lang="en-US" dirty="0">
                <a:highlight>
                  <a:srgbClr val="00FFFF"/>
                </a:highlight>
              </a:rPr>
              <a:t>PRS-RSRP accuracy requirements (not include RF margin) </a:t>
            </a:r>
          </a:p>
          <a:p>
            <a:pPr lvl="1"/>
            <a:endParaRPr lang="en-US" dirty="0">
              <a:solidFill>
                <a:srgbClr val="00B050"/>
              </a:solidFill>
            </a:endParaRPr>
          </a:p>
        </p:txBody>
      </p:sp>
      <p:sp>
        <p:nvSpPr>
          <p:cNvPr id="6" name="Rectangle 1">
            <a:extLst>
              <a:ext uri="{FF2B5EF4-FFF2-40B4-BE49-F238E27FC236}">
                <a16:creationId xmlns:a16="http://schemas.microsoft.com/office/drawing/2014/main" id="{2BB16C34-6491-4E7D-A828-C3CC288CB296}"/>
              </a:ext>
            </a:extLst>
          </p:cNvPr>
          <p:cNvSpPr>
            <a:spLocks noChangeArrowheads="1"/>
          </p:cNvSpPr>
          <p:nvPr/>
        </p:nvSpPr>
        <p:spPr bwMode="auto">
          <a:xfrm>
            <a:off x="4657074" y="1563136"/>
            <a:ext cx="28778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zh-CN" sz="1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Table 1: PRS-RSRP accuracy in FR1</a:t>
            </a:r>
            <a:endParaRPr kumimoji="0" lang="en-US" altLang="zh-CN" sz="800" b="0" i="0" u="none" strike="noStrike" cap="none" normalizeH="0" baseline="0" dirty="0">
              <a:ln>
                <a:noFill/>
              </a:ln>
              <a:solidFill>
                <a:schemeClr val="tx1"/>
              </a:solidFill>
              <a:effectLst/>
            </a:endParaRPr>
          </a:p>
        </p:txBody>
      </p:sp>
      <p:sp>
        <p:nvSpPr>
          <p:cNvPr id="7" name="Rectangle 6">
            <a:extLst>
              <a:ext uri="{FF2B5EF4-FFF2-40B4-BE49-F238E27FC236}">
                <a16:creationId xmlns:a16="http://schemas.microsoft.com/office/drawing/2014/main" id="{406D21FB-3866-4EB4-94DF-4473E56B1A9D}"/>
              </a:ext>
            </a:extLst>
          </p:cNvPr>
          <p:cNvSpPr/>
          <p:nvPr/>
        </p:nvSpPr>
        <p:spPr>
          <a:xfrm>
            <a:off x="4007768" y="4071802"/>
            <a:ext cx="3812006" cy="707886"/>
          </a:xfrm>
          <a:prstGeom prst="rect">
            <a:avLst/>
          </a:prstGeom>
        </p:spPr>
        <p:txBody>
          <a:bodyPr wrap="none">
            <a:spAutoFit/>
          </a:bodyPr>
          <a:lstStyle/>
          <a:p>
            <a:pPr lvl="0" algn="ctr" eaLnBrk="0" hangingPunct="0"/>
            <a:r>
              <a:rPr lang="en-GB" altLang="zh-CN" b="1" dirty="0">
                <a:latin typeface="Times New Roman" panose="02020603050405020304" pitchFamily="18" charset="0"/>
                <a:ea typeface="SimSun" panose="02010600030101010101" pitchFamily="2" charset="-122"/>
                <a:cs typeface="Times New Roman" panose="02020603050405020304" pitchFamily="18" charset="0"/>
              </a:rPr>
              <a:t>Table 2: PRS-RSRP accuracy in FR2</a:t>
            </a:r>
            <a:endParaRPr lang="en-GB" altLang="zh-CN" sz="4000" dirty="0"/>
          </a:p>
        </p:txBody>
      </p:sp>
      <mc:AlternateContent xmlns:mc="http://schemas.openxmlformats.org/markup-compatibility/2006" xmlns:a14="http://schemas.microsoft.com/office/drawing/2010/main">
        <mc:Choice Requires="a14">
          <p:graphicFrame>
            <p:nvGraphicFramePr>
              <p:cNvPr id="8" name="Table 7">
                <a:extLst>
                  <a:ext uri="{FF2B5EF4-FFF2-40B4-BE49-F238E27FC236}">
                    <a16:creationId xmlns:a16="http://schemas.microsoft.com/office/drawing/2014/main" id="{84AF77A2-481C-4C2B-946F-D960EE10E4D9}"/>
                  </a:ext>
                </a:extLst>
              </p:cNvPr>
              <p:cNvGraphicFramePr>
                <a:graphicFrameLocks noGrp="1"/>
              </p:cNvGraphicFramePr>
              <p:nvPr>
                <p:extLst>
                  <p:ext uri="{D42A27DB-BD31-4B8C-83A1-F6EECF244321}">
                    <p14:modId xmlns:p14="http://schemas.microsoft.com/office/powerpoint/2010/main" val="3350641787"/>
                  </p:ext>
                </p:extLst>
              </p:nvPr>
            </p:nvGraphicFramePr>
            <p:xfrm>
              <a:off x="2531605" y="1809357"/>
              <a:ext cx="7020781" cy="2559560"/>
            </p:xfrm>
            <a:graphic>
              <a:graphicData uri="http://schemas.openxmlformats.org/drawingml/2006/table">
                <a:tbl>
                  <a:tblPr firstRow="1" firstCol="1" bandRow="1">
                    <a:tableStyleId>{5C22544A-7EE6-4342-B048-85BDC9FD1C3A}</a:tableStyleId>
                  </a:tblPr>
                  <a:tblGrid>
                    <a:gridCol w="1088709">
                      <a:extLst>
                        <a:ext uri="{9D8B030D-6E8A-4147-A177-3AD203B41FA5}">
                          <a16:colId xmlns:a16="http://schemas.microsoft.com/office/drawing/2014/main" val="435677139"/>
                        </a:ext>
                      </a:extLst>
                    </a:gridCol>
                    <a:gridCol w="1002171">
                      <a:extLst>
                        <a:ext uri="{9D8B030D-6E8A-4147-A177-3AD203B41FA5}">
                          <a16:colId xmlns:a16="http://schemas.microsoft.com/office/drawing/2014/main" val="3725673099"/>
                        </a:ext>
                      </a:extLst>
                    </a:gridCol>
                    <a:gridCol w="763027">
                      <a:extLst>
                        <a:ext uri="{9D8B030D-6E8A-4147-A177-3AD203B41FA5}">
                          <a16:colId xmlns:a16="http://schemas.microsoft.com/office/drawing/2014/main" val="2676241109"/>
                        </a:ext>
                      </a:extLst>
                    </a:gridCol>
                    <a:gridCol w="1221775">
                      <a:extLst>
                        <a:ext uri="{9D8B030D-6E8A-4147-A177-3AD203B41FA5}">
                          <a16:colId xmlns:a16="http://schemas.microsoft.com/office/drawing/2014/main" val="849766192"/>
                        </a:ext>
                      </a:extLst>
                    </a:gridCol>
                    <a:gridCol w="1186414">
                      <a:extLst>
                        <a:ext uri="{9D8B030D-6E8A-4147-A177-3AD203B41FA5}">
                          <a16:colId xmlns:a16="http://schemas.microsoft.com/office/drawing/2014/main" val="2826107360"/>
                        </a:ext>
                      </a:extLst>
                    </a:gridCol>
                    <a:gridCol w="1758685">
                      <a:extLst>
                        <a:ext uri="{9D8B030D-6E8A-4147-A177-3AD203B41FA5}">
                          <a16:colId xmlns:a16="http://schemas.microsoft.com/office/drawing/2014/main" val="3677543666"/>
                        </a:ext>
                      </a:extLst>
                    </a:gridCol>
                  </a:tblGrid>
                  <a:tr h="595575">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Relative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Repetition factor:</a:t>
                          </a:r>
                          <a:endParaRPr lang="en-US" sz="1200" dirty="0">
                            <a:effectLst/>
                          </a:endParaRPr>
                        </a:p>
                        <a:p>
                          <a:pPr algn="ctr">
                            <a:lnSpc>
                              <a:spcPct val="107000"/>
                            </a:lnSpc>
                            <a:spcAft>
                              <a:spcPts val="300"/>
                            </a:spcAft>
                          </a:pPr>
                          <a:r>
                            <a:rPr lang="en-GB" sz="1200" dirty="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dirty="0">
                              <a:effectLst/>
                            </a:rPr>
                            <a:t> </a:t>
                          </a:r>
                          <a:endParaRPr lang="en-US" sz="1200" dirty="0">
                            <a:effectLst/>
                          </a:endParaRPr>
                        </a:p>
                        <a:p>
                          <a:pPr algn="ctr">
                            <a:lnSpc>
                              <a:spcPct val="107000"/>
                            </a:lnSpc>
                            <a:spcAft>
                              <a:spcPts val="300"/>
                            </a:spcAft>
                          </a:pPr>
                          <a:r>
                            <a:rPr lang="en-GB" sz="1200" dirty="0">
                              <a:effectLst/>
                            </a:rPr>
                            <a:t>[38.211]</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976512"/>
                      </a:ext>
                    </a:extLst>
                  </a:tr>
                  <a:tr h="374990">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54085243"/>
                      </a:ext>
                    </a:extLst>
                  </a:tr>
                  <a:tr h="374990">
                    <a:tc>
                      <a:txBody>
                        <a:bodyPr/>
                        <a:lstStyle/>
                        <a:p>
                          <a:pPr algn="ctr">
                            <a:lnSpc>
                              <a:spcPct val="107000"/>
                            </a:lnSpc>
                            <a:spcAft>
                              <a:spcPts val="900"/>
                            </a:spcAft>
                          </a:pPr>
                          <a:r>
                            <a:rPr lang="en-GB" sz="1200" dirty="0">
                              <a:effectLst/>
                            </a:rPr>
                            <a:t>[±6.5]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a:effectLst/>
                            </a:rPr>
                            <a:t>24 ≤ BW ≤ 52</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7359682"/>
                      </a:ext>
                    </a:extLst>
                  </a:tr>
                  <a:tr h="374990">
                    <a:tc>
                      <a:txBody>
                        <a:bodyPr/>
                        <a:lstStyle/>
                        <a:p>
                          <a:pPr algn="ctr">
                            <a:lnSpc>
                              <a:spcPct val="107000"/>
                            </a:lnSpc>
                            <a:spcAft>
                              <a:spcPts val="600"/>
                            </a:spcAft>
                          </a:pPr>
                          <a:r>
                            <a:rPr lang="en-GB" sz="1200" dirty="0">
                              <a:effectLst/>
                            </a:rPr>
                            <a:t>[±3.5]</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52&lt; BW≤ 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37109770"/>
                      </a:ext>
                    </a:extLst>
                  </a:tr>
                  <a:tr h="374990">
                    <a:tc>
                      <a:txBody>
                        <a:bodyPr/>
                        <a:lstStyle/>
                        <a:p>
                          <a:pPr algn="ctr">
                            <a:lnSpc>
                              <a:spcPct val="107000"/>
                            </a:lnSpc>
                            <a:spcAft>
                              <a:spcPts val="600"/>
                            </a:spcAft>
                          </a:pPr>
                          <a:r>
                            <a:rPr lang="en-GB" sz="1200" dirty="0">
                              <a:effectLst/>
                            </a:rPr>
                            <a:t>[±3]</a:t>
                          </a:r>
                          <a:endParaRPr lang="en-US" sz="1200" dirty="0">
                            <a:effectLst/>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BW&gt;104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15, 30, 60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60991469"/>
                      </a:ext>
                    </a:extLst>
                  </a:tr>
                </a:tbl>
              </a:graphicData>
            </a:graphic>
          </p:graphicFrame>
        </mc:Choice>
        <mc:Fallback xmlns="">
          <p:graphicFrame>
            <p:nvGraphicFramePr>
              <p:cNvPr id="8" name="Table 7">
                <a:extLst>
                  <a:ext uri="{FF2B5EF4-FFF2-40B4-BE49-F238E27FC236}">
                    <a16:creationId xmlns:a16="http://schemas.microsoft.com/office/drawing/2014/main" id="{84AF77A2-481C-4C2B-946F-D960EE10E4D9}"/>
                  </a:ext>
                </a:extLst>
              </p:cNvPr>
              <p:cNvGraphicFramePr>
                <a:graphicFrameLocks noGrp="1"/>
              </p:cNvGraphicFramePr>
              <p:nvPr>
                <p:extLst>
                  <p:ext uri="{D42A27DB-BD31-4B8C-83A1-F6EECF244321}">
                    <p14:modId xmlns:p14="http://schemas.microsoft.com/office/powerpoint/2010/main" val="3350641787"/>
                  </p:ext>
                </p:extLst>
              </p:nvPr>
            </p:nvGraphicFramePr>
            <p:xfrm>
              <a:off x="2531605" y="1809357"/>
              <a:ext cx="7020781" cy="2559560"/>
            </p:xfrm>
            <a:graphic>
              <a:graphicData uri="http://schemas.openxmlformats.org/drawingml/2006/table">
                <a:tbl>
                  <a:tblPr firstRow="1" firstCol="1" bandRow="1">
                    <a:tableStyleId>{5C22544A-7EE6-4342-B048-85BDC9FD1C3A}</a:tableStyleId>
                  </a:tblPr>
                  <a:tblGrid>
                    <a:gridCol w="1088709">
                      <a:extLst>
                        <a:ext uri="{9D8B030D-6E8A-4147-A177-3AD203B41FA5}">
                          <a16:colId xmlns:a16="http://schemas.microsoft.com/office/drawing/2014/main" val="435677139"/>
                        </a:ext>
                      </a:extLst>
                    </a:gridCol>
                    <a:gridCol w="1002171">
                      <a:extLst>
                        <a:ext uri="{9D8B030D-6E8A-4147-A177-3AD203B41FA5}">
                          <a16:colId xmlns:a16="http://schemas.microsoft.com/office/drawing/2014/main" val="3725673099"/>
                        </a:ext>
                      </a:extLst>
                    </a:gridCol>
                    <a:gridCol w="763027">
                      <a:extLst>
                        <a:ext uri="{9D8B030D-6E8A-4147-A177-3AD203B41FA5}">
                          <a16:colId xmlns:a16="http://schemas.microsoft.com/office/drawing/2014/main" val="2676241109"/>
                        </a:ext>
                      </a:extLst>
                    </a:gridCol>
                    <a:gridCol w="1221775">
                      <a:extLst>
                        <a:ext uri="{9D8B030D-6E8A-4147-A177-3AD203B41FA5}">
                          <a16:colId xmlns:a16="http://schemas.microsoft.com/office/drawing/2014/main" val="849766192"/>
                        </a:ext>
                      </a:extLst>
                    </a:gridCol>
                    <a:gridCol w="1186414">
                      <a:extLst>
                        <a:ext uri="{9D8B030D-6E8A-4147-A177-3AD203B41FA5}">
                          <a16:colId xmlns:a16="http://schemas.microsoft.com/office/drawing/2014/main" val="2826107360"/>
                        </a:ext>
                      </a:extLst>
                    </a:gridCol>
                    <a:gridCol w="1758685">
                      <a:extLst>
                        <a:ext uri="{9D8B030D-6E8A-4147-A177-3AD203B41FA5}">
                          <a16:colId xmlns:a16="http://schemas.microsoft.com/office/drawing/2014/main" val="3677543666"/>
                        </a:ext>
                      </a:extLst>
                    </a:gridCol>
                  </a:tblGrid>
                  <a:tr h="727456">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Relative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298962" t="-5000" r="-1730" b="-252500"/>
                          </a:stretch>
                        </a:blipFill>
                      </a:tcPr>
                    </a:tc>
                    <a:extLst>
                      <a:ext uri="{0D108BD9-81ED-4DB2-BD59-A6C34878D82A}">
                        <a16:rowId xmlns:a16="http://schemas.microsoft.com/office/drawing/2014/main" val="3706976512"/>
                      </a:ext>
                    </a:extLst>
                  </a:tr>
                  <a:tr h="458026">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54085243"/>
                      </a:ext>
                    </a:extLst>
                  </a:tr>
                  <a:tr h="458026">
                    <a:tc>
                      <a:txBody>
                        <a:bodyPr/>
                        <a:lstStyle/>
                        <a:p>
                          <a:pPr algn="ctr">
                            <a:lnSpc>
                              <a:spcPct val="107000"/>
                            </a:lnSpc>
                            <a:spcAft>
                              <a:spcPts val="900"/>
                            </a:spcAft>
                          </a:pPr>
                          <a:r>
                            <a:rPr lang="en-GB" sz="1200" dirty="0">
                              <a:effectLst/>
                            </a:rPr>
                            <a:t>[±6.5]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a:effectLst/>
                            </a:rPr>
                            <a:t>24 ≤ BW ≤ 52</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7359682"/>
                      </a:ext>
                    </a:extLst>
                  </a:tr>
                  <a:tr h="458026">
                    <a:tc>
                      <a:txBody>
                        <a:bodyPr/>
                        <a:lstStyle/>
                        <a:p>
                          <a:pPr algn="ctr">
                            <a:lnSpc>
                              <a:spcPct val="107000"/>
                            </a:lnSpc>
                            <a:spcAft>
                              <a:spcPts val="600"/>
                            </a:spcAft>
                          </a:pPr>
                          <a:r>
                            <a:rPr lang="en-GB" sz="1200" dirty="0">
                              <a:effectLst/>
                            </a:rPr>
                            <a:t>[±3.5]</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52&lt; BW≤ 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37109770"/>
                      </a:ext>
                    </a:extLst>
                  </a:tr>
                  <a:tr h="458026">
                    <a:tc>
                      <a:txBody>
                        <a:bodyPr/>
                        <a:lstStyle/>
                        <a:p>
                          <a:pPr algn="ctr">
                            <a:lnSpc>
                              <a:spcPct val="107000"/>
                            </a:lnSpc>
                            <a:spcAft>
                              <a:spcPts val="600"/>
                            </a:spcAft>
                          </a:pPr>
                          <a:r>
                            <a:rPr lang="en-GB" sz="1200" dirty="0">
                              <a:effectLst/>
                            </a:rPr>
                            <a:t>[±3]</a:t>
                          </a:r>
                          <a:endParaRPr lang="en-US" sz="1200" dirty="0">
                            <a:effectLst/>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BW&gt;104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15, 30, 60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60991469"/>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CE9AF040-FDA7-4285-8301-790E0F2B57BC}"/>
                  </a:ext>
                </a:extLst>
              </p:cNvPr>
              <p:cNvGraphicFramePr>
                <a:graphicFrameLocks noGrp="1"/>
              </p:cNvGraphicFramePr>
              <p:nvPr>
                <p:extLst>
                  <p:ext uri="{D42A27DB-BD31-4B8C-83A1-F6EECF244321}">
                    <p14:modId xmlns:p14="http://schemas.microsoft.com/office/powerpoint/2010/main" val="1935280992"/>
                  </p:ext>
                </p:extLst>
              </p:nvPr>
            </p:nvGraphicFramePr>
            <p:xfrm>
              <a:off x="2531603" y="4734735"/>
              <a:ext cx="7128791" cy="2101534"/>
            </p:xfrm>
            <a:graphic>
              <a:graphicData uri="http://schemas.openxmlformats.org/drawingml/2006/table">
                <a:tbl>
                  <a:tblPr firstRow="1" firstCol="1" bandRow="1">
                    <a:tableStyleId>{5C22544A-7EE6-4342-B048-85BDC9FD1C3A}</a:tableStyleId>
                  </a:tblPr>
                  <a:tblGrid>
                    <a:gridCol w="1105458">
                      <a:extLst>
                        <a:ext uri="{9D8B030D-6E8A-4147-A177-3AD203B41FA5}">
                          <a16:colId xmlns:a16="http://schemas.microsoft.com/office/drawing/2014/main" val="3470221692"/>
                        </a:ext>
                      </a:extLst>
                    </a:gridCol>
                    <a:gridCol w="1017589">
                      <a:extLst>
                        <a:ext uri="{9D8B030D-6E8A-4147-A177-3AD203B41FA5}">
                          <a16:colId xmlns:a16="http://schemas.microsoft.com/office/drawing/2014/main" val="1929906513"/>
                        </a:ext>
                      </a:extLst>
                    </a:gridCol>
                    <a:gridCol w="774766">
                      <a:extLst>
                        <a:ext uri="{9D8B030D-6E8A-4147-A177-3AD203B41FA5}">
                          <a16:colId xmlns:a16="http://schemas.microsoft.com/office/drawing/2014/main" val="4254257065"/>
                        </a:ext>
                      </a:extLst>
                    </a:gridCol>
                    <a:gridCol w="1240571">
                      <a:extLst>
                        <a:ext uri="{9D8B030D-6E8A-4147-A177-3AD203B41FA5}">
                          <a16:colId xmlns:a16="http://schemas.microsoft.com/office/drawing/2014/main" val="3966782355"/>
                        </a:ext>
                      </a:extLst>
                    </a:gridCol>
                    <a:gridCol w="1204666">
                      <a:extLst>
                        <a:ext uri="{9D8B030D-6E8A-4147-A177-3AD203B41FA5}">
                          <a16:colId xmlns:a16="http://schemas.microsoft.com/office/drawing/2014/main" val="34639909"/>
                        </a:ext>
                      </a:extLst>
                    </a:gridCol>
                    <a:gridCol w="1785741">
                      <a:extLst>
                        <a:ext uri="{9D8B030D-6E8A-4147-A177-3AD203B41FA5}">
                          <a16:colId xmlns:a16="http://schemas.microsoft.com/office/drawing/2014/main" val="935133734"/>
                        </a:ext>
                      </a:extLst>
                    </a:gridCol>
                  </a:tblGrid>
                  <a:tr h="0">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Relative </a:t>
                          </a:r>
                          <a:endParaRPr lang="en-US" sz="1200">
                            <a:effectLst/>
                          </a:endParaRPr>
                        </a:p>
                        <a:p>
                          <a:pPr algn="ctr">
                            <a:lnSpc>
                              <a:spcPct val="107000"/>
                            </a:lnSpc>
                            <a:spcAft>
                              <a:spcPts val="300"/>
                            </a:spcAft>
                          </a:pPr>
                          <a:r>
                            <a:rPr lang="en-GB" sz="1200">
                              <a:effectLst/>
                            </a:rPr>
                            <a:t>Accuracy,</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Repetition factor per slot</a:t>
                          </a:r>
                          <a:endParaRPr lang="en-US" sz="1200">
                            <a:effectLst/>
                          </a:endParaRPr>
                        </a:p>
                        <a:p>
                          <a:pPr algn="ctr">
                            <a:lnSpc>
                              <a:spcPct val="107000"/>
                            </a:lnSpc>
                            <a:spcAft>
                              <a:spcPts val="300"/>
                            </a:spcAft>
                          </a:pPr>
                          <a:r>
                            <a:rPr lang="en-GB" sz="120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a:effectLst/>
                            </a:rPr>
                            <a:t> </a:t>
                          </a:r>
                          <a:endParaRPr lang="en-US" sz="1200">
                            <a:effectLst/>
                          </a:endParaRPr>
                        </a:p>
                        <a:p>
                          <a:pPr algn="ctr">
                            <a:lnSpc>
                              <a:spcPct val="107000"/>
                            </a:lnSpc>
                            <a:spcAft>
                              <a:spcPts val="300"/>
                            </a:spcAft>
                          </a:pPr>
                          <a:r>
                            <a:rPr lang="en-GB" sz="1200">
                              <a:effectLst/>
                            </a:rPr>
                            <a:t>[38.211]</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91138435"/>
                      </a:ext>
                    </a:extLst>
                  </a:tr>
                  <a:tr h="31750">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-3</a:t>
                          </a:r>
                          <a:endParaRPr lang="en-US"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74249537"/>
                      </a:ext>
                    </a:extLst>
                  </a:tr>
                  <a:tr h="161290">
                    <a:tc>
                      <a:txBody>
                        <a:bodyPr/>
                        <a:lstStyle/>
                        <a:p>
                          <a:pPr algn="ctr">
                            <a:lnSpc>
                              <a:spcPct val="107000"/>
                            </a:lnSpc>
                            <a:spcAft>
                              <a:spcPts val="900"/>
                            </a:spcAft>
                          </a:pPr>
                          <a:r>
                            <a:rPr lang="en-GB" sz="1200" dirty="0">
                              <a:effectLst/>
                            </a:rPr>
                            <a:t>[±5]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dirty="0">
                              <a:effectLst/>
                            </a:rPr>
                            <a:t>24 ≤ BW ≤ 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93789458"/>
                      </a:ext>
                    </a:extLst>
                  </a:tr>
                  <a:tr h="160655">
                    <a:tc>
                      <a:txBody>
                        <a:bodyPr/>
                        <a:lstStyle/>
                        <a:p>
                          <a:pPr algn="ctr">
                            <a:lnSpc>
                              <a:spcPct val="107000"/>
                            </a:lnSpc>
                            <a:spcAft>
                              <a:spcPts val="600"/>
                            </a:spcAft>
                          </a:pPr>
                          <a:r>
                            <a:rPr lang="en-GB" sz="1200" dirty="0">
                              <a:effectLst/>
                            </a:rPr>
                            <a:t>[±3]</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 &gt;64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60,120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7439225"/>
                      </a:ext>
                    </a:extLst>
                  </a:tr>
                </a:tbl>
              </a:graphicData>
            </a:graphic>
          </p:graphicFrame>
        </mc:Choice>
        <mc:Fallback xmlns="">
          <p:graphicFrame>
            <p:nvGraphicFramePr>
              <p:cNvPr id="9" name="Table 8">
                <a:extLst>
                  <a:ext uri="{FF2B5EF4-FFF2-40B4-BE49-F238E27FC236}">
                    <a16:creationId xmlns:a16="http://schemas.microsoft.com/office/drawing/2014/main" id="{CE9AF040-FDA7-4285-8301-790E0F2B57BC}"/>
                  </a:ext>
                </a:extLst>
              </p:cNvPr>
              <p:cNvGraphicFramePr>
                <a:graphicFrameLocks noGrp="1"/>
              </p:cNvGraphicFramePr>
              <p:nvPr>
                <p:extLst>
                  <p:ext uri="{D42A27DB-BD31-4B8C-83A1-F6EECF244321}">
                    <p14:modId xmlns:p14="http://schemas.microsoft.com/office/powerpoint/2010/main" val="1935280992"/>
                  </p:ext>
                </p:extLst>
              </p:nvPr>
            </p:nvGraphicFramePr>
            <p:xfrm>
              <a:off x="2531603" y="4734735"/>
              <a:ext cx="7128791" cy="2101534"/>
            </p:xfrm>
            <a:graphic>
              <a:graphicData uri="http://schemas.openxmlformats.org/drawingml/2006/table">
                <a:tbl>
                  <a:tblPr firstRow="1" firstCol="1" bandRow="1">
                    <a:tableStyleId>{5C22544A-7EE6-4342-B048-85BDC9FD1C3A}</a:tableStyleId>
                  </a:tblPr>
                  <a:tblGrid>
                    <a:gridCol w="1105458">
                      <a:extLst>
                        <a:ext uri="{9D8B030D-6E8A-4147-A177-3AD203B41FA5}">
                          <a16:colId xmlns:a16="http://schemas.microsoft.com/office/drawing/2014/main" val="3470221692"/>
                        </a:ext>
                      </a:extLst>
                    </a:gridCol>
                    <a:gridCol w="1017589">
                      <a:extLst>
                        <a:ext uri="{9D8B030D-6E8A-4147-A177-3AD203B41FA5}">
                          <a16:colId xmlns:a16="http://schemas.microsoft.com/office/drawing/2014/main" val="1929906513"/>
                        </a:ext>
                      </a:extLst>
                    </a:gridCol>
                    <a:gridCol w="774766">
                      <a:extLst>
                        <a:ext uri="{9D8B030D-6E8A-4147-A177-3AD203B41FA5}">
                          <a16:colId xmlns:a16="http://schemas.microsoft.com/office/drawing/2014/main" val="4254257065"/>
                        </a:ext>
                      </a:extLst>
                    </a:gridCol>
                    <a:gridCol w="1240571">
                      <a:extLst>
                        <a:ext uri="{9D8B030D-6E8A-4147-A177-3AD203B41FA5}">
                          <a16:colId xmlns:a16="http://schemas.microsoft.com/office/drawing/2014/main" val="3966782355"/>
                        </a:ext>
                      </a:extLst>
                    </a:gridCol>
                    <a:gridCol w="1204666">
                      <a:extLst>
                        <a:ext uri="{9D8B030D-6E8A-4147-A177-3AD203B41FA5}">
                          <a16:colId xmlns:a16="http://schemas.microsoft.com/office/drawing/2014/main" val="34639909"/>
                        </a:ext>
                      </a:extLst>
                    </a:gridCol>
                    <a:gridCol w="1785741">
                      <a:extLst>
                        <a:ext uri="{9D8B030D-6E8A-4147-A177-3AD203B41FA5}">
                          <a16:colId xmlns:a16="http://schemas.microsoft.com/office/drawing/2014/main" val="935133734"/>
                        </a:ext>
                      </a:extLst>
                    </a:gridCol>
                  </a:tblGrid>
                  <a:tr h="727456">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Relative </a:t>
                          </a:r>
                          <a:endParaRPr lang="en-US" sz="1200">
                            <a:effectLst/>
                          </a:endParaRPr>
                        </a:p>
                        <a:p>
                          <a:pPr algn="ctr">
                            <a:lnSpc>
                              <a:spcPct val="107000"/>
                            </a:lnSpc>
                            <a:spcAft>
                              <a:spcPts val="300"/>
                            </a:spcAft>
                          </a:pPr>
                          <a:r>
                            <a:rPr lang="en-GB" sz="1200">
                              <a:effectLst/>
                            </a:rPr>
                            <a:t>Accuracy,</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299659" t="-5000" r="-1365" b="-190000"/>
                          </a:stretch>
                        </a:blipFill>
                      </a:tcPr>
                    </a:tc>
                    <a:extLst>
                      <a:ext uri="{0D108BD9-81ED-4DB2-BD59-A6C34878D82A}">
                        <a16:rowId xmlns:a16="http://schemas.microsoft.com/office/drawing/2014/main" val="3191138435"/>
                      </a:ext>
                    </a:extLst>
                  </a:tr>
                  <a:tr h="458026">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-3</a:t>
                          </a:r>
                          <a:endParaRPr lang="en-US"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74249537"/>
                      </a:ext>
                    </a:extLst>
                  </a:tr>
                  <a:tr h="458026">
                    <a:tc>
                      <a:txBody>
                        <a:bodyPr/>
                        <a:lstStyle/>
                        <a:p>
                          <a:pPr algn="ctr">
                            <a:lnSpc>
                              <a:spcPct val="107000"/>
                            </a:lnSpc>
                            <a:spcAft>
                              <a:spcPts val="900"/>
                            </a:spcAft>
                          </a:pPr>
                          <a:r>
                            <a:rPr lang="en-GB" sz="1200" dirty="0">
                              <a:effectLst/>
                            </a:rPr>
                            <a:t>[±5]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dirty="0">
                              <a:effectLst/>
                            </a:rPr>
                            <a:t>24 ≤ BW ≤ 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93789458"/>
                      </a:ext>
                    </a:extLst>
                  </a:tr>
                  <a:tr h="458026">
                    <a:tc>
                      <a:txBody>
                        <a:bodyPr/>
                        <a:lstStyle/>
                        <a:p>
                          <a:pPr algn="ctr">
                            <a:lnSpc>
                              <a:spcPct val="107000"/>
                            </a:lnSpc>
                            <a:spcAft>
                              <a:spcPts val="600"/>
                            </a:spcAft>
                          </a:pPr>
                          <a:r>
                            <a:rPr lang="en-GB" sz="1200" dirty="0">
                              <a:effectLst/>
                            </a:rPr>
                            <a:t>[±3]</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 &gt;64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60,120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7439225"/>
                      </a:ext>
                    </a:extLst>
                  </a:tr>
                </a:tbl>
              </a:graphicData>
            </a:graphic>
          </p:graphicFrame>
        </mc:Fallback>
      </mc:AlternateContent>
    </p:spTree>
    <p:extLst>
      <p:ext uri="{BB962C8B-B14F-4D97-AF65-F5344CB8AC3E}">
        <p14:creationId xmlns:p14="http://schemas.microsoft.com/office/powerpoint/2010/main" val="214110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difference(1)</a:t>
            </a:r>
            <a:endParaRPr lang="zh-CN" altLang="en-US" sz="3200" b="1" dirty="0"/>
          </a:p>
        </p:txBody>
      </p:sp>
      <p:sp>
        <p:nvSpPr>
          <p:cNvPr id="3" name="内容占位符 2"/>
          <p:cNvSpPr>
            <a:spLocks noGrp="1"/>
          </p:cNvSpPr>
          <p:nvPr>
            <p:ph idx="1"/>
          </p:nvPr>
        </p:nvSpPr>
        <p:spPr>
          <a:xfrm>
            <a:off x="421160" y="980728"/>
            <a:ext cx="11161240" cy="5544616"/>
          </a:xfrm>
        </p:spPr>
        <p:txBody>
          <a:bodyPr>
            <a:normAutofit fontScale="77500" lnSpcReduction="20000"/>
          </a:bodyPr>
          <a:lstStyle/>
          <a:p>
            <a:r>
              <a:rPr lang="en-US" dirty="0">
                <a:solidFill>
                  <a:srgbClr val="00B050"/>
                </a:solidFill>
              </a:rPr>
              <a:t>SINR side conditions for #1 is -3dB</a:t>
            </a:r>
          </a:p>
          <a:p>
            <a:r>
              <a:rPr lang="en-US" dirty="0"/>
              <a:t>Applicability of accuracy requirements in the case of </a:t>
            </a:r>
            <a:r>
              <a:rPr lang="en-US" dirty="0" err="1"/>
              <a:t>NTA_offset</a:t>
            </a:r>
            <a:r>
              <a:rPr lang="en-US" dirty="0"/>
              <a:t> change</a:t>
            </a:r>
            <a:r>
              <a:rPr lang="en-US" i="1" dirty="0"/>
              <a:t> : FFS</a:t>
            </a:r>
          </a:p>
          <a:p>
            <a:pPr lvl="1"/>
            <a:r>
              <a:rPr lang="en-GB" dirty="0"/>
              <a:t>Option 1: Clarify in section 10.1.25.2 in TS 38.133: “UE Rx-Tx time difference accuracy requirements shall not apply if </a:t>
            </a:r>
            <a:r>
              <a:rPr lang="en-GB" dirty="0" err="1"/>
              <a:t>N</a:t>
            </a:r>
            <a:r>
              <a:rPr lang="en-GB" baseline="-25000" dirty="0" err="1"/>
              <a:t>TA_offset</a:t>
            </a:r>
            <a:r>
              <a:rPr lang="en-GB" dirty="0"/>
              <a:t> defined in Table 7.1.2-2 in 38.133 changes during the UE Rx-Tx measurement period.” </a:t>
            </a:r>
            <a:endParaRPr lang="en-US" dirty="0"/>
          </a:p>
          <a:p>
            <a:pPr lvl="1"/>
            <a:r>
              <a:rPr lang="en-GB" dirty="0"/>
              <a:t>Option 2 :Capture in the specification that UE Rx-Tx accuracy requirements do not apply in case the UE UL timing changes during the measurement period</a:t>
            </a:r>
            <a:endParaRPr lang="en-US" dirty="0"/>
          </a:p>
          <a:p>
            <a:r>
              <a:rPr lang="en-US" dirty="0"/>
              <a:t>Applicability of accuracy requirements under TA adjustment</a:t>
            </a:r>
            <a:r>
              <a:rPr lang="en-US" i="1" dirty="0"/>
              <a:t> : FFS</a:t>
            </a:r>
          </a:p>
          <a:p>
            <a:pPr lvl="1"/>
            <a:r>
              <a:rPr lang="en-GB" dirty="0"/>
              <a:t>Option 1 : UE Rx-Tx measurement accuracy requirements shall not apply if the uplink transmission timing changes during the UE Rx-Tx measurement period due to autonomous adjustment or based on network-configured TA </a:t>
            </a:r>
            <a:endParaRPr lang="en-US" dirty="0"/>
          </a:p>
          <a:p>
            <a:pPr lvl="1"/>
            <a:r>
              <a:rPr lang="en-GB" dirty="0"/>
              <a:t>Option 2: </a:t>
            </a:r>
          </a:p>
          <a:p>
            <a:pPr lvl="2"/>
            <a:r>
              <a:rPr lang="en-GB" dirty="0"/>
              <a:t>UE Rx-Tx measurement accuracy requirements shall not apply if the uplink transmission timing changes during the UE Rx-Tx measurement period due to network-configured TA command. </a:t>
            </a:r>
            <a:endParaRPr lang="en-US" dirty="0"/>
          </a:p>
          <a:p>
            <a:pPr lvl="2"/>
            <a:r>
              <a:rPr lang="en-GB" dirty="0"/>
              <a:t>UE Rx-Tx measurement accuracy requirements shall apply if the uplink transmission timing changes during the UE Rx-Tx measurement period due to autonomous adjustment</a:t>
            </a:r>
            <a:endParaRPr lang="en-US" dirty="0"/>
          </a:p>
          <a:p>
            <a:pPr lvl="1"/>
            <a:r>
              <a:rPr lang="en-GB" dirty="0"/>
              <a:t>Option 3: Capture in the specification that UE Rx-Tx accuracy requirements do not apply in case the UE UL timing changes during the measurement period</a:t>
            </a:r>
            <a:endParaRPr lang="en-US" dirty="0"/>
          </a:p>
          <a:p>
            <a:endParaRPr lang="en-US" dirty="0"/>
          </a:p>
          <a:p>
            <a:endParaRPr lang="zh-CN" altLang="en-US" sz="2400" dirty="0"/>
          </a:p>
        </p:txBody>
      </p:sp>
    </p:spTree>
    <p:extLst>
      <p:ext uri="{BB962C8B-B14F-4D97-AF65-F5344CB8AC3E}">
        <p14:creationId xmlns:p14="http://schemas.microsoft.com/office/powerpoint/2010/main" val="597607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difference(2)</a:t>
            </a:r>
            <a:endParaRPr lang="zh-CN" altLang="en-US" sz="3200" b="1" dirty="0"/>
          </a:p>
        </p:txBody>
      </p:sp>
      <p:sp>
        <p:nvSpPr>
          <p:cNvPr id="3" name="内容占位符 2"/>
          <p:cNvSpPr>
            <a:spLocks noGrp="1"/>
          </p:cNvSpPr>
          <p:nvPr>
            <p:ph idx="1"/>
          </p:nvPr>
        </p:nvSpPr>
        <p:spPr>
          <a:xfrm>
            <a:off x="421160" y="980728"/>
            <a:ext cx="11161240" cy="5112568"/>
          </a:xfrm>
        </p:spPr>
        <p:txBody>
          <a:bodyPr>
            <a:normAutofit fontScale="92500" lnSpcReduction="20000"/>
          </a:bodyPr>
          <a:lstStyle/>
          <a:p>
            <a:r>
              <a:rPr lang="en-US" b="1" dirty="0">
                <a:solidFill>
                  <a:srgbClr val="00B050"/>
                </a:solidFill>
              </a:rPr>
              <a:t>Applicable propagation channel for accuracy requirement: </a:t>
            </a:r>
            <a:r>
              <a:rPr lang="en-US" dirty="0">
                <a:solidFill>
                  <a:srgbClr val="00B050"/>
                </a:solidFill>
              </a:rPr>
              <a:t>Follow the same principle of RSTD accuracy requirements </a:t>
            </a:r>
          </a:p>
          <a:p>
            <a:r>
              <a:rPr lang="en-US" b="1" dirty="0"/>
              <a:t>Applicable accuracy requirement in case of other (non-HO) serving cell changes: FFS</a:t>
            </a:r>
          </a:p>
          <a:p>
            <a:pPr lvl="1"/>
            <a:r>
              <a:rPr lang="en-US" dirty="0"/>
              <a:t>Option 1 :The UE shall continue and complete a UE Rx-Tx measurement while meeting UE Rx-Tx measurement accuracy requirements in clause 10.1.23, when a serving cell change (including </a:t>
            </a:r>
            <a:r>
              <a:rPr lang="en-US" dirty="0" err="1"/>
              <a:t>SCell</a:t>
            </a:r>
            <a:r>
              <a:rPr lang="en-US" dirty="0"/>
              <a:t> change, addition, release, activation, or deactivation, or </a:t>
            </a:r>
            <a:r>
              <a:rPr lang="en-US" dirty="0" err="1"/>
              <a:t>PSCell</a:t>
            </a:r>
            <a:r>
              <a:rPr lang="en-US" dirty="0"/>
              <a:t> change, addition, or release) occurs during the measurement, provided the cell change does not impact the configuration of the SRS used for the measurement</a:t>
            </a:r>
          </a:p>
          <a:p>
            <a:pPr lvl="1"/>
            <a:r>
              <a:rPr lang="en-US" dirty="0"/>
              <a:t>Option 2: Accuracy requirements apply with serving cell change, provided that the serving cell change does not impact the UL timing. No need to capture this in the spec</a:t>
            </a:r>
          </a:p>
          <a:p>
            <a:endParaRPr lang="zh-CN" altLang="en-US" sz="2400" dirty="0">
              <a:solidFill>
                <a:srgbClr val="00B050"/>
              </a:solidFill>
            </a:endParaRPr>
          </a:p>
        </p:txBody>
      </p:sp>
    </p:spTree>
    <p:extLst>
      <p:ext uri="{BB962C8B-B14F-4D97-AF65-F5344CB8AC3E}">
        <p14:creationId xmlns:p14="http://schemas.microsoft.com/office/powerpoint/2010/main" val="3729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difference(3)</a:t>
            </a:r>
            <a:endParaRPr lang="zh-CN" altLang="en-US" sz="3200" b="1" dirty="0"/>
          </a:p>
        </p:txBody>
      </p:sp>
      <p:sp>
        <p:nvSpPr>
          <p:cNvPr id="3" name="内容占位符 2"/>
          <p:cNvSpPr>
            <a:spLocks noGrp="1"/>
          </p:cNvSpPr>
          <p:nvPr>
            <p:ph idx="1"/>
          </p:nvPr>
        </p:nvSpPr>
        <p:spPr>
          <a:xfrm>
            <a:off x="421160" y="980728"/>
            <a:ext cx="11161240" cy="5112568"/>
          </a:xfrm>
        </p:spPr>
        <p:txBody>
          <a:bodyPr>
            <a:normAutofit/>
          </a:bodyPr>
          <a:lstStyle/>
          <a:p>
            <a:r>
              <a:rPr lang="en-GB" dirty="0">
                <a:highlight>
                  <a:srgbClr val="00FFFF"/>
                </a:highlight>
              </a:rPr>
              <a:t>UE Rx-Tx time difference measurement accuracy requirements</a:t>
            </a:r>
            <a:endParaRPr lang="zh-CN" altLang="en-US" sz="2400" dirty="0">
              <a:solidFill>
                <a:srgbClr val="00B050"/>
              </a:solidFill>
              <a:highlight>
                <a:srgbClr val="00FFFF"/>
              </a:highlight>
            </a:endParaRPr>
          </a:p>
        </p:txBody>
      </p:sp>
      <p:sp>
        <p:nvSpPr>
          <p:cNvPr id="7" name="Rectangle 6">
            <a:extLst>
              <a:ext uri="{FF2B5EF4-FFF2-40B4-BE49-F238E27FC236}">
                <a16:creationId xmlns:a16="http://schemas.microsoft.com/office/drawing/2014/main" id="{D0E248B3-EA03-4774-BE4D-A6B2416589F8}"/>
              </a:ext>
            </a:extLst>
          </p:cNvPr>
          <p:cNvSpPr/>
          <p:nvPr/>
        </p:nvSpPr>
        <p:spPr>
          <a:xfrm>
            <a:off x="3944919" y="1451096"/>
            <a:ext cx="3715761"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1: UE Rx-Tx accuracy in FR1</a:t>
            </a:r>
            <a:endParaRPr lang="en-US" sz="1800" dirty="0">
              <a:effectLst/>
              <a:latin typeface="Times New Roman" panose="02020603050405020304" pitchFamily="18" charset="0"/>
              <a:ea typeface="SimSun" panose="02010600030101010101" pitchFamily="2" charset="-122"/>
            </a:endParaRPr>
          </a:p>
        </p:txBody>
      </p:sp>
      <p:sp>
        <p:nvSpPr>
          <p:cNvPr id="8" name="Rectangle 7">
            <a:extLst>
              <a:ext uri="{FF2B5EF4-FFF2-40B4-BE49-F238E27FC236}">
                <a16:creationId xmlns:a16="http://schemas.microsoft.com/office/drawing/2014/main" id="{153466C2-181F-497D-8CB3-9B2D5906517C}"/>
              </a:ext>
            </a:extLst>
          </p:cNvPr>
          <p:cNvSpPr/>
          <p:nvPr/>
        </p:nvSpPr>
        <p:spPr>
          <a:xfrm>
            <a:off x="3938858" y="4408660"/>
            <a:ext cx="3715761"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2: UE Rx-Tx accuracy in FR2</a:t>
            </a:r>
            <a:endParaRPr lang="en-US" sz="1800" dirty="0">
              <a:effectLst/>
              <a:latin typeface="Times New Roman" panose="02020603050405020304" pitchFamily="18" charset="0"/>
              <a:ea typeface="SimSun" panose="02010600030101010101" pitchFamily="2" charset="-122"/>
            </a:endParaRPr>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0B32E42E-F84D-481D-9D4B-7D01FBD949A5}"/>
                  </a:ext>
                </a:extLst>
              </p:cNvPr>
              <p:cNvGraphicFramePr>
                <a:graphicFrameLocks noGrp="1"/>
              </p:cNvGraphicFramePr>
              <p:nvPr>
                <p:extLst>
                  <p:ext uri="{D42A27DB-BD31-4B8C-83A1-F6EECF244321}">
                    <p14:modId xmlns:p14="http://schemas.microsoft.com/office/powerpoint/2010/main" val="2393436378"/>
                  </p:ext>
                </p:extLst>
              </p:nvPr>
            </p:nvGraphicFramePr>
            <p:xfrm>
              <a:off x="2423592" y="1819851"/>
              <a:ext cx="7416823" cy="2588646"/>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72853307"/>
                        </a:ext>
                      </a:extLst>
                    </a:gridCol>
                    <a:gridCol w="1181148">
                      <a:extLst>
                        <a:ext uri="{9D8B030D-6E8A-4147-A177-3AD203B41FA5}">
                          <a16:colId xmlns:a16="http://schemas.microsoft.com/office/drawing/2014/main" val="581904164"/>
                        </a:ext>
                      </a:extLst>
                    </a:gridCol>
                    <a:gridCol w="1664401">
                      <a:extLst>
                        <a:ext uri="{9D8B030D-6E8A-4147-A177-3AD203B41FA5}">
                          <a16:colId xmlns:a16="http://schemas.microsoft.com/office/drawing/2014/main" val="123586648"/>
                        </a:ext>
                      </a:extLst>
                    </a:gridCol>
                    <a:gridCol w="932162">
                      <a:extLst>
                        <a:ext uri="{9D8B030D-6E8A-4147-A177-3AD203B41FA5}">
                          <a16:colId xmlns:a16="http://schemas.microsoft.com/office/drawing/2014/main" val="3884078033"/>
                        </a:ext>
                      </a:extLst>
                    </a:gridCol>
                    <a:gridCol w="2318140">
                      <a:extLst>
                        <a:ext uri="{9D8B030D-6E8A-4147-A177-3AD203B41FA5}">
                          <a16:colId xmlns:a16="http://schemas.microsoft.com/office/drawing/2014/main" val="1567433601"/>
                        </a:ext>
                      </a:extLst>
                    </a:gridCol>
                  </a:tblGrid>
                  <a:tr h="579755">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Repetition factor</a:t>
                          </a:r>
                          <a:endParaRPr lang="en-US" sz="1200" dirty="0">
                            <a:effectLst/>
                          </a:endParaRPr>
                        </a:p>
                        <a:p>
                          <a:pPr algn="ctr">
                            <a:lnSpc>
                              <a:spcPct val="107000"/>
                            </a:lnSpc>
                            <a:spcAft>
                              <a:spcPts val="300"/>
                            </a:spcAft>
                          </a:pPr>
                          <a:r>
                            <a:rPr lang="en-GB" sz="1200" dirty="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dirty="0">
                              <a:effectLst/>
                            </a:rPr>
                            <a:t> </a:t>
                          </a:r>
                          <a:endParaRPr lang="en-US" sz="1200" dirty="0">
                            <a:effectLst/>
                          </a:endParaRPr>
                        </a:p>
                        <a:p>
                          <a:pPr algn="ctr">
                            <a:lnSpc>
                              <a:spcPct val="107000"/>
                            </a:lnSpc>
                            <a:spcAft>
                              <a:spcPts val="300"/>
                            </a:spcAft>
                          </a:pPr>
                          <a:r>
                            <a:rPr lang="en-GB" sz="1200" dirty="0">
                              <a:effectLst/>
                            </a:rPr>
                            <a:t>[38.211]</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54163275"/>
                      </a:ext>
                    </a:extLst>
                  </a:tr>
                  <a:tr h="123190">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effectLst/>
                            </a:rPr>
                            <a:t>15</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61876413"/>
                      </a:ext>
                    </a:extLst>
                  </a:tr>
                  <a:tr h="153670">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≥[52]</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30000587"/>
                      </a:ext>
                    </a:extLst>
                  </a:tr>
                  <a:tr h="153670">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31140829"/>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≥[48]</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382644"/>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57543490"/>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3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40300458"/>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37824792"/>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24521921"/>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dirty="0">
                              <a:effectLst/>
                            </a:rPr>
                            <a:t>30,60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7300317"/>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22988545"/>
                      </a:ext>
                    </a:extLst>
                  </a:tr>
                </a:tbl>
              </a:graphicData>
            </a:graphic>
          </p:graphicFrame>
        </mc:Choice>
        <mc:Fallback xmlns="">
          <p:graphicFrame>
            <p:nvGraphicFramePr>
              <p:cNvPr id="9" name="Table 8">
                <a:extLst>
                  <a:ext uri="{FF2B5EF4-FFF2-40B4-BE49-F238E27FC236}">
                    <a16:creationId xmlns:a16="http://schemas.microsoft.com/office/drawing/2014/main" id="{0B32E42E-F84D-481D-9D4B-7D01FBD949A5}"/>
                  </a:ext>
                </a:extLst>
              </p:cNvPr>
              <p:cNvGraphicFramePr>
                <a:graphicFrameLocks noGrp="1"/>
              </p:cNvGraphicFramePr>
              <p:nvPr>
                <p:extLst>
                  <p:ext uri="{D42A27DB-BD31-4B8C-83A1-F6EECF244321}">
                    <p14:modId xmlns:p14="http://schemas.microsoft.com/office/powerpoint/2010/main" val="2393436378"/>
                  </p:ext>
                </p:extLst>
              </p:nvPr>
            </p:nvGraphicFramePr>
            <p:xfrm>
              <a:off x="2423592" y="1819851"/>
              <a:ext cx="7416823" cy="2588646"/>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72853307"/>
                        </a:ext>
                      </a:extLst>
                    </a:gridCol>
                    <a:gridCol w="1181148">
                      <a:extLst>
                        <a:ext uri="{9D8B030D-6E8A-4147-A177-3AD203B41FA5}">
                          <a16:colId xmlns:a16="http://schemas.microsoft.com/office/drawing/2014/main" val="581904164"/>
                        </a:ext>
                      </a:extLst>
                    </a:gridCol>
                    <a:gridCol w="1664401">
                      <a:extLst>
                        <a:ext uri="{9D8B030D-6E8A-4147-A177-3AD203B41FA5}">
                          <a16:colId xmlns:a16="http://schemas.microsoft.com/office/drawing/2014/main" val="123586648"/>
                        </a:ext>
                      </a:extLst>
                    </a:gridCol>
                    <a:gridCol w="932162">
                      <a:extLst>
                        <a:ext uri="{9D8B030D-6E8A-4147-A177-3AD203B41FA5}">
                          <a16:colId xmlns:a16="http://schemas.microsoft.com/office/drawing/2014/main" val="3884078033"/>
                        </a:ext>
                      </a:extLst>
                    </a:gridCol>
                    <a:gridCol w="2318140">
                      <a:extLst>
                        <a:ext uri="{9D8B030D-6E8A-4147-A177-3AD203B41FA5}">
                          <a16:colId xmlns:a16="http://schemas.microsoft.com/office/drawing/2014/main" val="1567433601"/>
                        </a:ext>
                      </a:extLst>
                    </a:gridCol>
                  </a:tblGrid>
                  <a:tr h="727456">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219948" t="-5000" r="-1050" b="-267500"/>
                          </a:stretch>
                        </a:blipFill>
                      </a:tcPr>
                    </a:tc>
                    <a:extLst>
                      <a:ext uri="{0D108BD9-81ED-4DB2-BD59-A6C34878D82A}">
                        <a16:rowId xmlns:a16="http://schemas.microsoft.com/office/drawing/2014/main" val="2354163275"/>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effectLst/>
                            </a:rPr>
                            <a:t>15</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61876413"/>
                      </a:ext>
                    </a:extLst>
                  </a:tr>
                  <a:tr h="186119">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≥[52]</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30000587"/>
                      </a:ext>
                    </a:extLst>
                  </a:tr>
                  <a:tr h="186119">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31140829"/>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≥[48]</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382644"/>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57543490"/>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3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40300458"/>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37824792"/>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24521921"/>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dirty="0">
                              <a:effectLst/>
                            </a:rPr>
                            <a:t>30,60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7300317"/>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22988545"/>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10" name="Table 9">
                <a:extLst>
                  <a:ext uri="{FF2B5EF4-FFF2-40B4-BE49-F238E27FC236}">
                    <a16:creationId xmlns:a16="http://schemas.microsoft.com/office/drawing/2014/main" id="{708E4D18-A5A2-4E9A-8A16-565F62DBB564}"/>
                  </a:ext>
                </a:extLst>
              </p:cNvPr>
              <p:cNvGraphicFramePr>
                <a:graphicFrameLocks noGrp="1"/>
              </p:cNvGraphicFramePr>
              <p:nvPr>
                <p:extLst>
                  <p:ext uri="{D42A27DB-BD31-4B8C-83A1-F6EECF244321}">
                    <p14:modId xmlns:p14="http://schemas.microsoft.com/office/powerpoint/2010/main" val="3881319832"/>
                  </p:ext>
                </p:extLst>
              </p:nvPr>
            </p:nvGraphicFramePr>
            <p:xfrm>
              <a:off x="2419816" y="4854536"/>
              <a:ext cx="7416823" cy="1471932"/>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1643857742"/>
                        </a:ext>
                      </a:extLst>
                    </a:gridCol>
                    <a:gridCol w="1107556">
                      <a:extLst>
                        <a:ext uri="{9D8B030D-6E8A-4147-A177-3AD203B41FA5}">
                          <a16:colId xmlns:a16="http://schemas.microsoft.com/office/drawing/2014/main" val="3557056484"/>
                        </a:ext>
                      </a:extLst>
                    </a:gridCol>
                    <a:gridCol w="1737993">
                      <a:extLst>
                        <a:ext uri="{9D8B030D-6E8A-4147-A177-3AD203B41FA5}">
                          <a16:colId xmlns:a16="http://schemas.microsoft.com/office/drawing/2014/main" val="825121501"/>
                        </a:ext>
                      </a:extLst>
                    </a:gridCol>
                    <a:gridCol w="932162">
                      <a:extLst>
                        <a:ext uri="{9D8B030D-6E8A-4147-A177-3AD203B41FA5}">
                          <a16:colId xmlns:a16="http://schemas.microsoft.com/office/drawing/2014/main" val="2701784898"/>
                        </a:ext>
                      </a:extLst>
                    </a:gridCol>
                    <a:gridCol w="2318140">
                      <a:extLst>
                        <a:ext uri="{9D8B030D-6E8A-4147-A177-3AD203B41FA5}">
                          <a16:colId xmlns:a16="http://schemas.microsoft.com/office/drawing/2014/main" val="4179826001"/>
                        </a:ext>
                      </a:extLst>
                    </a:gridCol>
                  </a:tblGrid>
                  <a:tr h="481330">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Es/</a:t>
                          </a:r>
                          <a:r>
                            <a:rPr lang="en-GB" sz="1200" dirty="0" err="1">
                              <a:effectLst/>
                            </a:rPr>
                            <a:t>Iot</a:t>
                          </a:r>
                          <a:r>
                            <a:rPr lang="en-GB" sz="1200" dirty="0">
                              <a:effectLst/>
                            </a:rPr>
                            <a:t>, </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Repetition factor per slot</a:t>
                          </a:r>
                          <a:endParaRPr lang="en-US" sz="1200">
                            <a:effectLst/>
                          </a:endParaRPr>
                        </a:p>
                        <a:p>
                          <a:pPr algn="ctr">
                            <a:lnSpc>
                              <a:spcPct val="107000"/>
                            </a:lnSpc>
                            <a:spcAft>
                              <a:spcPts val="300"/>
                            </a:spcAft>
                          </a:pPr>
                          <a:r>
                            <a:rPr lang="en-GB" sz="120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a:effectLst/>
                            </a:rPr>
                            <a:t> </a:t>
                          </a:r>
                          <a:endParaRPr lang="en-US" sz="1200">
                            <a:effectLst/>
                          </a:endParaRPr>
                        </a:p>
                        <a:p>
                          <a:pPr algn="ctr">
                            <a:lnSpc>
                              <a:spcPct val="107000"/>
                            </a:lnSpc>
                            <a:spcAft>
                              <a:spcPts val="300"/>
                            </a:spcAft>
                          </a:pPr>
                          <a:r>
                            <a:rPr lang="en-GB" sz="1200">
                              <a:effectLst/>
                            </a:rPr>
                            <a:t>[38.211]</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1056025"/>
                      </a:ext>
                    </a:extLst>
                  </a:tr>
                  <a:tr h="0">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255518"/>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≥[64]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63806641"/>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a:effectLst/>
                            </a:rPr>
                            <a:t>-13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89475259"/>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≥[64]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41150998"/>
                      </a:ext>
                    </a:extLst>
                  </a:tr>
                </a:tbl>
              </a:graphicData>
            </a:graphic>
          </p:graphicFrame>
        </mc:Choice>
        <mc:Fallback xmlns="">
          <p:graphicFrame>
            <p:nvGraphicFramePr>
              <p:cNvPr id="10" name="Table 9">
                <a:extLst>
                  <a:ext uri="{FF2B5EF4-FFF2-40B4-BE49-F238E27FC236}">
                    <a16:creationId xmlns:a16="http://schemas.microsoft.com/office/drawing/2014/main" id="{708E4D18-A5A2-4E9A-8A16-565F62DBB564}"/>
                  </a:ext>
                </a:extLst>
              </p:cNvPr>
              <p:cNvGraphicFramePr>
                <a:graphicFrameLocks noGrp="1"/>
              </p:cNvGraphicFramePr>
              <p:nvPr>
                <p:extLst>
                  <p:ext uri="{D42A27DB-BD31-4B8C-83A1-F6EECF244321}">
                    <p14:modId xmlns:p14="http://schemas.microsoft.com/office/powerpoint/2010/main" val="3881319832"/>
                  </p:ext>
                </p:extLst>
              </p:nvPr>
            </p:nvGraphicFramePr>
            <p:xfrm>
              <a:off x="2419816" y="4854536"/>
              <a:ext cx="7416823" cy="1471932"/>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1643857742"/>
                        </a:ext>
                      </a:extLst>
                    </a:gridCol>
                    <a:gridCol w="1107556">
                      <a:extLst>
                        <a:ext uri="{9D8B030D-6E8A-4147-A177-3AD203B41FA5}">
                          <a16:colId xmlns:a16="http://schemas.microsoft.com/office/drawing/2014/main" val="3557056484"/>
                        </a:ext>
                      </a:extLst>
                    </a:gridCol>
                    <a:gridCol w="1737993">
                      <a:extLst>
                        <a:ext uri="{9D8B030D-6E8A-4147-A177-3AD203B41FA5}">
                          <a16:colId xmlns:a16="http://schemas.microsoft.com/office/drawing/2014/main" val="825121501"/>
                        </a:ext>
                      </a:extLst>
                    </a:gridCol>
                    <a:gridCol w="932162">
                      <a:extLst>
                        <a:ext uri="{9D8B030D-6E8A-4147-A177-3AD203B41FA5}">
                          <a16:colId xmlns:a16="http://schemas.microsoft.com/office/drawing/2014/main" val="2701784898"/>
                        </a:ext>
                      </a:extLst>
                    </a:gridCol>
                    <a:gridCol w="2318140">
                      <a:extLst>
                        <a:ext uri="{9D8B030D-6E8A-4147-A177-3AD203B41FA5}">
                          <a16:colId xmlns:a16="http://schemas.microsoft.com/office/drawing/2014/main" val="4179826001"/>
                        </a:ext>
                      </a:extLst>
                    </a:gridCol>
                  </a:tblGrid>
                  <a:tr h="727456">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Es/</a:t>
                          </a:r>
                          <a:r>
                            <a:rPr lang="en-GB" sz="1200" dirty="0" err="1">
                              <a:effectLst/>
                            </a:rPr>
                            <a:t>Iot</a:t>
                          </a:r>
                          <a:r>
                            <a:rPr lang="en-GB" sz="1200" dirty="0">
                              <a:effectLst/>
                            </a:rPr>
                            <a:t>, </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219948" t="-5833" r="-1050" b="-115000"/>
                          </a:stretch>
                        </a:blipFill>
                      </a:tcPr>
                    </a:tc>
                    <a:extLst>
                      <a:ext uri="{0D108BD9-81ED-4DB2-BD59-A6C34878D82A}">
                        <a16:rowId xmlns:a16="http://schemas.microsoft.com/office/drawing/2014/main" val="111056025"/>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255518"/>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≥[64]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63806641"/>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a:effectLst/>
                            </a:rPr>
                            <a:t>-13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89475259"/>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≥[64]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41150998"/>
                      </a:ext>
                    </a:extLst>
                  </a:tr>
                </a:tbl>
              </a:graphicData>
            </a:graphic>
          </p:graphicFrame>
        </mc:Fallback>
      </mc:AlternateContent>
      <p:sp>
        <p:nvSpPr>
          <p:cNvPr id="11" name="Rectangle 10">
            <a:extLst>
              <a:ext uri="{FF2B5EF4-FFF2-40B4-BE49-F238E27FC236}">
                <a16:creationId xmlns:a16="http://schemas.microsoft.com/office/drawing/2014/main" id="{415AE331-9B59-4F32-970E-E58DABCCFB98}"/>
              </a:ext>
            </a:extLst>
          </p:cNvPr>
          <p:cNvSpPr/>
          <p:nvPr/>
        </p:nvSpPr>
        <p:spPr>
          <a:xfrm>
            <a:off x="1332242" y="6332148"/>
            <a:ext cx="8928992" cy="369332"/>
          </a:xfrm>
          <a:prstGeom prst="rect">
            <a:avLst/>
          </a:prstGeom>
        </p:spPr>
        <p:txBody>
          <a:bodyPr wrap="square">
            <a:spAutoFit/>
          </a:bodyPr>
          <a:lstStyle/>
          <a:p>
            <a:r>
              <a:rPr lang="en-US" dirty="0">
                <a:highlight>
                  <a:srgbClr val="00FFFF"/>
                </a:highlight>
              </a:rPr>
              <a:t>FFS: The requirements for SCS=60k in FR2</a:t>
            </a:r>
            <a:endParaRPr lang="en-US" dirty="0">
              <a:solidFill>
                <a:srgbClr val="00B050"/>
              </a:solidFill>
              <a:highlight>
                <a:srgbClr val="00FFFF"/>
              </a:highlight>
            </a:endParaRPr>
          </a:p>
        </p:txBody>
      </p:sp>
    </p:spTree>
    <p:extLst>
      <p:ext uri="{BB962C8B-B14F-4D97-AF65-F5344CB8AC3E}">
        <p14:creationId xmlns:p14="http://schemas.microsoft.com/office/powerpoint/2010/main" val="14339892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dd7f7e98d9087211bfc2df44327750e0">
  <xsd:schema xmlns:xsd="http://www.w3.org/2001/XMLSchema" xmlns:xs="http://www.w3.org/2001/XMLSchema" xmlns:p="http://schemas.microsoft.com/office/2006/metadata/properties" xmlns:ns3="cc9c437c-ae0c-4066-8d90-a0f7de786127" targetNamespace="http://schemas.microsoft.com/office/2006/metadata/properties" ma:root="true" ma:fieldsID="c2967776dd1458a98050c65d7f672ad2"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DFB520-71EE-41B0-8989-A83159B173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8B4B51-588A-4193-AB4E-12963BE166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www.w3.org/XML/1998/namespace"/>
    <ds:schemaRef ds:uri="http://purl.org/dc/dcmitype/"/>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22331</TotalTime>
  <Words>1791</Words>
  <Application>Microsoft Office PowerPoint</Application>
  <PresentationFormat>Widescreen</PresentationFormat>
  <Paragraphs>301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Cambria Math</vt:lpstr>
      <vt:lpstr>Times New Roman</vt:lpstr>
      <vt:lpstr>Office 主题</vt:lpstr>
      <vt:lpstr>3GPP TSG-RAN WG4 Meeting #98-bis-e  Electronic Meeting, 12 – 20 April, 2021 </vt:lpstr>
      <vt:lpstr>PowerPoint Presentation</vt:lpstr>
      <vt:lpstr>Measurement Accuracy Requirements for RSTD(1)</vt:lpstr>
      <vt:lpstr>Measurement Accuracy Requirements for RSTD(2)</vt:lpstr>
      <vt:lpstr>Measurement Accuracy Requirements for PRS RSRP(1)</vt:lpstr>
      <vt:lpstr>Measurement Accuracy Requirements for PRS RSRP(2)</vt:lpstr>
      <vt:lpstr>Measurement Accuracy Requirements for UE Rx-Tx time difference(1)</vt:lpstr>
      <vt:lpstr>Measurement Accuracy Requirements for UE Rx-Tx time difference(2)</vt:lpstr>
      <vt:lpstr>Measurement Accuracy Requirements for UE Rx-Tx time difference(3)</vt:lpstr>
      <vt:lpstr>Test case design principles(1)</vt:lpstr>
      <vt:lpstr>Test case design principles(2)</vt:lpstr>
      <vt:lpstr>Test case design principles(3)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Huang, Rui</cp:lastModifiedBy>
  <cp:revision>395</cp:revision>
  <dcterms:created xsi:type="dcterms:W3CDTF">2016-01-12T08:39:50Z</dcterms:created>
  <dcterms:modified xsi:type="dcterms:W3CDTF">2021-04-19T17:22:43Z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(3)HDtGZBEWFKp04Il6iPK3+aM7UNey7oImnfxsGpMgnGum2O4N9c37OIweFdOI8KwN2r5iT/q5
lTVOlOb9tHLJVp5zStt3Z64SxLA/HtZAqWA2B5Q4d+KPwUevGFDSokCWERfNke1xay1g6p1u
spQRsXcuPmv+ko8n5hJqnyAvOykw95CB/bRsUQV1JJAQNhQ+jlVJwf2wovX7AJGB2SQe0aa8
g9CGxF8hrSQoeOBI8z</vt:lpwstr>
  </property>
  <property fmtid="{D5CDD505-2E9C-101B-9397-08002B2CF9AE}" pid="3" name="_2015_ms_pID_7253431">
    <vt:lpwstr>RQtNwgb97hHK1vUR2vG7Qc2pWr1Tj1YdXrNcKrQfP2NMJd+XsG3+6e
Ppp+lYCZFGMnSk/4MrEZB9iwnAkVnVGSSlA+T8Rm+1ZDpM8kl1THXUbIQQ03ilax+LoMRETc
HN7h5eo+slKO2UATAYX4Cs23t/1jICsHrnoR4eYFf0yiLa3aJgpCI8loEyTXPz/g+z2ps762
LnqSkQOiLVf1/73DdDtipM2cQbMbgfIWGtsl</vt:lpwstr>
  </property>
  <property fmtid="{D5CDD505-2E9C-101B-9397-08002B2CF9AE}" pid="4" name="_2015_ms_pID_7253432">
    <vt:lpwstr>qb1vt5/SUIuxqJtvdv/diKhr0MnciyfuvwsT
fVCR/XlnSx70HCccKuGuPnq6PrYHtWiIM8ECvlK8N2SDFhrysOk=</vt:lpwstr>
  </property>
  <property fmtid="{D5CDD505-2E9C-101B-9397-08002B2CF9AE}" pid="5" name="ContentTypeId">
    <vt:lpwstr>0x010100EB28163D68FE8E4D9361964FDD814FC4</vt:lpwstr>
  </property>
  <property fmtid="{D5CDD505-2E9C-101B-9397-08002B2CF9AE}" pid="6" name="TitusGUID">
    <vt:lpwstr>4a845e00-6a01-4df2-a762-9fa96d4d9f58</vt:lpwstr>
  </property>
  <property fmtid="{D5CDD505-2E9C-101B-9397-08002B2CF9AE}" pid="7" name="CTP_TimeStamp">
    <vt:lpwstr>2020-08-25 13:45:02Z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1597927634</vt:lpwstr>
  </property>
</Properties>
</file>