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47" r:id="rId6"/>
    <p:sldId id="352" r:id="rId7"/>
    <p:sldId id="353" r:id="rId8"/>
    <p:sldId id="354" r:id="rId9"/>
    <p:sldId id="359" r:id="rId10"/>
    <p:sldId id="355" r:id="rId11"/>
    <p:sldId id="356" r:id="rId12"/>
    <p:sldId id="360" r:id="rId13"/>
    <p:sldId id="350" r:id="rId14"/>
    <p:sldId id="357" r:id="rId15"/>
    <p:sldId id="358" r:id="rId16"/>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ACE988-D98F-4F74-8350-D36045A613CF}" v="25" dt="2021-04-19T16:01:38.695"/>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460" y="6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2021/4/19</a:t>
            </a:fld>
            <a:endParaRPr lang="zh-CN" altLang="en-US"/>
          </a:p>
        </p:txBody>
      </p:sp>
      <p:sp>
        <p:nvSpPr>
          <p:cNvPr id="5" name="页脚占位符 4">
            <a:extLst>
              <a:ext uri="{FF2B5EF4-FFF2-40B4-BE49-F238E27FC236}">
                <a16:creationId xmlns:a16="http://schemas.microsoft.com/office/drawing/2014/main"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2021/4/19</a:t>
            </a:fld>
            <a:endParaRPr lang="zh-CN" altLang="en-US"/>
          </a:p>
        </p:txBody>
      </p:sp>
      <p:sp>
        <p:nvSpPr>
          <p:cNvPr id="5" name="页脚占位符 4">
            <a:extLst>
              <a:ext uri="{FF2B5EF4-FFF2-40B4-BE49-F238E27FC236}">
                <a16:creationId xmlns:a16="http://schemas.microsoft.com/office/drawing/2014/main"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2021/4/19</a:t>
            </a:fld>
            <a:endParaRPr lang="zh-CN" altLang="en-US"/>
          </a:p>
        </p:txBody>
      </p:sp>
      <p:sp>
        <p:nvSpPr>
          <p:cNvPr id="5" name="页脚占位符 4">
            <a:extLst>
              <a:ext uri="{FF2B5EF4-FFF2-40B4-BE49-F238E27FC236}">
                <a16:creationId xmlns:a16="http://schemas.microsoft.com/office/drawing/2014/main"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2021/4/19</a:t>
            </a:fld>
            <a:endParaRPr lang="zh-CN" altLang="en-US"/>
          </a:p>
        </p:txBody>
      </p:sp>
      <p:sp>
        <p:nvSpPr>
          <p:cNvPr id="5" name="页脚占位符 4">
            <a:extLst>
              <a:ext uri="{FF2B5EF4-FFF2-40B4-BE49-F238E27FC236}">
                <a16:creationId xmlns:a16="http://schemas.microsoft.com/office/drawing/2014/main"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2021/4/19</a:t>
            </a:fld>
            <a:endParaRPr lang="zh-CN" altLang="en-US"/>
          </a:p>
        </p:txBody>
      </p:sp>
      <p:sp>
        <p:nvSpPr>
          <p:cNvPr id="5" name="页脚占位符 4">
            <a:extLst>
              <a:ext uri="{FF2B5EF4-FFF2-40B4-BE49-F238E27FC236}">
                <a16:creationId xmlns:a16="http://schemas.microsoft.com/office/drawing/2014/main"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2021/4/19</a:t>
            </a:fld>
            <a:endParaRPr lang="zh-CN" altLang="en-US"/>
          </a:p>
        </p:txBody>
      </p:sp>
      <p:sp>
        <p:nvSpPr>
          <p:cNvPr id="6" name="页脚占位符 4">
            <a:extLst>
              <a:ext uri="{FF2B5EF4-FFF2-40B4-BE49-F238E27FC236}">
                <a16:creationId xmlns:a16="http://schemas.microsoft.com/office/drawing/2014/main"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2021/4/19</a:t>
            </a:fld>
            <a:endParaRPr lang="zh-CN" altLang="en-US"/>
          </a:p>
        </p:txBody>
      </p:sp>
      <p:sp>
        <p:nvSpPr>
          <p:cNvPr id="8" name="页脚占位符 4">
            <a:extLst>
              <a:ext uri="{FF2B5EF4-FFF2-40B4-BE49-F238E27FC236}">
                <a16:creationId xmlns:a16="http://schemas.microsoft.com/office/drawing/2014/main"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2021/4/19</a:t>
            </a:fld>
            <a:endParaRPr lang="zh-CN" altLang="en-US"/>
          </a:p>
        </p:txBody>
      </p:sp>
      <p:sp>
        <p:nvSpPr>
          <p:cNvPr id="4" name="页脚占位符 4">
            <a:extLst>
              <a:ext uri="{FF2B5EF4-FFF2-40B4-BE49-F238E27FC236}">
                <a16:creationId xmlns:a16="http://schemas.microsoft.com/office/drawing/2014/main"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2021/4/19</a:t>
            </a:fld>
            <a:endParaRPr lang="zh-CN" altLang="en-US"/>
          </a:p>
        </p:txBody>
      </p:sp>
      <p:sp>
        <p:nvSpPr>
          <p:cNvPr id="3" name="页脚占位符 4">
            <a:extLst>
              <a:ext uri="{FF2B5EF4-FFF2-40B4-BE49-F238E27FC236}">
                <a16:creationId xmlns:a16="http://schemas.microsoft.com/office/drawing/2014/main"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2021/4/19</a:t>
            </a:fld>
            <a:endParaRPr lang="zh-CN" altLang="en-US"/>
          </a:p>
        </p:txBody>
      </p:sp>
      <p:sp>
        <p:nvSpPr>
          <p:cNvPr id="6" name="页脚占位符 4">
            <a:extLst>
              <a:ext uri="{FF2B5EF4-FFF2-40B4-BE49-F238E27FC236}">
                <a16:creationId xmlns:a16="http://schemas.microsoft.com/office/drawing/2014/main"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2021/4/19</a:t>
            </a:fld>
            <a:endParaRPr lang="zh-CN" altLang="en-US"/>
          </a:p>
        </p:txBody>
      </p:sp>
      <p:sp>
        <p:nvSpPr>
          <p:cNvPr id="6" name="页脚占位符 4">
            <a:extLst>
              <a:ext uri="{FF2B5EF4-FFF2-40B4-BE49-F238E27FC236}">
                <a16:creationId xmlns:a16="http://schemas.microsoft.com/office/drawing/2014/main"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C6067352-EBC0-4314-B2F7-BD78E16AEB4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68E4C134-0C2B-4F63-8C8B-E141694A2C6D}"/>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CB4897F-276A-4AA1-A7E7-F999F714325B}"/>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2021/4/19</a:t>
            </a:fld>
            <a:endParaRPr lang="zh-CN" altLang="en-US"/>
          </a:p>
        </p:txBody>
      </p:sp>
      <p:sp>
        <p:nvSpPr>
          <p:cNvPr id="5" name="页脚占位符 4">
            <a:extLst>
              <a:ext uri="{FF2B5EF4-FFF2-40B4-BE49-F238E27FC236}">
                <a16:creationId xmlns:a16="http://schemas.microsoft.com/office/drawing/2014/main" id="{4D1F7188-AA10-4EB5-B408-0CA61450C2CE}"/>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id="{A52AF63E-D503-40C0-AB0B-693F3375063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id="{B4E3CC63-70F9-46A6-91D9-ABDCD9CE0BE6}"/>
              </a:ext>
            </a:extLst>
          </p:cNvPr>
          <p:cNvSpPr>
            <a:spLocks noGrp="1"/>
          </p:cNvSpPr>
          <p:nvPr>
            <p:ph type="ctrTitle"/>
          </p:nvPr>
        </p:nvSpPr>
        <p:spPr>
          <a:xfrm>
            <a:off x="263352" y="103990"/>
            <a:ext cx="5616575" cy="868434"/>
          </a:xfrm>
        </p:spPr>
        <p:txBody>
          <a:bodyPr/>
          <a:lstStyle/>
          <a:p>
            <a:pPr algn="l"/>
            <a:r>
              <a:rPr lang="en-US" sz="1800" dirty="0">
                <a:latin typeface="Arial" panose="020B0604020202020204" pitchFamily="34" charset="0"/>
                <a:ea typeface="Meiryo UI" pitchFamily="50" charset="-128"/>
                <a:cs typeface="Arial" panose="020B0604020202020204" pitchFamily="34" charset="0"/>
              </a:rPr>
              <a:t>3GPP TSG-RAN WG4 Meeting #98-bis-e	</a:t>
            </a:r>
            <a:br>
              <a:rPr lang="en-US" sz="1800" dirty="0">
                <a:latin typeface="Arial" panose="020B0604020202020204" pitchFamily="34" charset="0"/>
                <a:ea typeface="Meiryo UI" pitchFamily="50" charset="-128"/>
                <a:cs typeface="Arial" panose="020B0604020202020204" pitchFamily="34" charset="0"/>
              </a:rPr>
            </a:br>
            <a:r>
              <a:rPr lang="en-US" sz="1800" dirty="0">
                <a:latin typeface="Arial" panose="020B0604020202020204" pitchFamily="34" charset="0"/>
                <a:ea typeface="Meiryo UI" pitchFamily="50" charset="-128"/>
                <a:cs typeface="Arial" panose="020B0604020202020204" pitchFamily="34" charset="0"/>
              </a:rPr>
              <a:t>Electronic Meeting, 12 – 20 April, 2021</a:t>
            </a:r>
            <a:br>
              <a:rPr lang="en-US" sz="1800" dirty="0">
                <a:latin typeface="Arial" panose="020B0604020202020204" pitchFamily="34" charset="0"/>
                <a:ea typeface="Meiryo UI" pitchFamily="50" charset="-128"/>
                <a:cs typeface="Arial" panose="020B0604020202020204" pitchFamily="34" charset="0"/>
              </a:rPr>
            </a:br>
            <a:endParaRPr lang="en-US" sz="1800" b="1" dirty="0"/>
          </a:p>
        </p:txBody>
      </p:sp>
      <p:sp>
        <p:nvSpPr>
          <p:cNvPr id="2051" name="副标题 2">
            <a:extLst>
              <a:ext uri="{FF2B5EF4-FFF2-40B4-BE49-F238E27FC236}">
                <a16:creationId xmlns:a16="http://schemas.microsoft.com/office/drawing/2014/main" id="{732DF2D5-9D9A-4862-9C8A-329725393EEC}"/>
              </a:ext>
            </a:extLst>
          </p:cNvPr>
          <p:cNvSpPr>
            <a:spLocks noGrp="1"/>
          </p:cNvSpPr>
          <p:nvPr>
            <p:ph type="subTitle" idx="1"/>
          </p:nvPr>
        </p:nvSpPr>
        <p:spPr>
          <a:xfrm>
            <a:off x="2855640" y="4725144"/>
            <a:ext cx="6400800" cy="1752600"/>
          </a:xfrm>
        </p:spPr>
        <p:txBody>
          <a:bodyPr/>
          <a:lstStyle/>
          <a:p>
            <a:pPr eaLnBrk="1" hangingPunct="1"/>
            <a:r>
              <a:rPr lang="en-US" altLang="zh-CN" dirty="0">
                <a:solidFill>
                  <a:schemeClr val="tx1"/>
                </a:solidFill>
              </a:rPr>
              <a:t>Intel</a:t>
            </a:r>
            <a:endParaRPr lang="zh-CN" altLang="en-US" dirty="0">
              <a:solidFill>
                <a:schemeClr val="tx1"/>
              </a:solidFill>
            </a:endParaRPr>
          </a:p>
        </p:txBody>
      </p:sp>
      <p:sp>
        <p:nvSpPr>
          <p:cNvPr id="2052" name="TextBox 3">
            <a:extLst>
              <a:ext uri="{FF2B5EF4-FFF2-40B4-BE49-F238E27FC236}">
                <a16:creationId xmlns:a16="http://schemas.microsoft.com/office/drawing/2014/main" id="{52CDA161-FCDD-40C1-983C-4E86B038B191}"/>
              </a:ext>
            </a:extLst>
          </p:cNvPr>
          <p:cNvSpPr txBox="1">
            <a:spLocks noChangeArrowheads="1"/>
          </p:cNvSpPr>
          <p:nvPr/>
        </p:nvSpPr>
        <p:spPr bwMode="auto">
          <a:xfrm>
            <a:off x="263352" y="2420939"/>
            <a:ext cx="1137639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t>WF on NR</a:t>
            </a:r>
            <a:r>
              <a:rPr lang="zh-CN" altLang="en-US" sz="3600" dirty="0"/>
              <a:t> </a:t>
            </a:r>
            <a:r>
              <a:rPr lang="en-US" altLang="zh-CN" sz="3600" dirty="0"/>
              <a:t>Positioning</a:t>
            </a:r>
            <a:r>
              <a:rPr lang="zh-CN" altLang="en-US" sz="3600" dirty="0"/>
              <a:t> </a:t>
            </a:r>
            <a:r>
              <a:rPr lang="en-US" altLang="zh-CN" sz="3600" dirty="0"/>
              <a:t>Performance</a:t>
            </a:r>
            <a:r>
              <a:rPr lang="zh-CN" altLang="en-US" sz="3600" dirty="0"/>
              <a:t> </a:t>
            </a:r>
            <a:r>
              <a:rPr lang="en-US" altLang="zh-CN" sz="3600" dirty="0"/>
              <a:t>Requirements</a:t>
            </a:r>
            <a:endParaRPr lang="zh-CN" altLang="en-US" sz="3600" dirty="0">
              <a:latin typeface="Calibri" panose="020F0502020204030204" pitchFamily="34" charset="0"/>
            </a:endParaRPr>
          </a:p>
        </p:txBody>
      </p:sp>
      <p:sp>
        <p:nvSpPr>
          <p:cNvPr id="2053" name="TextBox 4">
            <a:extLst>
              <a:ext uri="{FF2B5EF4-FFF2-40B4-BE49-F238E27FC236}">
                <a16:creationId xmlns:a16="http://schemas.microsoft.com/office/drawing/2014/main" id="{C98DB138-7BC0-49B7-8DBA-0325C5B1AB4C}"/>
              </a:ext>
            </a:extLst>
          </p:cNvPr>
          <p:cNvSpPr txBox="1">
            <a:spLocks noChangeArrowheads="1"/>
          </p:cNvSpPr>
          <p:nvPr/>
        </p:nvSpPr>
        <p:spPr bwMode="auto">
          <a:xfrm>
            <a:off x="10128448" y="353541"/>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t>R4-2105750</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64624"/>
            <a:ext cx="10972800" cy="562074"/>
          </a:xfrm>
        </p:spPr>
        <p:txBody>
          <a:bodyPr/>
          <a:lstStyle/>
          <a:p>
            <a:r>
              <a:rPr lang="en-US" altLang="zh-CN" sz="3600" b="1" dirty="0"/>
              <a:t>Test case design principles(1)</a:t>
            </a:r>
            <a:endParaRPr lang="zh-CN" altLang="en-US" sz="3600" b="1" dirty="0"/>
          </a:p>
        </p:txBody>
      </p:sp>
      <p:sp>
        <p:nvSpPr>
          <p:cNvPr id="3" name="内容占位符 2"/>
          <p:cNvSpPr>
            <a:spLocks noGrp="1"/>
          </p:cNvSpPr>
          <p:nvPr>
            <p:ph idx="1"/>
          </p:nvPr>
        </p:nvSpPr>
        <p:spPr>
          <a:xfrm>
            <a:off x="263352" y="692696"/>
            <a:ext cx="11593288" cy="6120680"/>
          </a:xfrm>
        </p:spPr>
        <p:txBody>
          <a:bodyPr>
            <a:normAutofit fontScale="85000" lnSpcReduction="20000"/>
          </a:bodyPr>
          <a:lstStyle/>
          <a:p>
            <a:r>
              <a:rPr lang="en-US" dirty="0">
                <a:solidFill>
                  <a:srgbClr val="00B050"/>
                </a:solidFill>
              </a:rPr>
              <a:t>Only need to define the test cases for SA  </a:t>
            </a:r>
          </a:p>
          <a:p>
            <a:r>
              <a:rPr lang="en-US" b="1" dirty="0">
                <a:solidFill>
                  <a:srgbClr val="00B050"/>
                </a:solidFill>
              </a:rPr>
              <a:t>Test cases for the different SINR side condition for UE Rx-Tx time difference </a:t>
            </a:r>
          </a:p>
          <a:p>
            <a:pPr lvl="1"/>
            <a:r>
              <a:rPr lang="en-GB" dirty="0">
                <a:solidFill>
                  <a:srgbClr val="00B050"/>
                </a:solidFill>
              </a:rPr>
              <a:t>UE Rx-Tx tests: Both SINR side conditions are tested in the same test with two cells.</a:t>
            </a:r>
            <a:endParaRPr lang="en-US" dirty="0">
              <a:solidFill>
                <a:srgbClr val="00B050"/>
              </a:solidFill>
            </a:endParaRPr>
          </a:p>
          <a:p>
            <a:pPr lvl="1"/>
            <a:r>
              <a:rPr lang="en-GB" dirty="0"/>
              <a:t>PRS-RSRP test: FFS</a:t>
            </a:r>
            <a:endParaRPr lang="en-US" dirty="0"/>
          </a:p>
          <a:p>
            <a:pPr lvl="2"/>
            <a:r>
              <a:rPr lang="en-US" dirty="0"/>
              <a:t>Option 1: </a:t>
            </a:r>
            <a:r>
              <a:rPr lang="en-GB" dirty="0"/>
              <a:t>there can be separate tests (e.g., Test 1, Test 2, …) inside the test case, one for each side condition.</a:t>
            </a:r>
            <a:endParaRPr lang="en-US" dirty="0"/>
          </a:p>
          <a:p>
            <a:pPr lvl="2"/>
            <a:r>
              <a:rPr lang="en-GB" dirty="0"/>
              <a:t>Option 2: Both SINR side conditions are tested in the same test with two cells</a:t>
            </a:r>
            <a:endParaRPr lang="en-US" dirty="0"/>
          </a:p>
          <a:p>
            <a:pPr lvl="0"/>
            <a:r>
              <a:rPr lang="en-US" dirty="0">
                <a:solidFill>
                  <a:srgbClr val="00B050"/>
                </a:solidFill>
              </a:rPr>
              <a:t>No need to define test cases for the serving carrier frequencies and non-serving carrier frequencies.</a:t>
            </a:r>
          </a:p>
          <a:p>
            <a:r>
              <a:rPr lang="en-US" b="1" dirty="0"/>
              <a:t>Absolute measurement reporting in test cases: FFS</a:t>
            </a:r>
            <a:endParaRPr lang="en-US" dirty="0"/>
          </a:p>
          <a:p>
            <a:pPr lvl="1"/>
            <a:r>
              <a:rPr lang="en-US" dirty="0"/>
              <a:t>Option 1 :Absolute measurement reporting is tested for all PRS measurements</a:t>
            </a:r>
          </a:p>
          <a:p>
            <a:pPr lvl="1"/>
            <a:r>
              <a:rPr lang="en-US" dirty="0"/>
              <a:t>Option 1a:Do not define RSTD accuracy tests with differential RSTD. No need to limit the reporting format for the test cases.</a:t>
            </a:r>
          </a:p>
          <a:p>
            <a:pPr lvl="1"/>
            <a:r>
              <a:rPr lang="en-US" dirty="0"/>
              <a:t>Option 2</a:t>
            </a:r>
            <a:r>
              <a:rPr lang="en-GB" sz="3600" b="1" dirty="0"/>
              <a:t>: </a:t>
            </a:r>
            <a:endParaRPr lang="en-US" dirty="0"/>
          </a:p>
          <a:p>
            <a:pPr lvl="2"/>
            <a:r>
              <a:rPr lang="en-US" dirty="0"/>
              <a:t>For RSTD and UE Rx-Tx define test cases with absolute reporting. </a:t>
            </a:r>
          </a:p>
          <a:p>
            <a:pPr lvl="2"/>
            <a:r>
              <a:rPr lang="en-US" dirty="0"/>
              <a:t>For PRS-RSRP define test cases with differential reporting and optionally with absolute reporting.</a:t>
            </a:r>
          </a:p>
          <a:p>
            <a:pPr lvl="1"/>
            <a:endParaRPr lang="en-US" dirty="0"/>
          </a:p>
          <a:p>
            <a:pPr lvl="1"/>
            <a:endParaRPr lang="zh-CN" altLang="en-US" sz="2000" dirty="0"/>
          </a:p>
        </p:txBody>
      </p:sp>
    </p:spTree>
    <p:extLst>
      <p:ext uri="{BB962C8B-B14F-4D97-AF65-F5344CB8AC3E}">
        <p14:creationId xmlns:p14="http://schemas.microsoft.com/office/powerpoint/2010/main" val="2030701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64624"/>
            <a:ext cx="10972800" cy="562074"/>
          </a:xfrm>
        </p:spPr>
        <p:txBody>
          <a:bodyPr/>
          <a:lstStyle/>
          <a:p>
            <a:r>
              <a:rPr lang="en-US" altLang="zh-CN" sz="3600" b="1" dirty="0"/>
              <a:t>Test case design principles(2)</a:t>
            </a:r>
            <a:endParaRPr lang="zh-CN" altLang="en-US" sz="3600" b="1" dirty="0"/>
          </a:p>
        </p:txBody>
      </p:sp>
      <p:sp>
        <p:nvSpPr>
          <p:cNvPr id="3" name="内容占位符 2"/>
          <p:cNvSpPr>
            <a:spLocks noGrp="1"/>
          </p:cNvSpPr>
          <p:nvPr>
            <p:ph idx="1"/>
          </p:nvPr>
        </p:nvSpPr>
        <p:spPr>
          <a:xfrm>
            <a:off x="263352" y="692696"/>
            <a:ext cx="11593288" cy="6120680"/>
          </a:xfrm>
        </p:spPr>
        <p:txBody>
          <a:bodyPr>
            <a:normAutofit fontScale="70000" lnSpcReduction="20000"/>
          </a:bodyPr>
          <a:lstStyle/>
          <a:p>
            <a:r>
              <a:rPr lang="en-US" b="1" dirty="0"/>
              <a:t>General PRS configuration for NR Positioning test case (e.g. PRS periodicity, </a:t>
            </a:r>
            <a:r>
              <a:rPr lang="en-US" b="1" dirty="0" err="1"/>
              <a:t>combsize</a:t>
            </a:r>
            <a:r>
              <a:rPr lang="en-US" b="1" dirty="0"/>
              <a:t> ,</a:t>
            </a:r>
            <a:r>
              <a:rPr lang="en-US" b="1" dirty="0" err="1"/>
              <a:t>e.t.c</a:t>
            </a:r>
            <a:r>
              <a:rPr lang="en-US" b="1" dirty="0"/>
              <a:t>)</a:t>
            </a:r>
            <a:r>
              <a:rPr lang="en-US" dirty="0"/>
              <a:t> </a:t>
            </a:r>
          </a:p>
          <a:p>
            <a:pPr lvl="1"/>
            <a:r>
              <a:rPr lang="en-US" dirty="0">
                <a:solidFill>
                  <a:srgbClr val="00B050"/>
                </a:solidFill>
              </a:rPr>
              <a:t>Use 160 </a:t>
            </a:r>
            <a:r>
              <a:rPr lang="en-US" dirty="0" err="1">
                <a:solidFill>
                  <a:srgbClr val="00B050"/>
                </a:solidFill>
              </a:rPr>
              <a:t>ms</a:t>
            </a:r>
            <a:r>
              <a:rPr lang="en-US" dirty="0">
                <a:solidFill>
                  <a:srgbClr val="00B050"/>
                </a:solidFill>
              </a:rPr>
              <a:t> PRS periodicity as baseline for all tests. Offsets may be specified in each test case in order to achieve orthogonality between PRS resources from multiple TRPs</a:t>
            </a:r>
          </a:p>
          <a:p>
            <a:pPr lvl="1"/>
            <a:r>
              <a:rPr lang="en-GB" dirty="0"/>
              <a:t>Combination of Comb size, number of symbol , slot repetition factor can be FFS up to the discussion of PRS accuracy requirements</a:t>
            </a:r>
            <a:r>
              <a:rPr lang="en-GB" b="1" u="sng" dirty="0"/>
              <a:t>.</a:t>
            </a:r>
            <a:endParaRPr lang="en-US" dirty="0"/>
          </a:p>
          <a:p>
            <a:pPr lvl="1"/>
            <a:r>
              <a:rPr lang="en-GB" dirty="0"/>
              <a:t>PRS BW:</a:t>
            </a:r>
          </a:p>
          <a:p>
            <a:pPr lvl="2"/>
            <a:r>
              <a:rPr lang="en-GB" dirty="0">
                <a:highlight>
                  <a:srgbClr val="00FFFF"/>
                </a:highlight>
              </a:rPr>
              <a:t>10MHz for 15kHz SCS, </a:t>
            </a:r>
            <a:r>
              <a:rPr lang="en-GB" strike="sngStrike" dirty="0">
                <a:highlight>
                  <a:srgbClr val="00FFFF"/>
                </a:highlight>
              </a:rPr>
              <a:t>40 50</a:t>
            </a:r>
            <a:r>
              <a:rPr lang="en-GB" dirty="0">
                <a:highlight>
                  <a:srgbClr val="00FFFF"/>
                </a:highlight>
              </a:rPr>
              <a:t>MHz for 30kHz SCS and 100MHz for 120kHz SCS for delay and accuracy tests. </a:t>
            </a:r>
            <a:endParaRPr lang="en-US" dirty="0">
              <a:highlight>
                <a:srgbClr val="00FFFF"/>
              </a:highlight>
            </a:endParaRPr>
          </a:p>
          <a:p>
            <a:pPr lvl="2"/>
            <a:r>
              <a:rPr lang="en-GB" strike="sngStrike" dirty="0">
                <a:solidFill>
                  <a:srgbClr val="00B050"/>
                </a:solidFill>
                <a:highlight>
                  <a:srgbClr val="00FFFF"/>
                </a:highlight>
              </a:rPr>
              <a:t>For accuracy tests, the BWs to be tested needs to be further discussed based on outcome of accuracy requirements</a:t>
            </a:r>
            <a:endParaRPr lang="en-US" strike="sngStrike" dirty="0">
              <a:solidFill>
                <a:srgbClr val="00B050"/>
              </a:solidFill>
              <a:highlight>
                <a:srgbClr val="00FFFF"/>
              </a:highlight>
            </a:endParaRPr>
          </a:p>
          <a:p>
            <a:r>
              <a:rPr lang="en-US" b="1" dirty="0"/>
              <a:t>SRS configuration for NR Positioning test case: </a:t>
            </a:r>
            <a:r>
              <a:rPr lang="en-US" dirty="0"/>
              <a:t>FFS</a:t>
            </a:r>
          </a:p>
          <a:p>
            <a:r>
              <a:rPr lang="en-US" b="1" dirty="0">
                <a:highlight>
                  <a:srgbClr val="00FFFF"/>
                </a:highlight>
              </a:rPr>
              <a:t>Number of cells/TRPs for NR Positioning test case</a:t>
            </a:r>
            <a:r>
              <a:rPr lang="en-US" dirty="0">
                <a:highlight>
                  <a:srgbClr val="00FFFF"/>
                </a:highlight>
              </a:rPr>
              <a:t> : </a:t>
            </a:r>
          </a:p>
          <a:p>
            <a:pPr lvl="1"/>
            <a:r>
              <a:rPr lang="en-US" dirty="0">
                <a:highlight>
                  <a:srgbClr val="00FFFF"/>
                </a:highlight>
              </a:rPr>
              <a:t>two TRPs in the test case</a:t>
            </a:r>
          </a:p>
          <a:p>
            <a:r>
              <a:rPr lang="en-US" b="1" dirty="0">
                <a:solidFill>
                  <a:srgbClr val="00B050"/>
                </a:solidFill>
              </a:rPr>
              <a:t>Number of positioning frequency layers</a:t>
            </a:r>
            <a:r>
              <a:rPr lang="en-US" dirty="0">
                <a:solidFill>
                  <a:srgbClr val="00B050"/>
                </a:solidFill>
              </a:rPr>
              <a:t> : </a:t>
            </a:r>
          </a:p>
          <a:p>
            <a:pPr lvl="1"/>
            <a:r>
              <a:rPr lang="en-GB" dirty="0">
                <a:solidFill>
                  <a:srgbClr val="00B050"/>
                </a:solidFill>
              </a:rPr>
              <a:t>Test Case 1 or Case 2 for delay tests and RSTD accuracy tests. Test Case 1 for PRS-RSRP and UE Rx-Tx accuracy tests</a:t>
            </a:r>
            <a:endParaRPr lang="en-US" dirty="0">
              <a:solidFill>
                <a:srgbClr val="00B050"/>
              </a:solidFill>
            </a:endParaRPr>
          </a:p>
          <a:p>
            <a:pPr lvl="2"/>
            <a:r>
              <a:rPr lang="en-GB" dirty="0">
                <a:solidFill>
                  <a:srgbClr val="00B050"/>
                </a:solidFill>
              </a:rPr>
              <a:t>Case 1: 1 PFL, and all cells are on the same PFL</a:t>
            </a:r>
            <a:endParaRPr lang="en-US" dirty="0">
              <a:solidFill>
                <a:srgbClr val="00B050"/>
              </a:solidFill>
            </a:endParaRPr>
          </a:p>
          <a:p>
            <a:pPr lvl="2"/>
            <a:r>
              <a:rPr lang="en-GB" dirty="0">
                <a:solidFill>
                  <a:srgbClr val="00B050"/>
                </a:solidFill>
              </a:rPr>
              <a:t>Case 2: 2 PLFs, and cells are distributed on two PFLs</a:t>
            </a:r>
            <a:endParaRPr lang="en-US" dirty="0">
              <a:solidFill>
                <a:srgbClr val="00B050"/>
              </a:solidFill>
            </a:endParaRPr>
          </a:p>
          <a:p>
            <a:pPr lvl="1"/>
            <a:r>
              <a:rPr lang="en-GB" dirty="0">
                <a:solidFill>
                  <a:srgbClr val="00B050"/>
                </a:solidFill>
              </a:rPr>
              <a:t>UE supporting more than one PFL only needs to pass tests for Case 2</a:t>
            </a:r>
            <a:r>
              <a:rPr lang="en-GB" dirty="0"/>
              <a:t>.</a:t>
            </a:r>
            <a:endParaRPr lang="en-US" dirty="0"/>
          </a:p>
          <a:p>
            <a:r>
              <a:rPr lang="en-US" b="1" dirty="0"/>
              <a:t>Synchronous/Asynchronous cells</a:t>
            </a:r>
            <a:r>
              <a:rPr lang="en-US" dirty="0"/>
              <a:t> : FFS</a:t>
            </a:r>
          </a:p>
          <a:p>
            <a:r>
              <a:rPr lang="en-US" b="1" dirty="0"/>
              <a:t>Muting pattern :</a:t>
            </a:r>
            <a:r>
              <a:rPr lang="en-US" dirty="0"/>
              <a:t>FFS </a:t>
            </a:r>
          </a:p>
          <a:p>
            <a:r>
              <a:rPr lang="en-US" b="1" dirty="0"/>
              <a:t>Testing procedure: </a:t>
            </a:r>
            <a:r>
              <a:rPr lang="en-US" dirty="0"/>
              <a:t>FFS</a:t>
            </a:r>
          </a:p>
          <a:p>
            <a:pPr lvl="1"/>
            <a:endParaRPr lang="zh-CN" altLang="en-US" sz="2000" dirty="0"/>
          </a:p>
        </p:txBody>
      </p:sp>
    </p:spTree>
    <p:extLst>
      <p:ext uri="{BB962C8B-B14F-4D97-AF65-F5344CB8AC3E}">
        <p14:creationId xmlns:p14="http://schemas.microsoft.com/office/powerpoint/2010/main" val="2354330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164624"/>
            <a:ext cx="10972800" cy="562074"/>
          </a:xfrm>
        </p:spPr>
        <p:txBody>
          <a:bodyPr/>
          <a:lstStyle/>
          <a:p>
            <a:r>
              <a:rPr lang="en-US" altLang="zh-CN" sz="3600" b="1" dirty="0"/>
              <a:t>Test case design principles(3)</a:t>
            </a:r>
            <a:endParaRPr lang="zh-CN" altLang="en-US" sz="3600" b="1" dirty="0"/>
          </a:p>
        </p:txBody>
      </p:sp>
      <p:sp>
        <p:nvSpPr>
          <p:cNvPr id="3" name="内容占位符 2"/>
          <p:cNvSpPr>
            <a:spLocks noGrp="1"/>
          </p:cNvSpPr>
          <p:nvPr>
            <p:ph idx="1"/>
          </p:nvPr>
        </p:nvSpPr>
        <p:spPr>
          <a:xfrm>
            <a:off x="263352" y="692696"/>
            <a:ext cx="11593288" cy="6120680"/>
          </a:xfrm>
        </p:spPr>
        <p:txBody>
          <a:bodyPr>
            <a:normAutofit/>
          </a:bodyPr>
          <a:lstStyle/>
          <a:p>
            <a:r>
              <a:rPr lang="en-US" b="1" dirty="0">
                <a:solidFill>
                  <a:srgbClr val="00B050"/>
                </a:solidFill>
              </a:rPr>
              <a:t>Subsets of accuracy tests</a:t>
            </a:r>
            <a:r>
              <a:rPr lang="en-US" i="1" dirty="0">
                <a:solidFill>
                  <a:srgbClr val="00B050"/>
                </a:solidFill>
              </a:rPr>
              <a:t> :</a:t>
            </a:r>
            <a:endParaRPr lang="en-US" dirty="0">
              <a:solidFill>
                <a:srgbClr val="00B050"/>
              </a:solidFill>
            </a:endParaRPr>
          </a:p>
          <a:p>
            <a:pPr lvl="1"/>
            <a:r>
              <a:rPr lang="en-US" dirty="0">
                <a:solidFill>
                  <a:srgbClr val="00B050"/>
                </a:solidFill>
              </a:rPr>
              <a:t>Test two PRS BW configurations per test</a:t>
            </a:r>
          </a:p>
          <a:p>
            <a:pPr lvl="2"/>
            <a:r>
              <a:rPr lang="en-US" dirty="0">
                <a:solidFill>
                  <a:srgbClr val="00B050"/>
                </a:solidFill>
              </a:rPr>
              <a:t>The first configuration could be the minimum PRS BW supported (PRBs = [24]) paired with the smallest SCS for the FR being tested, i.e. SCS = 15 kHz for FR1 and SCS = 60 kHz for FR2.</a:t>
            </a:r>
          </a:p>
          <a:p>
            <a:pPr lvl="2"/>
            <a:r>
              <a:rPr lang="en-US" dirty="0">
                <a:solidFill>
                  <a:srgbClr val="00B050"/>
                </a:solidFill>
              </a:rPr>
              <a:t>The second configuration could be the highest PRS BW (num. PRBs) supported by the UE among the PRS reference configurations, paired with the highest SCS for the FR being tested (SCS = 30 kHz for FR1 and SCS = 120 kHz for FR2).</a:t>
            </a:r>
          </a:p>
          <a:p>
            <a:r>
              <a:rPr lang="en-US" b="1" dirty="0"/>
              <a:t>Supported test configurations in FR1 and FR2 : FFS</a:t>
            </a:r>
          </a:p>
          <a:p>
            <a:pPr lvl="1"/>
            <a:endParaRPr lang="en-US" b="1" dirty="0">
              <a:solidFill>
                <a:srgbClr val="00B050"/>
              </a:solidFill>
            </a:endParaRPr>
          </a:p>
          <a:p>
            <a:endParaRPr lang="en-US" dirty="0">
              <a:solidFill>
                <a:srgbClr val="00B050"/>
              </a:solidFill>
            </a:endParaRPr>
          </a:p>
          <a:p>
            <a:endParaRPr lang="en-US" dirty="0"/>
          </a:p>
          <a:p>
            <a:pPr lvl="1"/>
            <a:endParaRPr lang="en-US" dirty="0"/>
          </a:p>
          <a:p>
            <a:pPr lvl="1"/>
            <a:endParaRPr lang="zh-CN" altLang="en-US" sz="2000" dirty="0"/>
          </a:p>
        </p:txBody>
      </p:sp>
    </p:spTree>
    <p:extLst>
      <p:ext uri="{BB962C8B-B14F-4D97-AF65-F5344CB8AC3E}">
        <p14:creationId xmlns:p14="http://schemas.microsoft.com/office/powerpoint/2010/main" val="737852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fontScale="92500" lnSpcReduction="10000"/>
          </a:bodyPr>
          <a:lstStyle/>
          <a:p>
            <a:pPr marL="0" indent="0" algn="ctr">
              <a:buNone/>
            </a:pPr>
            <a:endParaRPr lang="sv-SE" sz="5000" dirty="0">
              <a:solidFill>
                <a:srgbClr val="00B050"/>
              </a:solidFill>
            </a:endParaRPr>
          </a:p>
          <a:p>
            <a:pPr marL="0" indent="0" algn="ctr">
              <a:buNone/>
            </a:pPr>
            <a:r>
              <a:rPr lang="sv-SE" sz="5000" dirty="0">
                <a:solidFill>
                  <a:srgbClr val="00B050"/>
                </a:solidFill>
              </a:rPr>
              <a:t>Agreements in the 1st round/GTW</a:t>
            </a:r>
          </a:p>
          <a:p>
            <a:pPr marL="0" indent="0" algn="ctr">
              <a:buNone/>
            </a:pPr>
            <a:r>
              <a:rPr lang="sv-SE" sz="5000" dirty="0">
                <a:solidFill>
                  <a:srgbClr val="00B0F0"/>
                </a:solidFill>
              </a:rPr>
              <a:t>Agreements in the 2nd round</a:t>
            </a:r>
          </a:p>
          <a:p>
            <a:pPr marL="0" indent="0" algn="ctr">
              <a:buNone/>
            </a:pPr>
            <a:endParaRPr lang="sv-SE" sz="5000" dirty="0">
              <a:solidFill>
                <a:srgbClr val="00B0F0"/>
              </a:solidFill>
            </a:endParaRPr>
          </a:p>
          <a:p>
            <a:pPr marL="0" indent="0" algn="ctr">
              <a:buNone/>
            </a:pPr>
            <a:r>
              <a:rPr lang="sv-SE" sz="5000" dirty="0">
                <a:highlight>
                  <a:srgbClr val="FFFF00"/>
                </a:highlight>
              </a:rPr>
              <a:t>open for 2nd round discussion</a:t>
            </a:r>
          </a:p>
          <a:p>
            <a:pPr marL="0" indent="0" algn="ctr">
              <a:buNone/>
            </a:pPr>
            <a:r>
              <a:rPr lang="sv-SE" sz="5000" dirty="0">
                <a:highlight>
                  <a:srgbClr val="00FFFF"/>
                </a:highlight>
              </a:rPr>
              <a:t>Tentative agreements in 2nd round</a:t>
            </a:r>
          </a:p>
          <a:p>
            <a:pPr marL="0" indent="0" algn="ctr">
              <a:buNone/>
            </a:pPr>
            <a:r>
              <a:rPr lang="sv-SE" sz="5000" dirty="0"/>
              <a:t>Still open for discussion</a:t>
            </a:r>
          </a:p>
          <a:p>
            <a:pPr marL="0" indent="0" algn="ctr">
              <a:buNone/>
            </a:pPr>
            <a:endParaRPr lang="sv-SE" sz="5000" dirty="0">
              <a:solidFill>
                <a:srgbClr val="FF0000"/>
              </a:solidFill>
            </a:endParaRPr>
          </a:p>
          <a:p>
            <a:pPr marL="0" indent="0" algn="ctr">
              <a:buNone/>
            </a:pPr>
            <a:endParaRPr lang="sv-SE" sz="5000" dirty="0"/>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sz="3600" b="1" dirty="0"/>
              <a:t>Measurement Accuracy Requirements for RSTD(1)</a:t>
            </a:r>
            <a:endParaRPr lang="zh-CN" altLang="en-US" sz="3600" b="1" dirty="0"/>
          </a:p>
        </p:txBody>
      </p:sp>
      <p:sp>
        <p:nvSpPr>
          <p:cNvPr id="3" name="内容占位符 2"/>
          <p:cNvSpPr>
            <a:spLocks noGrp="1"/>
          </p:cNvSpPr>
          <p:nvPr>
            <p:ph idx="1"/>
          </p:nvPr>
        </p:nvSpPr>
        <p:spPr>
          <a:xfrm>
            <a:off x="421160" y="980728"/>
            <a:ext cx="11161240" cy="5976664"/>
          </a:xfrm>
        </p:spPr>
        <p:txBody>
          <a:bodyPr>
            <a:normAutofit fontScale="92500" lnSpcReduction="20000"/>
          </a:bodyPr>
          <a:lstStyle/>
          <a:p>
            <a:r>
              <a:rPr lang="en-US" sz="2600" dirty="0">
                <a:solidFill>
                  <a:srgbClr val="00B050"/>
                </a:solidFill>
              </a:rPr>
              <a:t>Applicable accuracy requirements are not impacted by HO. </a:t>
            </a:r>
          </a:p>
          <a:p>
            <a:r>
              <a:rPr lang="en-US" sz="2600" dirty="0">
                <a:solidFill>
                  <a:srgbClr val="00B050"/>
                </a:solidFill>
              </a:rPr>
              <a:t>Applicable propagation channel for accuracy requirement:</a:t>
            </a:r>
          </a:p>
          <a:p>
            <a:pPr lvl="2" fontAlgn="auto" hangingPunct="1"/>
            <a:r>
              <a:rPr lang="en-GB" dirty="0">
                <a:solidFill>
                  <a:srgbClr val="00B050"/>
                </a:solidFill>
              </a:rPr>
              <a:t>PRS-RSTD and UE Rx-Tx measurement accuracy requirements </a:t>
            </a:r>
            <a:endParaRPr lang="en-US" dirty="0">
              <a:solidFill>
                <a:srgbClr val="00B050"/>
              </a:solidFill>
            </a:endParaRPr>
          </a:p>
          <a:p>
            <a:pPr lvl="3" fontAlgn="auto" hangingPunct="1"/>
            <a:r>
              <a:rPr lang="en-GB" strike="sngStrike" dirty="0">
                <a:solidFill>
                  <a:srgbClr val="00B050"/>
                </a:solidFill>
              </a:rPr>
              <a:t>Option 1: </a:t>
            </a:r>
            <a:r>
              <a:rPr lang="en-GB" dirty="0">
                <a:highlight>
                  <a:srgbClr val="00FFFF"/>
                </a:highlight>
              </a:rPr>
              <a:t>Single set of requirements is defined for AWGN and fading conditions</a:t>
            </a:r>
            <a:endParaRPr lang="en-US" dirty="0">
              <a:highlight>
                <a:srgbClr val="00FFFF"/>
              </a:highlight>
            </a:endParaRPr>
          </a:p>
          <a:p>
            <a:pPr lvl="3" fontAlgn="auto" hangingPunct="1"/>
            <a:r>
              <a:rPr lang="en-GB" dirty="0">
                <a:highlight>
                  <a:srgbClr val="00FFFF"/>
                </a:highlight>
              </a:rPr>
              <a:t>FFS: </a:t>
            </a:r>
            <a:r>
              <a:rPr lang="en-GB" strike="sngStrike" dirty="0">
                <a:highlight>
                  <a:srgbClr val="00FFFF"/>
                </a:highlight>
              </a:rPr>
              <a:t>Option 2</a:t>
            </a:r>
            <a:r>
              <a:rPr lang="en-GB" dirty="0">
                <a:highlight>
                  <a:srgbClr val="00FFFF"/>
                </a:highlight>
              </a:rPr>
              <a:t>: Two set of requirements are defined for AWGN and fading conditions</a:t>
            </a:r>
            <a:endParaRPr lang="en-US" dirty="0">
              <a:highlight>
                <a:srgbClr val="00FFFF"/>
              </a:highlight>
            </a:endParaRPr>
          </a:p>
          <a:p>
            <a:pPr lvl="2" fontAlgn="auto" hangingPunct="1"/>
            <a:r>
              <a:rPr lang="en-GB" dirty="0">
                <a:solidFill>
                  <a:srgbClr val="00B050"/>
                </a:solidFill>
              </a:rPr>
              <a:t>Test cases for accuracy requirements are defined for </a:t>
            </a:r>
            <a:endParaRPr lang="en-US" dirty="0">
              <a:solidFill>
                <a:srgbClr val="00B050"/>
              </a:solidFill>
            </a:endParaRPr>
          </a:p>
          <a:p>
            <a:pPr lvl="3" fontAlgn="auto" hangingPunct="1"/>
            <a:r>
              <a:rPr lang="en-GB" dirty="0">
                <a:solidFill>
                  <a:srgbClr val="00B050"/>
                </a:solidFill>
              </a:rPr>
              <a:t>AWGN conditions</a:t>
            </a:r>
            <a:endParaRPr lang="en-US" dirty="0">
              <a:solidFill>
                <a:srgbClr val="00B050"/>
              </a:solidFill>
            </a:endParaRPr>
          </a:p>
          <a:p>
            <a:pPr lvl="3" fontAlgn="auto" hangingPunct="1"/>
            <a:r>
              <a:rPr lang="en-GB" dirty="0">
                <a:solidFill>
                  <a:srgbClr val="00B050"/>
                </a:solidFill>
              </a:rPr>
              <a:t>FFS: fading conditions for FR1</a:t>
            </a:r>
            <a:endParaRPr lang="en-US" dirty="0">
              <a:solidFill>
                <a:srgbClr val="00B050"/>
              </a:solidFill>
            </a:endParaRPr>
          </a:p>
          <a:p>
            <a:r>
              <a:rPr lang="en-US" sz="2600" dirty="0"/>
              <a:t>FFS on the group delay calibration margin. </a:t>
            </a:r>
          </a:p>
          <a:p>
            <a:pPr lvl="1"/>
            <a:r>
              <a:rPr lang="en-GB" dirty="0"/>
              <a:t> Option 1.</a:t>
            </a:r>
          </a:p>
          <a:p>
            <a:pPr lvl="2"/>
            <a:r>
              <a:rPr lang="en-GB" dirty="0"/>
              <a:t>margin equals to zero if the reference and neighbouring resources are on the same frequency layer in FR1</a:t>
            </a:r>
            <a:endParaRPr lang="en-US" dirty="0"/>
          </a:p>
          <a:p>
            <a:pPr lvl="2"/>
            <a:r>
              <a:rPr lang="en-GB" dirty="0"/>
              <a:t>32Tc, reference resource and neighbour resource are on different PRS layer</a:t>
            </a:r>
          </a:p>
          <a:p>
            <a:pPr lvl="1"/>
            <a:r>
              <a:rPr lang="en-GB" dirty="0"/>
              <a:t>Option 2. </a:t>
            </a:r>
            <a:r>
              <a:rPr lang="en-US" dirty="0"/>
              <a:t>Add a non-zero group delay calibration margin to the RSTD accuracy requirements in FR1 and FR2</a:t>
            </a:r>
          </a:p>
          <a:p>
            <a:pPr lvl="2"/>
            <a:r>
              <a:rPr lang="en-US" dirty="0"/>
              <a:t>FFS on the exact value</a:t>
            </a:r>
          </a:p>
          <a:p>
            <a:r>
              <a:rPr lang="en-US" sz="2600" dirty="0"/>
              <a:t>FFS on frequency drift margin</a:t>
            </a:r>
          </a:p>
          <a:p>
            <a:endParaRPr lang="en-US" dirty="0"/>
          </a:p>
        </p:txBody>
      </p:sp>
    </p:spTree>
    <p:extLst>
      <p:ext uri="{BB962C8B-B14F-4D97-AF65-F5344CB8AC3E}">
        <p14:creationId xmlns:p14="http://schemas.microsoft.com/office/powerpoint/2010/main" val="207087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sz="3600" b="1" dirty="0"/>
              <a:t>Measurement Accuracy Requirements for RSTD(2)</a:t>
            </a:r>
            <a:endParaRPr lang="zh-CN" altLang="en-US" sz="3600" b="1" dirty="0"/>
          </a:p>
        </p:txBody>
      </p:sp>
      <p:sp>
        <p:nvSpPr>
          <p:cNvPr id="3" name="内容占位符 2"/>
          <p:cNvSpPr>
            <a:spLocks noGrp="1"/>
          </p:cNvSpPr>
          <p:nvPr>
            <p:ph idx="1"/>
          </p:nvPr>
        </p:nvSpPr>
        <p:spPr>
          <a:xfrm>
            <a:off x="421160" y="980727"/>
            <a:ext cx="11161240" cy="5256585"/>
          </a:xfrm>
        </p:spPr>
        <p:txBody>
          <a:bodyPr>
            <a:normAutofit/>
          </a:bodyPr>
          <a:lstStyle/>
          <a:p>
            <a:r>
              <a:rPr lang="en-US" dirty="0">
                <a:highlight>
                  <a:srgbClr val="00FFFF"/>
                </a:highlight>
              </a:rPr>
              <a:t>The following tables can be taken as the baseline to define RSTD requirements</a:t>
            </a:r>
            <a:endParaRPr lang="en-US" sz="3100" dirty="0">
              <a:solidFill>
                <a:srgbClr val="00B050"/>
              </a:solidFill>
              <a:highlight>
                <a:srgbClr val="00FFFF"/>
              </a:highlight>
            </a:endParaRPr>
          </a:p>
          <a:p>
            <a:pPr lvl="1"/>
            <a:endParaRPr lang="en-US" dirty="0"/>
          </a:p>
          <a:p>
            <a:pPr marL="0" indent="0" eaLnBrk="1" fontAlgn="t" hangingPunct="1">
              <a:buNone/>
            </a:pPr>
            <a:r>
              <a:rPr lang="en-GB" b="1" dirty="0"/>
              <a:t>	</a:t>
            </a:r>
            <a:r>
              <a:rPr lang="en-GB" dirty="0">
                <a:highlight>
                  <a:srgbClr val="00FFFF"/>
                </a:highlight>
              </a:rPr>
              <a:t>	</a:t>
            </a:r>
            <a:endParaRPr lang="en-US" dirty="0">
              <a:highlight>
                <a:srgbClr val="00FFFF"/>
              </a:highlight>
            </a:endParaRPr>
          </a:p>
        </p:txBody>
      </p:sp>
      <p:sp>
        <p:nvSpPr>
          <p:cNvPr id="7" name="Rectangle 6">
            <a:extLst>
              <a:ext uri="{FF2B5EF4-FFF2-40B4-BE49-F238E27FC236}">
                <a16:creationId xmlns:a16="http://schemas.microsoft.com/office/drawing/2014/main" id="{27AD7806-C018-4C89-BE0E-5362B2F457FF}"/>
              </a:ext>
            </a:extLst>
          </p:cNvPr>
          <p:cNvSpPr/>
          <p:nvPr/>
        </p:nvSpPr>
        <p:spPr>
          <a:xfrm>
            <a:off x="4295800" y="1767258"/>
            <a:ext cx="3324628"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1: RSTD accuracy in FR1</a:t>
            </a:r>
            <a:endParaRPr lang="en-US" sz="1800" dirty="0">
              <a:effectLst/>
              <a:latin typeface="Times New Roman" panose="02020603050405020304" pitchFamily="18" charset="0"/>
              <a:ea typeface="SimSun" panose="02010600030101010101" pitchFamily="2" charset="-122"/>
            </a:endParaRPr>
          </a:p>
        </p:txBody>
      </p:sp>
      <p:sp>
        <p:nvSpPr>
          <p:cNvPr id="8" name="Rectangle 7">
            <a:extLst>
              <a:ext uri="{FF2B5EF4-FFF2-40B4-BE49-F238E27FC236}">
                <a16:creationId xmlns:a16="http://schemas.microsoft.com/office/drawing/2014/main" id="{1BEF7781-D0A6-4F2E-927F-07FC59A51E45}"/>
              </a:ext>
            </a:extLst>
          </p:cNvPr>
          <p:cNvSpPr/>
          <p:nvPr/>
        </p:nvSpPr>
        <p:spPr>
          <a:xfrm>
            <a:off x="4295800" y="4140365"/>
            <a:ext cx="3324628"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2: RSTD accuracy in FR2</a:t>
            </a:r>
            <a:endParaRPr lang="en-US" sz="1800" dirty="0">
              <a:effectLst/>
              <a:latin typeface="Times New Roman" panose="02020603050405020304" pitchFamily="18" charset="0"/>
              <a:ea typeface="SimSun" panose="02010600030101010101" pitchFamily="2" charset="-122"/>
            </a:endParaRPr>
          </a:p>
        </p:txBody>
      </p:sp>
      <mc:AlternateContent xmlns:mc="http://schemas.openxmlformats.org/markup-compatibility/2006">
        <mc:Choice xmlns:a14="http://schemas.microsoft.com/office/drawing/2010/main" Requires="a14">
          <p:graphicFrame>
            <p:nvGraphicFramePr>
              <p:cNvPr id="9" name="Table 8">
                <a:extLst>
                  <a:ext uri="{FF2B5EF4-FFF2-40B4-BE49-F238E27FC236}">
                    <a16:creationId xmlns:a16="http://schemas.microsoft.com/office/drawing/2014/main" id="{0B54CCCA-1D03-4952-841E-9EE5CDEFD046}"/>
                  </a:ext>
                </a:extLst>
              </p:cNvPr>
              <p:cNvGraphicFramePr>
                <a:graphicFrameLocks noGrp="1"/>
              </p:cNvGraphicFramePr>
              <p:nvPr>
                <p:extLst>
                  <p:ext uri="{D42A27DB-BD31-4B8C-83A1-F6EECF244321}">
                    <p14:modId xmlns:p14="http://schemas.microsoft.com/office/powerpoint/2010/main" val="2551157329"/>
                  </p:ext>
                </p:extLst>
              </p:nvPr>
            </p:nvGraphicFramePr>
            <p:xfrm>
              <a:off x="3215680" y="2370010"/>
              <a:ext cx="5544616" cy="1800716"/>
            </p:xfrm>
            <a:graphic>
              <a:graphicData uri="http://schemas.openxmlformats.org/drawingml/2006/table">
                <a:tbl>
                  <a:tblPr firstRow="1" firstCol="1" bandRow="1">
                    <a:tableStyleId>{5C22544A-7EE6-4342-B048-85BDC9FD1C3A}</a:tableStyleId>
                  </a:tblPr>
                  <a:tblGrid>
                    <a:gridCol w="992708">
                      <a:extLst>
                        <a:ext uri="{9D8B030D-6E8A-4147-A177-3AD203B41FA5}">
                          <a16:colId xmlns:a16="http://schemas.microsoft.com/office/drawing/2014/main" val="2923107530"/>
                        </a:ext>
                      </a:extLst>
                    </a:gridCol>
                    <a:gridCol w="903188">
                      <a:extLst>
                        <a:ext uri="{9D8B030D-6E8A-4147-A177-3AD203B41FA5}">
                          <a16:colId xmlns:a16="http://schemas.microsoft.com/office/drawing/2014/main" val="2110112894"/>
                        </a:ext>
                      </a:extLst>
                    </a:gridCol>
                    <a:gridCol w="1019883">
                      <a:extLst>
                        <a:ext uri="{9D8B030D-6E8A-4147-A177-3AD203B41FA5}">
                          <a16:colId xmlns:a16="http://schemas.microsoft.com/office/drawing/2014/main" val="3611868016"/>
                        </a:ext>
                      </a:extLst>
                    </a:gridCol>
                    <a:gridCol w="2628837">
                      <a:extLst>
                        <a:ext uri="{9D8B030D-6E8A-4147-A177-3AD203B41FA5}">
                          <a16:colId xmlns:a16="http://schemas.microsoft.com/office/drawing/2014/main" val="3939191697"/>
                        </a:ext>
                      </a:extLst>
                    </a:gridCol>
                  </a:tblGrid>
                  <a:tr h="698950">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PRS BW, </a:t>
                          </a:r>
                          <a:endParaRPr lang="en-US" sz="1200" dirty="0">
                            <a:effectLst/>
                          </a:endParaRPr>
                        </a:p>
                        <a:p>
                          <a:pPr algn="ctr">
                            <a:lnSpc>
                              <a:spcPct val="107000"/>
                            </a:lnSpc>
                            <a:spcAft>
                              <a:spcPts val="300"/>
                            </a:spcAft>
                          </a:pPr>
                          <a:r>
                            <a:rPr lang="en-GB" sz="1200" dirty="0">
                              <a:effectLst/>
                            </a:rPr>
                            <a:t>PRB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Repetition within per slot </a:t>
                          </a:r>
                          <a:endParaRPr lang="en-US" sz="1200">
                            <a:effectLst/>
                          </a:endParaRPr>
                        </a:p>
                        <a:p>
                          <a:pPr algn="ctr">
                            <a:lnSpc>
                              <a:spcPct val="107000"/>
                            </a:lnSpc>
                            <a:spcAft>
                              <a:spcPts val="300"/>
                            </a:spcAft>
                          </a:pPr>
                          <a:r>
                            <a:rPr lang="en-GB" sz="1200">
                              <a:effectLst/>
                            </a:rPr>
                            <a:t>(</a:t>
                          </a:r>
                          <a14:m>
                            <m:oMath xmlns:m="http://schemas.openxmlformats.org/officeDocument/2006/math">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𝑇</m:t>
                                  </m:r>
                                </m:e>
                                <m:sub>
                                  <m:r>
                                    <m:rPr>
                                      <m:nor/>
                                    </m:rPr>
                                    <a:rPr lang="en-GB" sz="1200">
                                      <a:effectLst/>
                                    </a:rPr>
                                    <m:t>rep</m:t>
                                  </m:r>
                                </m:sub>
                                <m:sup>
                                  <m:r>
                                    <m:rPr>
                                      <m:nor/>
                                    </m:rPr>
                                    <a:rPr lang="en-GB" sz="1200">
                                      <a:effectLst/>
                                    </a:rPr>
                                    <m:t>PRS</m:t>
                                  </m:r>
                                </m:sup>
                              </m:sSubSup>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𝐿</m:t>
                                  </m:r>
                                </m:e>
                                <m:sub>
                                  <m:r>
                                    <m:rPr>
                                      <m:nor/>
                                    </m:rPr>
                                    <a:rPr lang="en-GB" sz="1200">
                                      <a:effectLst/>
                                    </a:rPr>
                                    <m:t>PRS</m:t>
                                  </m:r>
                                </m:sub>
                              </m:sSub>
                              <m:r>
                                <a:rPr lang="en-GB" sz="1200">
                                  <a:effectLst/>
                                  <a:latin typeface="Cambria Math" panose="02040503050406030204" pitchFamily="18" charset="0"/>
                                </a:rPr>
                                <m:t>/</m:t>
                              </m:r>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𝐾</m:t>
                                  </m:r>
                                </m:e>
                                <m:sub>
                                  <m:r>
                                    <m:rPr>
                                      <m:nor/>
                                    </m:rPr>
                                    <a:rPr lang="en-GB" sz="1200">
                                      <a:effectLst/>
                                    </a:rPr>
                                    <m:t>comb</m:t>
                                  </m:r>
                                </m:sub>
                                <m:sup>
                                  <m:r>
                                    <m:rPr>
                                      <m:nor/>
                                    </m:rPr>
                                    <a:rPr lang="en-GB" sz="1200">
                                      <a:effectLst/>
                                    </a:rPr>
                                    <m:t>PRS</m:t>
                                  </m:r>
                                </m:sup>
                              </m:sSubSup>
                              <m:r>
                                <a:rPr lang="en-GB" sz="1200">
                                  <a:effectLst/>
                                  <a:latin typeface="Cambria Math" panose="02040503050406030204" pitchFamily="18" charset="0"/>
                                </a:rPr>
                                <m:t>)</m:t>
                              </m:r>
                            </m:oMath>
                          </a14:m>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18495698"/>
                      </a:ext>
                    </a:extLst>
                  </a:tr>
                  <a:tr h="223066">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effectLst/>
                            </a:rPr>
                            <a:t>15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≥[4]</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581736116"/>
                      </a:ext>
                    </a:extLst>
                  </a:tr>
                  <a:tr h="231197">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≥[52]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792682010"/>
                      </a:ext>
                    </a:extLst>
                  </a:tr>
                  <a:tr h="231197">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&gt;[104]</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0657082"/>
                      </a:ext>
                    </a:extLst>
                  </a:tr>
                  <a:tr h="351152">
                    <a:tc>
                      <a:txBody>
                        <a:bodyPr/>
                        <a:lstStyle/>
                        <a:p>
                          <a:pPr marL="0" marR="0" lvl="0" indent="0" algn="ctr" defTabSz="914400" rtl="0" eaLnBrk="1" fontAlgn="auto" latinLnBrk="0" hangingPunct="1">
                            <a:lnSpc>
                              <a:spcPct val="107000"/>
                            </a:lnSpc>
                            <a:spcBef>
                              <a:spcPts val="0"/>
                            </a:spcBef>
                            <a:spcAft>
                              <a:spcPts val="300"/>
                            </a:spcAft>
                            <a:buClrTx/>
                            <a:buSzTx/>
                            <a:buFontTx/>
                            <a:buNone/>
                            <a:tabLst/>
                            <a:defRPr/>
                          </a:pPr>
                          <a:r>
                            <a:rPr lang="en-GB" sz="1200" dirty="0">
                              <a:effectLst/>
                            </a:rPr>
                            <a:t>[TBD]</a:t>
                          </a:r>
                          <a:endParaRPr lang="en-US" sz="1200" dirty="0">
                            <a:effectLst/>
                            <a:latin typeface="Times New Roman" panose="02020603050405020304" pitchFamily="18" charset="0"/>
                            <a:ea typeface="SimSun" panose="02010600030101010101" pitchFamily="2" charset="-122"/>
                          </a:endParaRPr>
                        </a:p>
                        <a:p>
                          <a:pPr algn="ctr">
                            <a:lnSpc>
                              <a:spcPct val="107000"/>
                            </a:lnSpc>
                            <a:spcAft>
                              <a:spcPts val="300"/>
                            </a:spcAft>
                          </a:pP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≥[48]</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30,60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29119001"/>
                      </a:ext>
                    </a:extLst>
                  </a:tr>
                </a:tbl>
              </a:graphicData>
            </a:graphic>
          </p:graphicFrame>
        </mc:Choice>
        <mc:Fallback>
          <p:graphicFrame>
            <p:nvGraphicFramePr>
              <p:cNvPr id="9" name="Table 8">
                <a:extLst>
                  <a:ext uri="{FF2B5EF4-FFF2-40B4-BE49-F238E27FC236}">
                    <a16:creationId xmlns:a16="http://schemas.microsoft.com/office/drawing/2014/main" id="{0B54CCCA-1D03-4952-841E-9EE5CDEFD046}"/>
                  </a:ext>
                </a:extLst>
              </p:cNvPr>
              <p:cNvGraphicFramePr>
                <a:graphicFrameLocks noGrp="1"/>
              </p:cNvGraphicFramePr>
              <p:nvPr>
                <p:extLst>
                  <p:ext uri="{D42A27DB-BD31-4B8C-83A1-F6EECF244321}">
                    <p14:modId xmlns:p14="http://schemas.microsoft.com/office/powerpoint/2010/main" val="2551157329"/>
                  </p:ext>
                </p:extLst>
              </p:nvPr>
            </p:nvGraphicFramePr>
            <p:xfrm>
              <a:off x="3215680" y="2370010"/>
              <a:ext cx="5544616" cy="1800716"/>
            </p:xfrm>
            <a:graphic>
              <a:graphicData uri="http://schemas.openxmlformats.org/drawingml/2006/table">
                <a:tbl>
                  <a:tblPr firstRow="1" firstCol="1" bandRow="1">
                    <a:tableStyleId>{5C22544A-7EE6-4342-B048-85BDC9FD1C3A}</a:tableStyleId>
                  </a:tblPr>
                  <a:tblGrid>
                    <a:gridCol w="992708">
                      <a:extLst>
                        <a:ext uri="{9D8B030D-6E8A-4147-A177-3AD203B41FA5}">
                          <a16:colId xmlns:a16="http://schemas.microsoft.com/office/drawing/2014/main" val="2923107530"/>
                        </a:ext>
                      </a:extLst>
                    </a:gridCol>
                    <a:gridCol w="903188">
                      <a:extLst>
                        <a:ext uri="{9D8B030D-6E8A-4147-A177-3AD203B41FA5}">
                          <a16:colId xmlns:a16="http://schemas.microsoft.com/office/drawing/2014/main" val="2110112894"/>
                        </a:ext>
                      </a:extLst>
                    </a:gridCol>
                    <a:gridCol w="1019883">
                      <a:extLst>
                        <a:ext uri="{9D8B030D-6E8A-4147-A177-3AD203B41FA5}">
                          <a16:colId xmlns:a16="http://schemas.microsoft.com/office/drawing/2014/main" val="3611868016"/>
                        </a:ext>
                      </a:extLst>
                    </a:gridCol>
                    <a:gridCol w="2628837">
                      <a:extLst>
                        <a:ext uri="{9D8B030D-6E8A-4147-A177-3AD203B41FA5}">
                          <a16:colId xmlns:a16="http://schemas.microsoft.com/office/drawing/2014/main" val="3939191697"/>
                        </a:ext>
                      </a:extLst>
                    </a:gridCol>
                  </a:tblGrid>
                  <a:tr h="698950">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PRS BW, </a:t>
                          </a:r>
                          <a:endParaRPr lang="en-US" sz="1200" dirty="0">
                            <a:effectLst/>
                          </a:endParaRPr>
                        </a:p>
                        <a:p>
                          <a:pPr algn="ctr">
                            <a:lnSpc>
                              <a:spcPct val="107000"/>
                            </a:lnSpc>
                            <a:spcAft>
                              <a:spcPts val="300"/>
                            </a:spcAft>
                          </a:pPr>
                          <a:r>
                            <a:rPr lang="en-GB" sz="1200" dirty="0">
                              <a:effectLst/>
                            </a:rPr>
                            <a:t>PRB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2"/>
                          <a:stretch>
                            <a:fillRect l="-111111" t="-5217" r="-926" b="-160000"/>
                          </a:stretch>
                        </a:blipFill>
                      </a:tcPr>
                    </a:tc>
                    <a:extLst>
                      <a:ext uri="{0D108BD9-81ED-4DB2-BD59-A6C34878D82A}">
                        <a16:rowId xmlns:a16="http://schemas.microsoft.com/office/drawing/2014/main" val="3318495698"/>
                      </a:ext>
                    </a:extLst>
                  </a:tr>
                  <a:tr h="223066">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effectLst/>
                            </a:rPr>
                            <a:t>15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≥[4]</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581736116"/>
                      </a:ext>
                    </a:extLst>
                  </a:tr>
                  <a:tr h="231197">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≥[52]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792682010"/>
                      </a:ext>
                    </a:extLst>
                  </a:tr>
                  <a:tr h="231197">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&gt;[104]</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0657082"/>
                      </a:ext>
                    </a:extLst>
                  </a:tr>
                  <a:tr h="416306">
                    <a:tc>
                      <a:txBody>
                        <a:bodyPr/>
                        <a:lstStyle/>
                        <a:p>
                          <a:pPr marL="0" marR="0" lvl="0" indent="0" algn="ctr" defTabSz="914400" rtl="0" eaLnBrk="1" fontAlgn="auto" latinLnBrk="0" hangingPunct="1">
                            <a:lnSpc>
                              <a:spcPct val="107000"/>
                            </a:lnSpc>
                            <a:spcBef>
                              <a:spcPts val="0"/>
                            </a:spcBef>
                            <a:spcAft>
                              <a:spcPts val="300"/>
                            </a:spcAft>
                            <a:buClrTx/>
                            <a:buSzTx/>
                            <a:buFontTx/>
                            <a:buNone/>
                            <a:tabLst/>
                            <a:defRPr/>
                          </a:pPr>
                          <a:r>
                            <a:rPr lang="en-GB" sz="1200" dirty="0">
                              <a:effectLst/>
                            </a:rPr>
                            <a:t>[TBD]</a:t>
                          </a:r>
                          <a:endParaRPr lang="en-US" sz="1200" dirty="0">
                            <a:effectLst/>
                            <a:latin typeface="Times New Roman" panose="02020603050405020304" pitchFamily="18" charset="0"/>
                            <a:ea typeface="SimSun" panose="02010600030101010101" pitchFamily="2" charset="-122"/>
                          </a:endParaRPr>
                        </a:p>
                        <a:p>
                          <a:pPr algn="ctr">
                            <a:lnSpc>
                              <a:spcPct val="107000"/>
                            </a:lnSpc>
                            <a:spcAft>
                              <a:spcPts val="300"/>
                            </a:spcAft>
                          </a:pP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≥[48]</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30,60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029119001"/>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10" name="Table 9">
                <a:extLst>
                  <a:ext uri="{FF2B5EF4-FFF2-40B4-BE49-F238E27FC236}">
                    <a16:creationId xmlns:a16="http://schemas.microsoft.com/office/drawing/2014/main" id="{C9126958-575C-4AC4-8B3D-13800A4B297F}"/>
                  </a:ext>
                </a:extLst>
              </p:cNvPr>
              <p:cNvGraphicFramePr>
                <a:graphicFrameLocks noGrp="1"/>
              </p:cNvGraphicFramePr>
              <p:nvPr>
                <p:extLst>
                  <p:ext uri="{D42A27DB-BD31-4B8C-83A1-F6EECF244321}">
                    <p14:modId xmlns:p14="http://schemas.microsoft.com/office/powerpoint/2010/main" val="1510143797"/>
                  </p:ext>
                </p:extLst>
              </p:nvPr>
            </p:nvGraphicFramePr>
            <p:xfrm>
              <a:off x="3183269" y="4635536"/>
              <a:ext cx="5544616" cy="1142999"/>
            </p:xfrm>
            <a:graphic>
              <a:graphicData uri="http://schemas.openxmlformats.org/drawingml/2006/table">
                <a:tbl>
                  <a:tblPr firstRow="1" firstCol="1" bandRow="1">
                    <a:tableStyleId>{5C22544A-7EE6-4342-B048-85BDC9FD1C3A}</a:tableStyleId>
                  </a:tblPr>
                  <a:tblGrid>
                    <a:gridCol w="992708">
                      <a:extLst>
                        <a:ext uri="{9D8B030D-6E8A-4147-A177-3AD203B41FA5}">
                          <a16:colId xmlns:a16="http://schemas.microsoft.com/office/drawing/2014/main" val="1153366857"/>
                        </a:ext>
                      </a:extLst>
                    </a:gridCol>
                    <a:gridCol w="903188">
                      <a:extLst>
                        <a:ext uri="{9D8B030D-6E8A-4147-A177-3AD203B41FA5}">
                          <a16:colId xmlns:a16="http://schemas.microsoft.com/office/drawing/2014/main" val="3648420491"/>
                        </a:ext>
                      </a:extLst>
                    </a:gridCol>
                    <a:gridCol w="1019883">
                      <a:extLst>
                        <a:ext uri="{9D8B030D-6E8A-4147-A177-3AD203B41FA5}">
                          <a16:colId xmlns:a16="http://schemas.microsoft.com/office/drawing/2014/main" val="1958872164"/>
                        </a:ext>
                      </a:extLst>
                    </a:gridCol>
                    <a:gridCol w="2628837">
                      <a:extLst>
                        <a:ext uri="{9D8B030D-6E8A-4147-A177-3AD203B41FA5}">
                          <a16:colId xmlns:a16="http://schemas.microsoft.com/office/drawing/2014/main" val="3392087254"/>
                        </a:ext>
                      </a:extLst>
                    </a:gridCol>
                  </a:tblGrid>
                  <a:tr h="653901">
                    <a:tc>
                      <a:txBody>
                        <a:bodyPr/>
                        <a:lstStyle/>
                        <a:p>
                          <a:pPr algn="ctr">
                            <a:lnSpc>
                              <a:spcPct val="107000"/>
                            </a:lnSpc>
                            <a:spcAft>
                              <a:spcPts val="300"/>
                            </a:spcAft>
                          </a:pPr>
                          <a:r>
                            <a:rPr lang="en-GB" sz="1100" dirty="0">
                              <a:effectLst/>
                            </a:rPr>
                            <a:t>Accuracy, </a:t>
                          </a:r>
                          <a:endParaRPr lang="en-US" sz="1100" dirty="0">
                            <a:effectLst/>
                          </a:endParaRPr>
                        </a:p>
                        <a:p>
                          <a:pPr algn="ctr">
                            <a:lnSpc>
                              <a:spcPct val="107000"/>
                            </a:lnSpc>
                            <a:spcAft>
                              <a:spcPts val="300"/>
                            </a:spcAft>
                          </a:pPr>
                          <a:r>
                            <a:rPr lang="en-GB" sz="1100" dirty="0">
                              <a:effectLst/>
                            </a:rPr>
                            <a:t>Tc</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dirty="0">
                              <a:effectLst/>
                            </a:rPr>
                            <a:t>PRS BW, </a:t>
                          </a:r>
                          <a:endParaRPr lang="en-US" sz="1100" dirty="0">
                            <a:effectLst/>
                          </a:endParaRPr>
                        </a:p>
                        <a:p>
                          <a:pPr algn="ctr">
                            <a:lnSpc>
                              <a:spcPct val="107000"/>
                            </a:lnSpc>
                            <a:spcAft>
                              <a:spcPts val="300"/>
                            </a:spcAft>
                          </a:pPr>
                          <a:r>
                            <a:rPr lang="en-GB" sz="1100" dirty="0">
                              <a:effectLst/>
                            </a:rPr>
                            <a:t>PRB</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a:effectLst/>
                            </a:rPr>
                            <a:t>PRS SCS,</a:t>
                          </a:r>
                          <a:endParaRPr lang="en-US" sz="1100">
                            <a:effectLst/>
                          </a:endParaRPr>
                        </a:p>
                        <a:p>
                          <a:pPr algn="ctr">
                            <a:lnSpc>
                              <a:spcPct val="107000"/>
                            </a:lnSpc>
                            <a:spcAft>
                              <a:spcPts val="300"/>
                            </a:spcAft>
                          </a:pPr>
                          <a:r>
                            <a:rPr lang="en-GB" sz="1100">
                              <a:effectLst/>
                            </a:rPr>
                            <a:t>kHz</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a:effectLst/>
                            </a:rPr>
                            <a:t>Repetition within per slot </a:t>
                          </a:r>
                          <a:endParaRPr lang="en-US" sz="1100">
                            <a:effectLst/>
                          </a:endParaRPr>
                        </a:p>
                        <a:p>
                          <a:pPr algn="ctr">
                            <a:lnSpc>
                              <a:spcPct val="107000"/>
                            </a:lnSpc>
                            <a:spcAft>
                              <a:spcPts val="300"/>
                            </a:spcAft>
                          </a:pPr>
                          <a:r>
                            <a:rPr lang="en-GB" sz="1100">
                              <a:effectLst/>
                            </a:rPr>
                            <a:t>(</a:t>
                          </a:r>
                          <a14:m>
                            <m:oMath xmlns:m="http://schemas.openxmlformats.org/officeDocument/2006/math">
                              <m:sSubSup>
                                <m:sSubSupPr>
                                  <m:ctrlPr>
                                    <a:rPr lang="en-US" sz="1100" i="1">
                                      <a:effectLst/>
                                      <a:latin typeface="Cambria Math" panose="02040503050406030204" pitchFamily="18" charset="0"/>
                                    </a:rPr>
                                  </m:ctrlPr>
                                </m:sSubSupPr>
                                <m:e>
                                  <m:r>
                                    <a:rPr lang="en-GB" sz="1100">
                                      <a:effectLst/>
                                      <a:latin typeface="Cambria Math" panose="02040503050406030204" pitchFamily="18" charset="0"/>
                                    </a:rPr>
                                    <m:t>𝑇</m:t>
                                  </m:r>
                                </m:e>
                                <m:sub>
                                  <m:r>
                                    <m:rPr>
                                      <m:nor/>
                                    </m:rPr>
                                    <a:rPr lang="en-GB" sz="1100">
                                      <a:effectLst/>
                                    </a:rPr>
                                    <m:t>rep</m:t>
                                  </m:r>
                                </m:sub>
                                <m:sup>
                                  <m:r>
                                    <m:rPr>
                                      <m:nor/>
                                    </m:rPr>
                                    <a:rPr lang="en-GB" sz="1100">
                                      <a:effectLst/>
                                    </a:rPr>
                                    <m:t>PRS</m:t>
                                  </m:r>
                                </m:sup>
                              </m:sSubSup>
                              <m:r>
                                <a:rPr lang="en-GB" sz="1100">
                                  <a:effectLst/>
                                  <a:latin typeface="Cambria Math" panose="02040503050406030204" pitchFamily="18" charset="0"/>
                                </a:rPr>
                                <m:t>∗</m:t>
                              </m:r>
                              <m:sSub>
                                <m:sSubPr>
                                  <m:ctrlPr>
                                    <a:rPr lang="en-US" sz="1100" i="1">
                                      <a:effectLst/>
                                      <a:latin typeface="Cambria Math" panose="02040503050406030204" pitchFamily="18" charset="0"/>
                                    </a:rPr>
                                  </m:ctrlPr>
                                </m:sSubPr>
                                <m:e>
                                  <m:r>
                                    <a:rPr lang="en-GB" sz="1100">
                                      <a:effectLst/>
                                      <a:latin typeface="Cambria Math" panose="02040503050406030204" pitchFamily="18" charset="0"/>
                                    </a:rPr>
                                    <m:t>𝐿</m:t>
                                  </m:r>
                                </m:e>
                                <m:sub>
                                  <m:r>
                                    <m:rPr>
                                      <m:nor/>
                                    </m:rPr>
                                    <a:rPr lang="en-GB" sz="1100">
                                      <a:effectLst/>
                                    </a:rPr>
                                    <m:t>PRS</m:t>
                                  </m:r>
                                </m:sub>
                              </m:sSub>
                              <m:r>
                                <a:rPr lang="en-GB" sz="1100">
                                  <a:effectLst/>
                                  <a:latin typeface="Cambria Math" panose="02040503050406030204" pitchFamily="18" charset="0"/>
                                </a:rPr>
                                <m:t>/</m:t>
                              </m:r>
                              <m:sSubSup>
                                <m:sSubSupPr>
                                  <m:ctrlPr>
                                    <a:rPr lang="en-US" sz="1100" i="1">
                                      <a:effectLst/>
                                      <a:latin typeface="Cambria Math" panose="02040503050406030204" pitchFamily="18" charset="0"/>
                                    </a:rPr>
                                  </m:ctrlPr>
                                </m:sSubSupPr>
                                <m:e>
                                  <m:r>
                                    <a:rPr lang="en-GB" sz="1100">
                                      <a:effectLst/>
                                      <a:latin typeface="Cambria Math" panose="02040503050406030204" pitchFamily="18" charset="0"/>
                                    </a:rPr>
                                    <m:t>𝐾</m:t>
                                  </m:r>
                                </m:e>
                                <m:sub>
                                  <m:r>
                                    <m:rPr>
                                      <m:nor/>
                                    </m:rPr>
                                    <a:rPr lang="en-GB" sz="1100">
                                      <a:effectLst/>
                                    </a:rPr>
                                    <m:t>comb</m:t>
                                  </m:r>
                                </m:sub>
                                <m:sup>
                                  <m:r>
                                    <m:rPr>
                                      <m:nor/>
                                    </m:rPr>
                                    <a:rPr lang="en-GB" sz="1100">
                                      <a:effectLst/>
                                    </a:rPr>
                                    <m:t>PRS</m:t>
                                  </m:r>
                                </m:sup>
                              </m:sSubSup>
                              <m:r>
                                <a:rPr lang="en-GB" sz="1100">
                                  <a:effectLst/>
                                  <a:latin typeface="Cambria Math" panose="02040503050406030204" pitchFamily="18" charset="0"/>
                                </a:rPr>
                                <m:t>)</m:t>
                              </m:r>
                            </m:oMath>
                          </a14:m>
                          <a:endParaRPr lang="en-US" sz="11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944566149"/>
                      </a:ext>
                    </a:extLst>
                  </a:tr>
                  <a:tr h="240171">
                    <a:tc>
                      <a:txBody>
                        <a:bodyPr/>
                        <a:lstStyle/>
                        <a:p>
                          <a:pPr algn="ctr">
                            <a:lnSpc>
                              <a:spcPct val="107000"/>
                            </a:lnSpc>
                            <a:spcAft>
                              <a:spcPts val="900"/>
                            </a:spcAft>
                          </a:pPr>
                          <a:r>
                            <a:rPr lang="en-GB" sz="1100" dirty="0">
                              <a:effectLst/>
                            </a:rPr>
                            <a:t>[TBD]</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≥[24]</a:t>
                          </a:r>
                          <a:endParaRPr lang="en-US" sz="11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100" strike="sngStrike" dirty="0">
                              <a:effectLst/>
                            </a:rPr>
                            <a:t>60</a:t>
                          </a:r>
                          <a:r>
                            <a:rPr lang="en-GB" sz="1100" dirty="0">
                              <a:effectLst/>
                            </a:rPr>
                            <a:t>/120</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≥[4]</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69995664"/>
                      </a:ext>
                    </a:extLst>
                  </a:tr>
                  <a:tr h="248927">
                    <a:tc>
                      <a:txBody>
                        <a:bodyPr/>
                        <a:lstStyle/>
                        <a:p>
                          <a:pPr algn="ctr">
                            <a:lnSpc>
                              <a:spcPct val="107000"/>
                            </a:lnSpc>
                            <a:spcAft>
                              <a:spcPts val="900"/>
                            </a:spcAft>
                          </a:pPr>
                          <a:r>
                            <a:rPr lang="en-GB" sz="1100" dirty="0">
                              <a:effectLst/>
                            </a:rPr>
                            <a:t>[TBD]</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≥[64]</a:t>
                          </a:r>
                          <a:endParaRPr lang="en-US" sz="11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dirty="0">
                              <a:effectLst/>
                            </a:rPr>
                            <a:t>All</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104199600"/>
                      </a:ext>
                    </a:extLst>
                  </a:tr>
                </a:tbl>
              </a:graphicData>
            </a:graphic>
          </p:graphicFrame>
        </mc:Choice>
        <mc:Fallback>
          <p:graphicFrame>
            <p:nvGraphicFramePr>
              <p:cNvPr id="10" name="Table 9">
                <a:extLst>
                  <a:ext uri="{FF2B5EF4-FFF2-40B4-BE49-F238E27FC236}">
                    <a16:creationId xmlns:a16="http://schemas.microsoft.com/office/drawing/2014/main" id="{C9126958-575C-4AC4-8B3D-13800A4B297F}"/>
                  </a:ext>
                </a:extLst>
              </p:cNvPr>
              <p:cNvGraphicFramePr>
                <a:graphicFrameLocks noGrp="1"/>
              </p:cNvGraphicFramePr>
              <p:nvPr>
                <p:extLst>
                  <p:ext uri="{D42A27DB-BD31-4B8C-83A1-F6EECF244321}">
                    <p14:modId xmlns:p14="http://schemas.microsoft.com/office/powerpoint/2010/main" val="1510143797"/>
                  </p:ext>
                </p:extLst>
              </p:nvPr>
            </p:nvGraphicFramePr>
            <p:xfrm>
              <a:off x="3183269" y="4635536"/>
              <a:ext cx="5544616" cy="1142999"/>
            </p:xfrm>
            <a:graphic>
              <a:graphicData uri="http://schemas.openxmlformats.org/drawingml/2006/table">
                <a:tbl>
                  <a:tblPr firstRow="1" firstCol="1" bandRow="1">
                    <a:tableStyleId>{5C22544A-7EE6-4342-B048-85BDC9FD1C3A}</a:tableStyleId>
                  </a:tblPr>
                  <a:tblGrid>
                    <a:gridCol w="992708">
                      <a:extLst>
                        <a:ext uri="{9D8B030D-6E8A-4147-A177-3AD203B41FA5}">
                          <a16:colId xmlns:a16="http://schemas.microsoft.com/office/drawing/2014/main" val="1153366857"/>
                        </a:ext>
                      </a:extLst>
                    </a:gridCol>
                    <a:gridCol w="903188">
                      <a:extLst>
                        <a:ext uri="{9D8B030D-6E8A-4147-A177-3AD203B41FA5}">
                          <a16:colId xmlns:a16="http://schemas.microsoft.com/office/drawing/2014/main" val="3648420491"/>
                        </a:ext>
                      </a:extLst>
                    </a:gridCol>
                    <a:gridCol w="1019883">
                      <a:extLst>
                        <a:ext uri="{9D8B030D-6E8A-4147-A177-3AD203B41FA5}">
                          <a16:colId xmlns:a16="http://schemas.microsoft.com/office/drawing/2014/main" val="1958872164"/>
                        </a:ext>
                      </a:extLst>
                    </a:gridCol>
                    <a:gridCol w="2628837">
                      <a:extLst>
                        <a:ext uri="{9D8B030D-6E8A-4147-A177-3AD203B41FA5}">
                          <a16:colId xmlns:a16="http://schemas.microsoft.com/office/drawing/2014/main" val="3392087254"/>
                        </a:ext>
                      </a:extLst>
                    </a:gridCol>
                  </a:tblGrid>
                  <a:tr h="653901">
                    <a:tc>
                      <a:txBody>
                        <a:bodyPr/>
                        <a:lstStyle/>
                        <a:p>
                          <a:pPr algn="ctr">
                            <a:lnSpc>
                              <a:spcPct val="107000"/>
                            </a:lnSpc>
                            <a:spcAft>
                              <a:spcPts val="300"/>
                            </a:spcAft>
                          </a:pPr>
                          <a:r>
                            <a:rPr lang="en-GB" sz="1100" dirty="0">
                              <a:effectLst/>
                            </a:rPr>
                            <a:t>Accuracy, </a:t>
                          </a:r>
                          <a:endParaRPr lang="en-US" sz="1100" dirty="0">
                            <a:effectLst/>
                          </a:endParaRPr>
                        </a:p>
                        <a:p>
                          <a:pPr algn="ctr">
                            <a:lnSpc>
                              <a:spcPct val="107000"/>
                            </a:lnSpc>
                            <a:spcAft>
                              <a:spcPts val="300"/>
                            </a:spcAft>
                          </a:pPr>
                          <a:r>
                            <a:rPr lang="en-GB" sz="1100" dirty="0">
                              <a:effectLst/>
                            </a:rPr>
                            <a:t>Tc</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dirty="0">
                              <a:effectLst/>
                            </a:rPr>
                            <a:t>PRS BW, </a:t>
                          </a:r>
                          <a:endParaRPr lang="en-US" sz="1100" dirty="0">
                            <a:effectLst/>
                          </a:endParaRPr>
                        </a:p>
                        <a:p>
                          <a:pPr algn="ctr">
                            <a:lnSpc>
                              <a:spcPct val="107000"/>
                            </a:lnSpc>
                            <a:spcAft>
                              <a:spcPts val="300"/>
                            </a:spcAft>
                          </a:pPr>
                          <a:r>
                            <a:rPr lang="en-GB" sz="1100" dirty="0">
                              <a:effectLst/>
                            </a:rPr>
                            <a:t>PRB</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100">
                              <a:effectLst/>
                            </a:rPr>
                            <a:t>PRS SCS,</a:t>
                          </a:r>
                          <a:endParaRPr lang="en-US" sz="1100">
                            <a:effectLst/>
                          </a:endParaRPr>
                        </a:p>
                        <a:p>
                          <a:pPr algn="ctr">
                            <a:lnSpc>
                              <a:spcPct val="107000"/>
                            </a:lnSpc>
                            <a:spcAft>
                              <a:spcPts val="300"/>
                            </a:spcAft>
                          </a:pPr>
                          <a:r>
                            <a:rPr lang="en-GB" sz="1100">
                              <a:effectLst/>
                            </a:rPr>
                            <a:t>kHz</a:t>
                          </a:r>
                          <a:endParaRPr lang="en-US" sz="11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3"/>
                          <a:stretch>
                            <a:fillRect l="-111369" t="-6481" r="-928" b="-76852"/>
                          </a:stretch>
                        </a:blipFill>
                      </a:tcPr>
                    </a:tc>
                    <a:extLst>
                      <a:ext uri="{0D108BD9-81ED-4DB2-BD59-A6C34878D82A}">
                        <a16:rowId xmlns:a16="http://schemas.microsoft.com/office/drawing/2014/main" val="2944566149"/>
                      </a:ext>
                    </a:extLst>
                  </a:tr>
                  <a:tr h="240171">
                    <a:tc>
                      <a:txBody>
                        <a:bodyPr/>
                        <a:lstStyle/>
                        <a:p>
                          <a:pPr algn="ctr">
                            <a:lnSpc>
                              <a:spcPct val="107000"/>
                            </a:lnSpc>
                            <a:spcAft>
                              <a:spcPts val="900"/>
                            </a:spcAft>
                          </a:pPr>
                          <a:r>
                            <a:rPr lang="en-GB" sz="1100" dirty="0">
                              <a:effectLst/>
                            </a:rPr>
                            <a:t>[TBD]</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≥[24]</a:t>
                          </a:r>
                          <a:endParaRPr lang="en-US" sz="11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100" strike="sngStrike" dirty="0">
                              <a:effectLst/>
                            </a:rPr>
                            <a:t>60</a:t>
                          </a:r>
                          <a:r>
                            <a:rPr lang="en-GB" sz="1100" dirty="0">
                              <a:effectLst/>
                            </a:rPr>
                            <a:t>/120</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≥[4]</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69995664"/>
                      </a:ext>
                    </a:extLst>
                  </a:tr>
                  <a:tr h="248927">
                    <a:tc>
                      <a:txBody>
                        <a:bodyPr/>
                        <a:lstStyle/>
                        <a:p>
                          <a:pPr algn="ctr">
                            <a:lnSpc>
                              <a:spcPct val="107000"/>
                            </a:lnSpc>
                            <a:spcAft>
                              <a:spcPts val="900"/>
                            </a:spcAft>
                          </a:pPr>
                          <a:r>
                            <a:rPr lang="en-GB" sz="1100" dirty="0">
                              <a:effectLst/>
                            </a:rPr>
                            <a:t>[TBD]</a:t>
                          </a:r>
                          <a:endParaRPr lang="en-US" sz="11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100" dirty="0">
                              <a:effectLst/>
                            </a:rPr>
                            <a:t>≥[64]</a:t>
                          </a:r>
                          <a:endParaRPr lang="en-US" sz="11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100" dirty="0">
                              <a:effectLst/>
                            </a:rPr>
                            <a:t>All</a:t>
                          </a:r>
                          <a:endParaRPr lang="en-US" sz="11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104199600"/>
                      </a:ext>
                    </a:extLst>
                  </a:tr>
                </a:tbl>
              </a:graphicData>
            </a:graphic>
          </p:graphicFrame>
        </mc:Fallback>
      </mc:AlternateContent>
      <p:sp>
        <p:nvSpPr>
          <p:cNvPr id="5" name="Rectangle 4">
            <a:extLst>
              <a:ext uri="{FF2B5EF4-FFF2-40B4-BE49-F238E27FC236}">
                <a16:creationId xmlns:a16="http://schemas.microsoft.com/office/drawing/2014/main" id="{352EFC40-81D3-4FA4-AF6D-143E5F3487AD}"/>
              </a:ext>
            </a:extLst>
          </p:cNvPr>
          <p:cNvSpPr/>
          <p:nvPr/>
        </p:nvSpPr>
        <p:spPr>
          <a:xfrm>
            <a:off x="839416" y="5904951"/>
            <a:ext cx="8928992" cy="369332"/>
          </a:xfrm>
          <a:prstGeom prst="rect">
            <a:avLst/>
          </a:prstGeom>
        </p:spPr>
        <p:txBody>
          <a:bodyPr wrap="square">
            <a:spAutoFit/>
          </a:bodyPr>
          <a:lstStyle/>
          <a:p>
            <a:r>
              <a:rPr lang="en-US" dirty="0">
                <a:highlight>
                  <a:srgbClr val="00FFFF"/>
                </a:highlight>
              </a:rPr>
              <a:t>FFS: The requirements for SCS=60k in FR2</a:t>
            </a:r>
            <a:endParaRPr lang="en-US" dirty="0">
              <a:solidFill>
                <a:srgbClr val="00B050"/>
              </a:solidFill>
              <a:highlight>
                <a:srgbClr val="00FFFF"/>
              </a:highlight>
            </a:endParaRPr>
          </a:p>
        </p:txBody>
      </p:sp>
    </p:spTree>
    <p:extLst>
      <p:ext uri="{BB962C8B-B14F-4D97-AF65-F5344CB8AC3E}">
        <p14:creationId xmlns:p14="http://schemas.microsoft.com/office/powerpoint/2010/main" val="3332051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sz="3600" b="1" dirty="0"/>
              <a:t>Measurement Accuracy Requirements for PRS RSRP(1)</a:t>
            </a:r>
            <a:endParaRPr lang="zh-CN" altLang="en-US" sz="3600" b="1" dirty="0"/>
          </a:p>
        </p:txBody>
      </p:sp>
      <p:sp>
        <p:nvSpPr>
          <p:cNvPr id="3" name="内容占位符 2"/>
          <p:cNvSpPr>
            <a:spLocks noGrp="1"/>
          </p:cNvSpPr>
          <p:nvPr>
            <p:ph idx="1"/>
          </p:nvPr>
        </p:nvSpPr>
        <p:spPr>
          <a:xfrm>
            <a:off x="421160" y="980728"/>
            <a:ext cx="11161240" cy="5688632"/>
          </a:xfrm>
        </p:spPr>
        <p:txBody>
          <a:bodyPr>
            <a:normAutofit/>
          </a:bodyPr>
          <a:lstStyle/>
          <a:p>
            <a:r>
              <a:rPr lang="en-US" dirty="0">
                <a:solidFill>
                  <a:srgbClr val="00B050"/>
                </a:solidFill>
              </a:rPr>
              <a:t>PRS-RSRP SINR side condition #1 is -3 </a:t>
            </a:r>
            <a:r>
              <a:rPr lang="en-US" dirty="0" err="1">
                <a:solidFill>
                  <a:srgbClr val="00B050"/>
                </a:solidFill>
              </a:rPr>
              <a:t>dB.</a:t>
            </a:r>
            <a:r>
              <a:rPr lang="en-US" dirty="0">
                <a:solidFill>
                  <a:srgbClr val="00B050"/>
                </a:solidFill>
              </a:rPr>
              <a:t> </a:t>
            </a:r>
          </a:p>
          <a:p>
            <a:pPr lvl="0"/>
            <a:r>
              <a:rPr lang="en-US" dirty="0">
                <a:highlight>
                  <a:srgbClr val="00FFFF"/>
                </a:highlight>
              </a:rPr>
              <a:t>when SINR &gt;[-3dB] , </a:t>
            </a:r>
          </a:p>
          <a:p>
            <a:pPr lvl="1"/>
            <a:r>
              <a:rPr lang="en-US" dirty="0">
                <a:highlight>
                  <a:srgbClr val="00FFFF"/>
                </a:highlight>
              </a:rPr>
              <a:t>single set requirement for all parameter sets</a:t>
            </a:r>
          </a:p>
          <a:p>
            <a:pPr lvl="0"/>
            <a:r>
              <a:rPr lang="en-US" dirty="0">
                <a:highlight>
                  <a:srgbClr val="00FFFF"/>
                </a:highlight>
              </a:rPr>
              <a:t>when SINR &gt;[-13dB] </a:t>
            </a:r>
          </a:p>
          <a:p>
            <a:pPr lvl="1"/>
            <a:r>
              <a:rPr lang="en-US" dirty="0">
                <a:highlight>
                  <a:srgbClr val="00FFFF"/>
                </a:highlight>
              </a:rPr>
              <a:t>multiple requirements depending on PRS BW (in PRBs )</a:t>
            </a:r>
          </a:p>
          <a:p>
            <a:r>
              <a:rPr lang="en-US" dirty="0">
                <a:solidFill>
                  <a:srgbClr val="00B050"/>
                </a:solidFill>
              </a:rPr>
              <a:t>RF calibration margin:</a:t>
            </a:r>
          </a:p>
          <a:p>
            <a:pPr lvl="1"/>
            <a:r>
              <a:rPr lang="en-US" dirty="0">
                <a:solidFill>
                  <a:srgbClr val="00B050"/>
                </a:solidFill>
              </a:rPr>
              <a:t>2.5dB for FR1 absolute accuracy requirements</a:t>
            </a:r>
          </a:p>
          <a:p>
            <a:pPr lvl="1"/>
            <a:r>
              <a:rPr lang="en-US" dirty="0">
                <a:solidFill>
                  <a:srgbClr val="00B050"/>
                </a:solidFill>
              </a:rPr>
              <a:t>4dB for FR2 absolute accuracy requirements</a:t>
            </a:r>
          </a:p>
          <a:p>
            <a:pPr lvl="1"/>
            <a:r>
              <a:rPr lang="en-US" dirty="0"/>
              <a:t>FFS the calibration error margins for PRS-RSRP relative accuracy requirements for FR1 and FR2</a:t>
            </a:r>
          </a:p>
          <a:p>
            <a:pPr lvl="1"/>
            <a:endParaRPr lang="en-US" dirty="0">
              <a:solidFill>
                <a:srgbClr val="00B050"/>
              </a:solidFill>
            </a:endParaRPr>
          </a:p>
        </p:txBody>
      </p:sp>
    </p:spTree>
    <p:extLst>
      <p:ext uri="{BB962C8B-B14F-4D97-AF65-F5344CB8AC3E}">
        <p14:creationId xmlns:p14="http://schemas.microsoft.com/office/powerpoint/2010/main" val="1816882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09600" y="0"/>
            <a:ext cx="10972800" cy="1143000"/>
          </a:xfrm>
        </p:spPr>
        <p:txBody>
          <a:bodyPr/>
          <a:lstStyle/>
          <a:p>
            <a:r>
              <a:rPr lang="en-US" altLang="zh-CN" sz="3600" b="1" dirty="0"/>
              <a:t>Measurement Accuracy Requirements for PRS RSRP(2)</a:t>
            </a:r>
            <a:endParaRPr lang="zh-CN" altLang="en-US" sz="3600" b="1" dirty="0"/>
          </a:p>
        </p:txBody>
      </p:sp>
      <p:sp>
        <p:nvSpPr>
          <p:cNvPr id="3" name="内容占位符 2"/>
          <p:cNvSpPr>
            <a:spLocks noGrp="1"/>
          </p:cNvSpPr>
          <p:nvPr>
            <p:ph idx="1"/>
          </p:nvPr>
        </p:nvSpPr>
        <p:spPr>
          <a:xfrm>
            <a:off x="421160" y="980728"/>
            <a:ext cx="11161240" cy="5688632"/>
          </a:xfrm>
        </p:spPr>
        <p:txBody>
          <a:bodyPr>
            <a:normAutofit/>
          </a:bodyPr>
          <a:lstStyle/>
          <a:p>
            <a:r>
              <a:rPr lang="en-US" dirty="0">
                <a:highlight>
                  <a:srgbClr val="00FFFF"/>
                </a:highlight>
              </a:rPr>
              <a:t>PRS-RSRP accuracy requirements (not include RF margin) </a:t>
            </a:r>
          </a:p>
          <a:p>
            <a:pPr lvl="1"/>
            <a:endParaRPr lang="en-US" dirty="0">
              <a:solidFill>
                <a:srgbClr val="00B050"/>
              </a:solidFill>
            </a:endParaRPr>
          </a:p>
        </p:txBody>
      </p:sp>
      <p:sp>
        <p:nvSpPr>
          <p:cNvPr id="6" name="Rectangle 1">
            <a:extLst>
              <a:ext uri="{FF2B5EF4-FFF2-40B4-BE49-F238E27FC236}">
                <a16:creationId xmlns:a16="http://schemas.microsoft.com/office/drawing/2014/main" id="{2BB16C34-6491-4E7D-A828-C3CC288CB296}"/>
              </a:ext>
            </a:extLst>
          </p:cNvPr>
          <p:cNvSpPr>
            <a:spLocks noChangeArrowheads="1"/>
          </p:cNvSpPr>
          <p:nvPr/>
        </p:nvSpPr>
        <p:spPr bwMode="auto">
          <a:xfrm>
            <a:off x="4657074" y="1563136"/>
            <a:ext cx="287785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zh-CN" sz="1000" b="1"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Table 1: PRS-RSRP accuracy in FR1</a:t>
            </a:r>
            <a:endParaRPr kumimoji="0" lang="en-US" altLang="zh-CN" sz="800" b="0" i="0" u="none" strike="noStrike" cap="none" normalizeH="0" baseline="0" dirty="0">
              <a:ln>
                <a:noFill/>
              </a:ln>
              <a:solidFill>
                <a:schemeClr val="tx1"/>
              </a:solidFill>
              <a:effectLst/>
            </a:endParaRPr>
          </a:p>
        </p:txBody>
      </p:sp>
      <p:sp>
        <p:nvSpPr>
          <p:cNvPr id="7" name="Rectangle 6">
            <a:extLst>
              <a:ext uri="{FF2B5EF4-FFF2-40B4-BE49-F238E27FC236}">
                <a16:creationId xmlns:a16="http://schemas.microsoft.com/office/drawing/2014/main" id="{406D21FB-3866-4EB4-94DF-4473E56B1A9D}"/>
              </a:ext>
            </a:extLst>
          </p:cNvPr>
          <p:cNvSpPr/>
          <p:nvPr/>
        </p:nvSpPr>
        <p:spPr>
          <a:xfrm>
            <a:off x="4007768" y="4071802"/>
            <a:ext cx="3812006" cy="707886"/>
          </a:xfrm>
          <a:prstGeom prst="rect">
            <a:avLst/>
          </a:prstGeom>
        </p:spPr>
        <p:txBody>
          <a:bodyPr wrap="none">
            <a:spAutoFit/>
          </a:bodyPr>
          <a:lstStyle/>
          <a:p>
            <a:pPr lvl="0" algn="ctr" eaLnBrk="0" hangingPunct="0"/>
            <a:r>
              <a:rPr lang="en-GB" altLang="zh-CN" b="1" dirty="0">
                <a:latin typeface="Times New Roman" panose="02020603050405020304" pitchFamily="18" charset="0"/>
                <a:ea typeface="SimSun" panose="02010600030101010101" pitchFamily="2" charset="-122"/>
                <a:cs typeface="Times New Roman" panose="02020603050405020304" pitchFamily="18" charset="0"/>
              </a:rPr>
              <a:t>Table 2: PRS-RSRP accuracy in FR2</a:t>
            </a:r>
            <a:endParaRPr lang="en-GB" altLang="zh-CN" sz="4000" dirty="0"/>
          </a:p>
        </p:txBody>
      </p:sp>
      <mc:AlternateContent xmlns:mc="http://schemas.openxmlformats.org/markup-compatibility/2006">
        <mc:Choice xmlns:a14="http://schemas.microsoft.com/office/drawing/2010/main" Requires="a14">
          <p:graphicFrame>
            <p:nvGraphicFramePr>
              <p:cNvPr id="8" name="Table 7">
                <a:extLst>
                  <a:ext uri="{FF2B5EF4-FFF2-40B4-BE49-F238E27FC236}">
                    <a16:creationId xmlns:a16="http://schemas.microsoft.com/office/drawing/2014/main" id="{84AF77A2-481C-4C2B-946F-D960EE10E4D9}"/>
                  </a:ext>
                </a:extLst>
              </p:cNvPr>
              <p:cNvGraphicFramePr>
                <a:graphicFrameLocks noGrp="1"/>
              </p:cNvGraphicFramePr>
              <p:nvPr>
                <p:extLst>
                  <p:ext uri="{D42A27DB-BD31-4B8C-83A1-F6EECF244321}">
                    <p14:modId xmlns:p14="http://schemas.microsoft.com/office/powerpoint/2010/main" val="3350641787"/>
                  </p:ext>
                </p:extLst>
              </p:nvPr>
            </p:nvGraphicFramePr>
            <p:xfrm>
              <a:off x="2531605" y="1809357"/>
              <a:ext cx="7020781" cy="2559560"/>
            </p:xfrm>
            <a:graphic>
              <a:graphicData uri="http://schemas.openxmlformats.org/drawingml/2006/table">
                <a:tbl>
                  <a:tblPr firstRow="1" firstCol="1" bandRow="1">
                    <a:tableStyleId>{5C22544A-7EE6-4342-B048-85BDC9FD1C3A}</a:tableStyleId>
                  </a:tblPr>
                  <a:tblGrid>
                    <a:gridCol w="1088709">
                      <a:extLst>
                        <a:ext uri="{9D8B030D-6E8A-4147-A177-3AD203B41FA5}">
                          <a16:colId xmlns:a16="http://schemas.microsoft.com/office/drawing/2014/main" val="435677139"/>
                        </a:ext>
                      </a:extLst>
                    </a:gridCol>
                    <a:gridCol w="1002171">
                      <a:extLst>
                        <a:ext uri="{9D8B030D-6E8A-4147-A177-3AD203B41FA5}">
                          <a16:colId xmlns:a16="http://schemas.microsoft.com/office/drawing/2014/main" val="3725673099"/>
                        </a:ext>
                      </a:extLst>
                    </a:gridCol>
                    <a:gridCol w="763027">
                      <a:extLst>
                        <a:ext uri="{9D8B030D-6E8A-4147-A177-3AD203B41FA5}">
                          <a16:colId xmlns:a16="http://schemas.microsoft.com/office/drawing/2014/main" val="2676241109"/>
                        </a:ext>
                      </a:extLst>
                    </a:gridCol>
                    <a:gridCol w="1221775">
                      <a:extLst>
                        <a:ext uri="{9D8B030D-6E8A-4147-A177-3AD203B41FA5}">
                          <a16:colId xmlns:a16="http://schemas.microsoft.com/office/drawing/2014/main" val="849766192"/>
                        </a:ext>
                      </a:extLst>
                    </a:gridCol>
                    <a:gridCol w="1186414">
                      <a:extLst>
                        <a:ext uri="{9D8B030D-6E8A-4147-A177-3AD203B41FA5}">
                          <a16:colId xmlns:a16="http://schemas.microsoft.com/office/drawing/2014/main" val="2826107360"/>
                        </a:ext>
                      </a:extLst>
                    </a:gridCol>
                    <a:gridCol w="1758685">
                      <a:extLst>
                        <a:ext uri="{9D8B030D-6E8A-4147-A177-3AD203B41FA5}">
                          <a16:colId xmlns:a16="http://schemas.microsoft.com/office/drawing/2014/main" val="3677543666"/>
                        </a:ext>
                      </a:extLst>
                    </a:gridCol>
                  </a:tblGrid>
                  <a:tr h="595575">
                    <a:tc>
                      <a:txBody>
                        <a:bodyPr/>
                        <a:lstStyle/>
                        <a:p>
                          <a:pPr algn="ctr">
                            <a:lnSpc>
                              <a:spcPct val="107000"/>
                            </a:lnSpc>
                            <a:spcAft>
                              <a:spcPts val="300"/>
                            </a:spcAft>
                          </a:pPr>
                          <a:r>
                            <a:rPr lang="en-GB" sz="1200" dirty="0">
                              <a:effectLst/>
                            </a:rPr>
                            <a:t>Absolute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Relative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Repetition factor:</a:t>
                          </a:r>
                          <a:endParaRPr lang="en-US" sz="1200" dirty="0">
                            <a:effectLst/>
                          </a:endParaRPr>
                        </a:p>
                        <a:p>
                          <a:pPr algn="ctr">
                            <a:lnSpc>
                              <a:spcPct val="107000"/>
                            </a:lnSpc>
                            <a:spcAft>
                              <a:spcPts val="300"/>
                            </a:spcAft>
                          </a:pPr>
                          <a:r>
                            <a:rPr lang="en-GB" sz="1200" dirty="0">
                              <a:effectLst/>
                            </a:rPr>
                            <a:t> </a:t>
                          </a:r>
                          <a14:m>
                            <m:oMath xmlns:m="http://schemas.openxmlformats.org/officeDocument/2006/math">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m:t>
                                  </m:r>
                                  <m:r>
                                    <a:rPr lang="en-GB" sz="1200">
                                      <a:effectLst/>
                                      <a:latin typeface="Cambria Math" panose="02040503050406030204" pitchFamily="18" charset="0"/>
                                    </a:rPr>
                                    <m:t>𝑇</m:t>
                                  </m:r>
                                </m:e>
                                <m:sub>
                                  <m:r>
                                    <m:rPr>
                                      <m:nor/>
                                    </m:rPr>
                                    <a:rPr lang="en-GB" sz="1200">
                                      <a:effectLst/>
                                    </a:rPr>
                                    <m:t>rep</m:t>
                                  </m:r>
                                </m:sub>
                                <m:sup>
                                  <m:r>
                                    <m:rPr>
                                      <m:nor/>
                                    </m:rPr>
                                    <a:rPr lang="en-GB" sz="1200">
                                      <a:effectLst/>
                                    </a:rPr>
                                    <m:t>PRS</m:t>
                                  </m:r>
                                </m:sup>
                              </m:sSubSup>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𝐿</m:t>
                                  </m:r>
                                </m:e>
                                <m:sub>
                                  <m:r>
                                    <m:rPr>
                                      <m:nor/>
                                    </m:rPr>
                                    <a:rPr lang="en-GB" sz="1200">
                                      <a:effectLst/>
                                    </a:rPr>
                                    <m:t>PRS</m:t>
                                  </m:r>
                                </m:sub>
                              </m:sSub>
                              <m:r>
                                <a:rPr lang="en-GB" sz="1200">
                                  <a:effectLst/>
                                  <a:latin typeface="Cambria Math" panose="02040503050406030204" pitchFamily="18" charset="0"/>
                                </a:rPr>
                                <m:t>/</m:t>
                              </m:r>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𝐾</m:t>
                                  </m:r>
                                </m:e>
                                <m:sub>
                                  <m:r>
                                    <m:rPr>
                                      <m:nor/>
                                    </m:rPr>
                                    <a:rPr lang="en-GB" sz="1200">
                                      <a:effectLst/>
                                    </a:rPr>
                                    <m:t>comb</m:t>
                                  </m:r>
                                </m:sub>
                                <m:sup>
                                  <m:r>
                                    <m:rPr>
                                      <m:nor/>
                                    </m:rPr>
                                    <a:rPr lang="en-GB" sz="1200">
                                      <a:effectLst/>
                                    </a:rPr>
                                    <m:t>PRS</m:t>
                                  </m:r>
                                </m:sup>
                              </m:sSubSup>
                              <m:r>
                                <a:rPr lang="en-GB" sz="1200">
                                  <a:effectLst/>
                                  <a:latin typeface="Cambria Math" panose="02040503050406030204" pitchFamily="18" charset="0"/>
                                </a:rPr>
                                <m:t>)</m:t>
                              </m:r>
                            </m:oMath>
                          </a14:m>
                          <a:r>
                            <a:rPr lang="en-GB" sz="1200" dirty="0">
                              <a:effectLst/>
                            </a:rPr>
                            <a:t> </a:t>
                          </a:r>
                          <a:endParaRPr lang="en-US" sz="1200" dirty="0">
                            <a:effectLst/>
                          </a:endParaRPr>
                        </a:p>
                        <a:p>
                          <a:pPr algn="ctr">
                            <a:lnSpc>
                              <a:spcPct val="107000"/>
                            </a:lnSpc>
                            <a:spcAft>
                              <a:spcPts val="300"/>
                            </a:spcAft>
                          </a:pPr>
                          <a:r>
                            <a:rPr lang="en-GB" sz="1200" dirty="0">
                              <a:effectLst/>
                            </a:rPr>
                            <a:t>[38.211]</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06976512"/>
                      </a:ext>
                    </a:extLst>
                  </a:tr>
                  <a:tr h="374990">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zh-CN" sz="1200">
                              <a:effectLst/>
                            </a:rPr>
                            <a:t>≥</a:t>
                          </a:r>
                          <a:r>
                            <a:rPr lang="en-GB" sz="1200">
                              <a:effectLst/>
                            </a:rPr>
                            <a:t>[24]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54085243"/>
                      </a:ext>
                    </a:extLst>
                  </a:tr>
                  <a:tr h="374990">
                    <a:tc>
                      <a:txBody>
                        <a:bodyPr/>
                        <a:lstStyle/>
                        <a:p>
                          <a:pPr algn="ctr">
                            <a:lnSpc>
                              <a:spcPct val="107000"/>
                            </a:lnSpc>
                            <a:spcAft>
                              <a:spcPts val="900"/>
                            </a:spcAft>
                          </a:pPr>
                          <a:r>
                            <a:rPr lang="en-GB" sz="1200" dirty="0">
                              <a:effectLst/>
                            </a:rPr>
                            <a:t>[±6.5]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200">
                              <a:effectLst/>
                            </a:rPr>
                            <a:t>24 ≤ BW ≤ 52</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7359682"/>
                      </a:ext>
                    </a:extLst>
                  </a:tr>
                  <a:tr h="374990">
                    <a:tc>
                      <a:txBody>
                        <a:bodyPr/>
                        <a:lstStyle/>
                        <a:p>
                          <a:pPr algn="ctr">
                            <a:lnSpc>
                              <a:spcPct val="107000"/>
                            </a:lnSpc>
                            <a:spcAft>
                              <a:spcPts val="600"/>
                            </a:spcAft>
                          </a:pPr>
                          <a:r>
                            <a:rPr lang="en-GB" sz="1200" dirty="0">
                              <a:effectLst/>
                            </a:rPr>
                            <a:t>[±3.5]</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52&lt; BW≤ 104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37109770"/>
                      </a:ext>
                    </a:extLst>
                  </a:tr>
                  <a:tr h="374990">
                    <a:tc>
                      <a:txBody>
                        <a:bodyPr/>
                        <a:lstStyle/>
                        <a:p>
                          <a:pPr algn="ctr">
                            <a:lnSpc>
                              <a:spcPct val="107000"/>
                            </a:lnSpc>
                            <a:spcAft>
                              <a:spcPts val="600"/>
                            </a:spcAft>
                          </a:pPr>
                          <a:r>
                            <a:rPr lang="en-GB" sz="1200" dirty="0">
                              <a:effectLst/>
                            </a:rPr>
                            <a:t>[±3]</a:t>
                          </a:r>
                          <a:endParaRPr lang="en-US" sz="1200" dirty="0">
                            <a:effectLst/>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BW&gt;104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15, 30, 60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60991469"/>
                      </a:ext>
                    </a:extLst>
                  </a:tr>
                </a:tbl>
              </a:graphicData>
            </a:graphic>
          </p:graphicFrame>
        </mc:Choice>
        <mc:Fallback>
          <p:graphicFrame>
            <p:nvGraphicFramePr>
              <p:cNvPr id="8" name="Table 7">
                <a:extLst>
                  <a:ext uri="{FF2B5EF4-FFF2-40B4-BE49-F238E27FC236}">
                    <a16:creationId xmlns:a16="http://schemas.microsoft.com/office/drawing/2014/main" id="{84AF77A2-481C-4C2B-946F-D960EE10E4D9}"/>
                  </a:ext>
                </a:extLst>
              </p:cNvPr>
              <p:cNvGraphicFramePr>
                <a:graphicFrameLocks noGrp="1"/>
              </p:cNvGraphicFramePr>
              <p:nvPr>
                <p:extLst>
                  <p:ext uri="{D42A27DB-BD31-4B8C-83A1-F6EECF244321}">
                    <p14:modId xmlns:p14="http://schemas.microsoft.com/office/powerpoint/2010/main" val="3350641787"/>
                  </p:ext>
                </p:extLst>
              </p:nvPr>
            </p:nvGraphicFramePr>
            <p:xfrm>
              <a:off x="2531605" y="1809357"/>
              <a:ext cx="7020781" cy="2559560"/>
            </p:xfrm>
            <a:graphic>
              <a:graphicData uri="http://schemas.openxmlformats.org/drawingml/2006/table">
                <a:tbl>
                  <a:tblPr firstRow="1" firstCol="1" bandRow="1">
                    <a:tableStyleId>{5C22544A-7EE6-4342-B048-85BDC9FD1C3A}</a:tableStyleId>
                  </a:tblPr>
                  <a:tblGrid>
                    <a:gridCol w="1088709">
                      <a:extLst>
                        <a:ext uri="{9D8B030D-6E8A-4147-A177-3AD203B41FA5}">
                          <a16:colId xmlns:a16="http://schemas.microsoft.com/office/drawing/2014/main" val="435677139"/>
                        </a:ext>
                      </a:extLst>
                    </a:gridCol>
                    <a:gridCol w="1002171">
                      <a:extLst>
                        <a:ext uri="{9D8B030D-6E8A-4147-A177-3AD203B41FA5}">
                          <a16:colId xmlns:a16="http://schemas.microsoft.com/office/drawing/2014/main" val="3725673099"/>
                        </a:ext>
                      </a:extLst>
                    </a:gridCol>
                    <a:gridCol w="763027">
                      <a:extLst>
                        <a:ext uri="{9D8B030D-6E8A-4147-A177-3AD203B41FA5}">
                          <a16:colId xmlns:a16="http://schemas.microsoft.com/office/drawing/2014/main" val="2676241109"/>
                        </a:ext>
                      </a:extLst>
                    </a:gridCol>
                    <a:gridCol w="1221775">
                      <a:extLst>
                        <a:ext uri="{9D8B030D-6E8A-4147-A177-3AD203B41FA5}">
                          <a16:colId xmlns:a16="http://schemas.microsoft.com/office/drawing/2014/main" val="849766192"/>
                        </a:ext>
                      </a:extLst>
                    </a:gridCol>
                    <a:gridCol w="1186414">
                      <a:extLst>
                        <a:ext uri="{9D8B030D-6E8A-4147-A177-3AD203B41FA5}">
                          <a16:colId xmlns:a16="http://schemas.microsoft.com/office/drawing/2014/main" val="2826107360"/>
                        </a:ext>
                      </a:extLst>
                    </a:gridCol>
                    <a:gridCol w="1758685">
                      <a:extLst>
                        <a:ext uri="{9D8B030D-6E8A-4147-A177-3AD203B41FA5}">
                          <a16:colId xmlns:a16="http://schemas.microsoft.com/office/drawing/2014/main" val="3677543666"/>
                        </a:ext>
                      </a:extLst>
                    </a:gridCol>
                  </a:tblGrid>
                  <a:tr h="727456">
                    <a:tc>
                      <a:txBody>
                        <a:bodyPr/>
                        <a:lstStyle/>
                        <a:p>
                          <a:pPr algn="ctr">
                            <a:lnSpc>
                              <a:spcPct val="107000"/>
                            </a:lnSpc>
                            <a:spcAft>
                              <a:spcPts val="300"/>
                            </a:spcAft>
                          </a:pPr>
                          <a:r>
                            <a:rPr lang="en-GB" sz="1200" dirty="0">
                              <a:effectLst/>
                            </a:rPr>
                            <a:t>Absolute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Relative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2"/>
                          <a:stretch>
                            <a:fillRect l="-298962" t="-5000" r="-1730" b="-252500"/>
                          </a:stretch>
                        </a:blipFill>
                      </a:tcPr>
                    </a:tc>
                    <a:extLst>
                      <a:ext uri="{0D108BD9-81ED-4DB2-BD59-A6C34878D82A}">
                        <a16:rowId xmlns:a16="http://schemas.microsoft.com/office/drawing/2014/main" val="3706976512"/>
                      </a:ext>
                    </a:extLst>
                  </a:tr>
                  <a:tr h="458026">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zh-CN" sz="1200">
                              <a:effectLst/>
                            </a:rPr>
                            <a:t>≥</a:t>
                          </a:r>
                          <a:r>
                            <a:rPr lang="en-GB" sz="1200">
                              <a:effectLst/>
                            </a:rPr>
                            <a:t>[24]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754085243"/>
                      </a:ext>
                    </a:extLst>
                  </a:tr>
                  <a:tr h="458026">
                    <a:tc>
                      <a:txBody>
                        <a:bodyPr/>
                        <a:lstStyle/>
                        <a:p>
                          <a:pPr algn="ctr">
                            <a:lnSpc>
                              <a:spcPct val="107000"/>
                            </a:lnSpc>
                            <a:spcAft>
                              <a:spcPts val="900"/>
                            </a:spcAft>
                          </a:pPr>
                          <a:r>
                            <a:rPr lang="en-GB" sz="1200" dirty="0">
                              <a:effectLst/>
                            </a:rPr>
                            <a:t>[±6.5]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200">
                              <a:effectLst/>
                            </a:rPr>
                            <a:t>24 ≤ BW ≤ 52</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7359682"/>
                      </a:ext>
                    </a:extLst>
                  </a:tr>
                  <a:tr h="458026">
                    <a:tc>
                      <a:txBody>
                        <a:bodyPr/>
                        <a:lstStyle/>
                        <a:p>
                          <a:pPr algn="ctr">
                            <a:lnSpc>
                              <a:spcPct val="107000"/>
                            </a:lnSpc>
                            <a:spcAft>
                              <a:spcPts val="600"/>
                            </a:spcAft>
                          </a:pPr>
                          <a:r>
                            <a:rPr lang="en-GB" sz="1200" dirty="0">
                              <a:effectLst/>
                            </a:rPr>
                            <a:t>[±3.5]</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52&lt; BW≤ 104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15, 30, 60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37109770"/>
                      </a:ext>
                    </a:extLst>
                  </a:tr>
                  <a:tr h="458026">
                    <a:tc>
                      <a:txBody>
                        <a:bodyPr/>
                        <a:lstStyle/>
                        <a:p>
                          <a:pPr algn="ctr">
                            <a:lnSpc>
                              <a:spcPct val="107000"/>
                            </a:lnSpc>
                            <a:spcAft>
                              <a:spcPts val="600"/>
                            </a:spcAft>
                          </a:pPr>
                          <a:r>
                            <a:rPr lang="en-GB" sz="1200" dirty="0">
                              <a:effectLst/>
                            </a:rPr>
                            <a:t>[±3]</a:t>
                          </a:r>
                          <a:endParaRPr lang="en-US" sz="1200" dirty="0">
                            <a:effectLst/>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BW&gt;104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15, 30, 60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860991469"/>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9" name="Table 8">
                <a:extLst>
                  <a:ext uri="{FF2B5EF4-FFF2-40B4-BE49-F238E27FC236}">
                    <a16:creationId xmlns:a16="http://schemas.microsoft.com/office/drawing/2014/main" id="{CE9AF040-FDA7-4285-8301-790E0F2B57BC}"/>
                  </a:ext>
                </a:extLst>
              </p:cNvPr>
              <p:cNvGraphicFramePr>
                <a:graphicFrameLocks noGrp="1"/>
              </p:cNvGraphicFramePr>
              <p:nvPr>
                <p:extLst>
                  <p:ext uri="{D42A27DB-BD31-4B8C-83A1-F6EECF244321}">
                    <p14:modId xmlns:p14="http://schemas.microsoft.com/office/powerpoint/2010/main" val="1935280992"/>
                  </p:ext>
                </p:extLst>
              </p:nvPr>
            </p:nvGraphicFramePr>
            <p:xfrm>
              <a:off x="2531603" y="4734735"/>
              <a:ext cx="7128791" cy="2101534"/>
            </p:xfrm>
            <a:graphic>
              <a:graphicData uri="http://schemas.openxmlformats.org/drawingml/2006/table">
                <a:tbl>
                  <a:tblPr firstRow="1" firstCol="1" bandRow="1">
                    <a:tableStyleId>{5C22544A-7EE6-4342-B048-85BDC9FD1C3A}</a:tableStyleId>
                  </a:tblPr>
                  <a:tblGrid>
                    <a:gridCol w="1105458">
                      <a:extLst>
                        <a:ext uri="{9D8B030D-6E8A-4147-A177-3AD203B41FA5}">
                          <a16:colId xmlns:a16="http://schemas.microsoft.com/office/drawing/2014/main" val="3470221692"/>
                        </a:ext>
                      </a:extLst>
                    </a:gridCol>
                    <a:gridCol w="1017589">
                      <a:extLst>
                        <a:ext uri="{9D8B030D-6E8A-4147-A177-3AD203B41FA5}">
                          <a16:colId xmlns:a16="http://schemas.microsoft.com/office/drawing/2014/main" val="1929906513"/>
                        </a:ext>
                      </a:extLst>
                    </a:gridCol>
                    <a:gridCol w="774766">
                      <a:extLst>
                        <a:ext uri="{9D8B030D-6E8A-4147-A177-3AD203B41FA5}">
                          <a16:colId xmlns:a16="http://schemas.microsoft.com/office/drawing/2014/main" val="4254257065"/>
                        </a:ext>
                      </a:extLst>
                    </a:gridCol>
                    <a:gridCol w="1240571">
                      <a:extLst>
                        <a:ext uri="{9D8B030D-6E8A-4147-A177-3AD203B41FA5}">
                          <a16:colId xmlns:a16="http://schemas.microsoft.com/office/drawing/2014/main" val="3966782355"/>
                        </a:ext>
                      </a:extLst>
                    </a:gridCol>
                    <a:gridCol w="1204666">
                      <a:extLst>
                        <a:ext uri="{9D8B030D-6E8A-4147-A177-3AD203B41FA5}">
                          <a16:colId xmlns:a16="http://schemas.microsoft.com/office/drawing/2014/main" val="34639909"/>
                        </a:ext>
                      </a:extLst>
                    </a:gridCol>
                    <a:gridCol w="1785741">
                      <a:extLst>
                        <a:ext uri="{9D8B030D-6E8A-4147-A177-3AD203B41FA5}">
                          <a16:colId xmlns:a16="http://schemas.microsoft.com/office/drawing/2014/main" val="935133734"/>
                        </a:ext>
                      </a:extLst>
                    </a:gridCol>
                  </a:tblGrid>
                  <a:tr h="0">
                    <a:tc>
                      <a:txBody>
                        <a:bodyPr/>
                        <a:lstStyle/>
                        <a:p>
                          <a:pPr algn="ctr">
                            <a:lnSpc>
                              <a:spcPct val="107000"/>
                            </a:lnSpc>
                            <a:spcAft>
                              <a:spcPts val="300"/>
                            </a:spcAft>
                          </a:pPr>
                          <a:r>
                            <a:rPr lang="en-GB" sz="1200" dirty="0">
                              <a:effectLst/>
                            </a:rPr>
                            <a:t>Absolute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Relative </a:t>
                          </a:r>
                          <a:endParaRPr lang="en-US" sz="1200">
                            <a:effectLst/>
                          </a:endParaRPr>
                        </a:p>
                        <a:p>
                          <a:pPr algn="ctr">
                            <a:lnSpc>
                              <a:spcPct val="107000"/>
                            </a:lnSpc>
                            <a:spcAft>
                              <a:spcPts val="300"/>
                            </a:spcAft>
                          </a:pPr>
                          <a:r>
                            <a:rPr lang="en-GB" sz="1200">
                              <a:effectLst/>
                            </a:rPr>
                            <a:t>Accuracy,</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Repetition factor per slot</a:t>
                          </a:r>
                          <a:endParaRPr lang="en-US" sz="1200">
                            <a:effectLst/>
                          </a:endParaRPr>
                        </a:p>
                        <a:p>
                          <a:pPr algn="ctr">
                            <a:lnSpc>
                              <a:spcPct val="107000"/>
                            </a:lnSpc>
                            <a:spcAft>
                              <a:spcPts val="300"/>
                            </a:spcAft>
                          </a:pPr>
                          <a:r>
                            <a:rPr lang="en-GB" sz="1200">
                              <a:effectLst/>
                            </a:rPr>
                            <a:t> </a:t>
                          </a:r>
                          <a14:m>
                            <m:oMath xmlns:m="http://schemas.openxmlformats.org/officeDocument/2006/math">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m:t>
                                  </m:r>
                                  <m:r>
                                    <a:rPr lang="en-GB" sz="1200">
                                      <a:effectLst/>
                                      <a:latin typeface="Cambria Math" panose="02040503050406030204" pitchFamily="18" charset="0"/>
                                    </a:rPr>
                                    <m:t>𝑇</m:t>
                                  </m:r>
                                </m:e>
                                <m:sub>
                                  <m:r>
                                    <m:rPr>
                                      <m:nor/>
                                    </m:rPr>
                                    <a:rPr lang="en-GB" sz="1200">
                                      <a:effectLst/>
                                    </a:rPr>
                                    <m:t>rep</m:t>
                                  </m:r>
                                </m:sub>
                                <m:sup>
                                  <m:r>
                                    <m:rPr>
                                      <m:nor/>
                                    </m:rPr>
                                    <a:rPr lang="en-GB" sz="1200">
                                      <a:effectLst/>
                                    </a:rPr>
                                    <m:t>PRS</m:t>
                                  </m:r>
                                </m:sup>
                              </m:sSubSup>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𝐿</m:t>
                                  </m:r>
                                </m:e>
                                <m:sub>
                                  <m:r>
                                    <m:rPr>
                                      <m:nor/>
                                    </m:rPr>
                                    <a:rPr lang="en-GB" sz="1200">
                                      <a:effectLst/>
                                    </a:rPr>
                                    <m:t>PRS</m:t>
                                  </m:r>
                                </m:sub>
                              </m:sSub>
                              <m:r>
                                <a:rPr lang="en-GB" sz="1200">
                                  <a:effectLst/>
                                  <a:latin typeface="Cambria Math" panose="02040503050406030204" pitchFamily="18" charset="0"/>
                                </a:rPr>
                                <m:t>/</m:t>
                              </m:r>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𝐾</m:t>
                                  </m:r>
                                </m:e>
                                <m:sub>
                                  <m:r>
                                    <m:rPr>
                                      <m:nor/>
                                    </m:rPr>
                                    <a:rPr lang="en-GB" sz="1200">
                                      <a:effectLst/>
                                    </a:rPr>
                                    <m:t>comb</m:t>
                                  </m:r>
                                </m:sub>
                                <m:sup>
                                  <m:r>
                                    <m:rPr>
                                      <m:nor/>
                                    </m:rPr>
                                    <a:rPr lang="en-GB" sz="1200">
                                      <a:effectLst/>
                                    </a:rPr>
                                    <m:t>PRS</m:t>
                                  </m:r>
                                </m:sup>
                              </m:sSubSup>
                              <m:r>
                                <a:rPr lang="en-GB" sz="1200">
                                  <a:effectLst/>
                                  <a:latin typeface="Cambria Math" panose="02040503050406030204" pitchFamily="18" charset="0"/>
                                </a:rPr>
                                <m:t>)</m:t>
                              </m:r>
                            </m:oMath>
                          </a14:m>
                          <a:r>
                            <a:rPr lang="en-GB" sz="1200">
                              <a:effectLst/>
                            </a:rPr>
                            <a:t> </a:t>
                          </a:r>
                          <a:endParaRPr lang="en-US" sz="1200">
                            <a:effectLst/>
                          </a:endParaRPr>
                        </a:p>
                        <a:p>
                          <a:pPr algn="ctr">
                            <a:lnSpc>
                              <a:spcPct val="107000"/>
                            </a:lnSpc>
                            <a:spcAft>
                              <a:spcPts val="300"/>
                            </a:spcAft>
                          </a:pPr>
                          <a:r>
                            <a:rPr lang="en-GB" sz="1200">
                              <a:effectLst/>
                            </a:rPr>
                            <a:t>[38.211]</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191138435"/>
                      </a:ext>
                    </a:extLst>
                  </a:tr>
                  <a:tr h="31750">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-3</a:t>
                          </a:r>
                          <a:endParaRPr lang="en-US"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zh-CN" sz="1200">
                              <a:effectLst/>
                            </a:rPr>
                            <a:t>≥</a:t>
                          </a:r>
                          <a:r>
                            <a:rPr lang="en-GB" sz="1200">
                              <a:effectLst/>
                            </a:rPr>
                            <a:t>[24]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60,120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74249537"/>
                      </a:ext>
                    </a:extLst>
                  </a:tr>
                  <a:tr h="161290">
                    <a:tc>
                      <a:txBody>
                        <a:bodyPr/>
                        <a:lstStyle/>
                        <a:p>
                          <a:pPr algn="ctr">
                            <a:lnSpc>
                              <a:spcPct val="107000"/>
                            </a:lnSpc>
                            <a:spcAft>
                              <a:spcPts val="900"/>
                            </a:spcAft>
                          </a:pPr>
                          <a:r>
                            <a:rPr lang="en-GB" sz="1200" dirty="0">
                              <a:effectLst/>
                            </a:rPr>
                            <a:t>[±5]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200" dirty="0">
                              <a:effectLst/>
                            </a:rPr>
                            <a:t>24 ≤ BW ≤ 64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60,120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93789458"/>
                      </a:ext>
                    </a:extLst>
                  </a:tr>
                  <a:tr h="160655">
                    <a:tc>
                      <a:txBody>
                        <a:bodyPr/>
                        <a:lstStyle/>
                        <a:p>
                          <a:pPr algn="ctr">
                            <a:lnSpc>
                              <a:spcPct val="107000"/>
                            </a:lnSpc>
                            <a:spcAft>
                              <a:spcPts val="600"/>
                            </a:spcAft>
                          </a:pPr>
                          <a:r>
                            <a:rPr lang="en-GB" sz="1200" dirty="0">
                              <a:effectLst/>
                            </a:rPr>
                            <a:t>[±3]</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BW &gt;64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60,120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77439225"/>
                      </a:ext>
                    </a:extLst>
                  </a:tr>
                </a:tbl>
              </a:graphicData>
            </a:graphic>
          </p:graphicFrame>
        </mc:Choice>
        <mc:Fallback>
          <p:graphicFrame>
            <p:nvGraphicFramePr>
              <p:cNvPr id="9" name="Table 8">
                <a:extLst>
                  <a:ext uri="{FF2B5EF4-FFF2-40B4-BE49-F238E27FC236}">
                    <a16:creationId xmlns:a16="http://schemas.microsoft.com/office/drawing/2014/main" id="{CE9AF040-FDA7-4285-8301-790E0F2B57BC}"/>
                  </a:ext>
                </a:extLst>
              </p:cNvPr>
              <p:cNvGraphicFramePr>
                <a:graphicFrameLocks noGrp="1"/>
              </p:cNvGraphicFramePr>
              <p:nvPr>
                <p:extLst>
                  <p:ext uri="{D42A27DB-BD31-4B8C-83A1-F6EECF244321}">
                    <p14:modId xmlns:p14="http://schemas.microsoft.com/office/powerpoint/2010/main" val="1935280992"/>
                  </p:ext>
                </p:extLst>
              </p:nvPr>
            </p:nvGraphicFramePr>
            <p:xfrm>
              <a:off x="2531603" y="4734735"/>
              <a:ext cx="7128791" cy="2101534"/>
            </p:xfrm>
            <a:graphic>
              <a:graphicData uri="http://schemas.openxmlformats.org/drawingml/2006/table">
                <a:tbl>
                  <a:tblPr firstRow="1" firstCol="1" bandRow="1">
                    <a:tableStyleId>{5C22544A-7EE6-4342-B048-85BDC9FD1C3A}</a:tableStyleId>
                  </a:tblPr>
                  <a:tblGrid>
                    <a:gridCol w="1105458">
                      <a:extLst>
                        <a:ext uri="{9D8B030D-6E8A-4147-A177-3AD203B41FA5}">
                          <a16:colId xmlns:a16="http://schemas.microsoft.com/office/drawing/2014/main" val="3470221692"/>
                        </a:ext>
                      </a:extLst>
                    </a:gridCol>
                    <a:gridCol w="1017589">
                      <a:extLst>
                        <a:ext uri="{9D8B030D-6E8A-4147-A177-3AD203B41FA5}">
                          <a16:colId xmlns:a16="http://schemas.microsoft.com/office/drawing/2014/main" val="1929906513"/>
                        </a:ext>
                      </a:extLst>
                    </a:gridCol>
                    <a:gridCol w="774766">
                      <a:extLst>
                        <a:ext uri="{9D8B030D-6E8A-4147-A177-3AD203B41FA5}">
                          <a16:colId xmlns:a16="http://schemas.microsoft.com/office/drawing/2014/main" val="4254257065"/>
                        </a:ext>
                      </a:extLst>
                    </a:gridCol>
                    <a:gridCol w="1240571">
                      <a:extLst>
                        <a:ext uri="{9D8B030D-6E8A-4147-A177-3AD203B41FA5}">
                          <a16:colId xmlns:a16="http://schemas.microsoft.com/office/drawing/2014/main" val="3966782355"/>
                        </a:ext>
                      </a:extLst>
                    </a:gridCol>
                    <a:gridCol w="1204666">
                      <a:extLst>
                        <a:ext uri="{9D8B030D-6E8A-4147-A177-3AD203B41FA5}">
                          <a16:colId xmlns:a16="http://schemas.microsoft.com/office/drawing/2014/main" val="34639909"/>
                        </a:ext>
                      </a:extLst>
                    </a:gridCol>
                    <a:gridCol w="1785741">
                      <a:extLst>
                        <a:ext uri="{9D8B030D-6E8A-4147-A177-3AD203B41FA5}">
                          <a16:colId xmlns:a16="http://schemas.microsoft.com/office/drawing/2014/main" val="935133734"/>
                        </a:ext>
                      </a:extLst>
                    </a:gridCol>
                  </a:tblGrid>
                  <a:tr h="727456">
                    <a:tc>
                      <a:txBody>
                        <a:bodyPr/>
                        <a:lstStyle/>
                        <a:p>
                          <a:pPr algn="ctr">
                            <a:lnSpc>
                              <a:spcPct val="107000"/>
                            </a:lnSpc>
                            <a:spcAft>
                              <a:spcPts val="300"/>
                            </a:spcAft>
                          </a:pPr>
                          <a:r>
                            <a:rPr lang="en-GB" sz="1200" dirty="0">
                              <a:effectLst/>
                            </a:rPr>
                            <a:t>Absolute </a:t>
                          </a:r>
                          <a:endParaRPr lang="en-US" sz="1200" dirty="0">
                            <a:effectLst/>
                          </a:endParaRPr>
                        </a:p>
                        <a:p>
                          <a:pPr algn="ctr">
                            <a:lnSpc>
                              <a:spcPct val="107000"/>
                            </a:lnSpc>
                            <a:spcAft>
                              <a:spcPts val="300"/>
                            </a:spcAft>
                          </a:pPr>
                          <a:r>
                            <a:rPr lang="en-GB" sz="1200" dirty="0">
                              <a:effectLst/>
                            </a:rPr>
                            <a:t>Accuracy,</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Relative </a:t>
                          </a:r>
                          <a:endParaRPr lang="en-US" sz="1200">
                            <a:effectLst/>
                          </a:endParaRPr>
                        </a:p>
                        <a:p>
                          <a:pPr algn="ctr">
                            <a:lnSpc>
                              <a:spcPct val="107000"/>
                            </a:lnSpc>
                            <a:spcAft>
                              <a:spcPts val="300"/>
                            </a:spcAft>
                          </a:pPr>
                          <a:r>
                            <a:rPr lang="en-GB" sz="1200">
                              <a:effectLst/>
                            </a:rPr>
                            <a:t>Accuracy,</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3"/>
                          <a:stretch>
                            <a:fillRect l="-299659" t="-5000" r="-1365" b="-190000"/>
                          </a:stretch>
                        </a:blipFill>
                      </a:tcPr>
                    </a:tc>
                    <a:extLst>
                      <a:ext uri="{0D108BD9-81ED-4DB2-BD59-A6C34878D82A}">
                        <a16:rowId xmlns:a16="http://schemas.microsoft.com/office/drawing/2014/main" val="3191138435"/>
                      </a:ext>
                    </a:extLst>
                  </a:tr>
                  <a:tr h="458026">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-3</a:t>
                          </a:r>
                          <a:endParaRPr lang="en-US"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zh-CN" sz="1200">
                              <a:effectLst/>
                            </a:rPr>
                            <a:t>≥</a:t>
                          </a:r>
                          <a:r>
                            <a:rPr lang="en-GB" sz="1200">
                              <a:effectLst/>
                            </a:rPr>
                            <a:t>[24]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60,120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374249537"/>
                      </a:ext>
                    </a:extLst>
                  </a:tr>
                  <a:tr h="458026">
                    <a:tc>
                      <a:txBody>
                        <a:bodyPr/>
                        <a:lstStyle/>
                        <a:p>
                          <a:pPr algn="ctr">
                            <a:lnSpc>
                              <a:spcPct val="107000"/>
                            </a:lnSpc>
                            <a:spcAft>
                              <a:spcPts val="900"/>
                            </a:spcAft>
                          </a:pPr>
                          <a:r>
                            <a:rPr lang="en-GB" sz="1200" dirty="0">
                              <a:effectLst/>
                            </a:rPr>
                            <a:t>[±5]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ct val="107000"/>
                            </a:lnSpc>
                            <a:spcAft>
                              <a:spcPts val="900"/>
                            </a:spcAft>
                          </a:pPr>
                          <a:r>
                            <a:rPr lang="en-GB" sz="1200" dirty="0">
                              <a:effectLst/>
                            </a:rPr>
                            <a:t>24 ≤ BW ≤ 64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60,120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93789458"/>
                      </a:ext>
                    </a:extLst>
                  </a:tr>
                  <a:tr h="458026">
                    <a:tc>
                      <a:txBody>
                        <a:bodyPr/>
                        <a:lstStyle/>
                        <a:p>
                          <a:pPr algn="ctr">
                            <a:lnSpc>
                              <a:spcPct val="107000"/>
                            </a:lnSpc>
                            <a:spcAft>
                              <a:spcPts val="600"/>
                            </a:spcAft>
                          </a:pPr>
                          <a:r>
                            <a:rPr lang="en-GB" sz="1200" dirty="0">
                              <a:effectLst/>
                            </a:rPr>
                            <a:t>[±3]</a:t>
                          </a:r>
                          <a:endParaRPr lang="en-US" sz="1200" dirty="0">
                            <a:effectLst/>
                          </a:endParaRP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600"/>
                            </a:spcAft>
                          </a:pPr>
                          <a:r>
                            <a:rPr lang="en-US" sz="1200" dirty="0">
                              <a:effectLst/>
                            </a:rPr>
                            <a:t>[TBD]</a:t>
                          </a:r>
                        </a:p>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BW &gt;64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60,120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577439225"/>
                      </a:ext>
                    </a:extLst>
                  </a:tr>
                </a:tbl>
              </a:graphicData>
            </a:graphic>
          </p:graphicFrame>
        </mc:Fallback>
      </mc:AlternateContent>
    </p:spTree>
    <p:extLst>
      <p:ext uri="{BB962C8B-B14F-4D97-AF65-F5344CB8AC3E}">
        <p14:creationId xmlns:p14="http://schemas.microsoft.com/office/powerpoint/2010/main" val="2141102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3200" b="1" dirty="0"/>
              <a:t>Measurement Accuracy Requirements for UE Rx-Tx time difference(1)</a:t>
            </a:r>
            <a:endParaRPr lang="zh-CN" altLang="en-US" sz="3200" b="1" dirty="0"/>
          </a:p>
        </p:txBody>
      </p:sp>
      <p:sp>
        <p:nvSpPr>
          <p:cNvPr id="3" name="内容占位符 2"/>
          <p:cNvSpPr>
            <a:spLocks noGrp="1"/>
          </p:cNvSpPr>
          <p:nvPr>
            <p:ph idx="1"/>
          </p:nvPr>
        </p:nvSpPr>
        <p:spPr>
          <a:xfrm>
            <a:off x="421160" y="980728"/>
            <a:ext cx="11161240" cy="5544616"/>
          </a:xfrm>
        </p:spPr>
        <p:txBody>
          <a:bodyPr>
            <a:normAutofit fontScale="77500" lnSpcReduction="20000"/>
          </a:bodyPr>
          <a:lstStyle/>
          <a:p>
            <a:r>
              <a:rPr lang="en-US" dirty="0">
                <a:solidFill>
                  <a:srgbClr val="00B050"/>
                </a:solidFill>
              </a:rPr>
              <a:t>SINR side conditions for #1 is -3dB</a:t>
            </a:r>
          </a:p>
          <a:p>
            <a:r>
              <a:rPr lang="en-US" dirty="0"/>
              <a:t>Applicability of accuracy requirements in the case of </a:t>
            </a:r>
            <a:r>
              <a:rPr lang="en-US" dirty="0" err="1"/>
              <a:t>NTA_offset</a:t>
            </a:r>
            <a:r>
              <a:rPr lang="en-US" dirty="0"/>
              <a:t> change</a:t>
            </a:r>
            <a:r>
              <a:rPr lang="en-US" i="1" dirty="0"/>
              <a:t> : FFS</a:t>
            </a:r>
          </a:p>
          <a:p>
            <a:pPr lvl="1"/>
            <a:r>
              <a:rPr lang="en-GB" dirty="0"/>
              <a:t>Option 1: Clarify in section 10.1.25.2 in TS 38.133: “UE Rx-Tx time difference accuracy requirements shall not apply if </a:t>
            </a:r>
            <a:r>
              <a:rPr lang="en-GB" dirty="0" err="1"/>
              <a:t>N</a:t>
            </a:r>
            <a:r>
              <a:rPr lang="en-GB" baseline="-25000" dirty="0" err="1"/>
              <a:t>TA_offset</a:t>
            </a:r>
            <a:r>
              <a:rPr lang="en-GB" dirty="0"/>
              <a:t> defined in Table 7.1.2-2 in 38.133 changes during the UE Rx-Tx measurement period.” </a:t>
            </a:r>
            <a:endParaRPr lang="en-US" dirty="0"/>
          </a:p>
          <a:p>
            <a:pPr lvl="1"/>
            <a:r>
              <a:rPr lang="en-GB" dirty="0"/>
              <a:t>Option 2 :Capture in the specification that UE Rx-Tx accuracy requirements do not apply in case the UE UL timing changes during the measurement period</a:t>
            </a:r>
            <a:endParaRPr lang="en-US" dirty="0"/>
          </a:p>
          <a:p>
            <a:r>
              <a:rPr lang="en-US" dirty="0"/>
              <a:t>Applicability of accuracy requirements under TA adjustment</a:t>
            </a:r>
            <a:r>
              <a:rPr lang="en-US" i="1" dirty="0"/>
              <a:t> : FFS</a:t>
            </a:r>
          </a:p>
          <a:p>
            <a:pPr lvl="1"/>
            <a:r>
              <a:rPr lang="en-GB" dirty="0"/>
              <a:t>Option 1 : UE Rx-Tx measurement accuracy requirements shall not apply if the uplink transmission timing changes during the UE Rx-Tx measurement period due to autonomous adjustment or based on network-configured TA </a:t>
            </a:r>
            <a:endParaRPr lang="en-US" dirty="0"/>
          </a:p>
          <a:p>
            <a:pPr lvl="1"/>
            <a:r>
              <a:rPr lang="en-GB" dirty="0"/>
              <a:t>Option 2: </a:t>
            </a:r>
          </a:p>
          <a:p>
            <a:pPr lvl="2"/>
            <a:r>
              <a:rPr lang="en-GB" dirty="0"/>
              <a:t>UE Rx-Tx measurement accuracy requirements shall not apply if the uplink transmission timing changes during the UE Rx-Tx measurement period due to network-configured TA command. </a:t>
            </a:r>
            <a:endParaRPr lang="en-US" dirty="0"/>
          </a:p>
          <a:p>
            <a:pPr lvl="2"/>
            <a:r>
              <a:rPr lang="en-GB" dirty="0"/>
              <a:t>UE Rx-Tx measurement accuracy requirements shall apply if the uplink transmission timing changes during the UE Rx-Tx measurement period due to autonomous adjustment</a:t>
            </a:r>
            <a:endParaRPr lang="en-US" dirty="0"/>
          </a:p>
          <a:p>
            <a:pPr lvl="1"/>
            <a:r>
              <a:rPr lang="en-GB" dirty="0"/>
              <a:t>Option 3: Capture in the specification that UE Rx-Tx accuracy requirements do not apply in case the UE UL timing changes during the measurement period</a:t>
            </a:r>
            <a:endParaRPr lang="en-US" dirty="0"/>
          </a:p>
          <a:p>
            <a:endParaRPr lang="en-US" dirty="0"/>
          </a:p>
          <a:p>
            <a:endParaRPr lang="zh-CN" altLang="en-US" sz="2400" dirty="0"/>
          </a:p>
        </p:txBody>
      </p:sp>
    </p:spTree>
    <p:extLst>
      <p:ext uri="{BB962C8B-B14F-4D97-AF65-F5344CB8AC3E}">
        <p14:creationId xmlns:p14="http://schemas.microsoft.com/office/powerpoint/2010/main" val="597607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3200" b="1" dirty="0"/>
              <a:t>Measurement Accuracy Requirements for UE Rx-Tx time difference(2)</a:t>
            </a:r>
            <a:endParaRPr lang="zh-CN" altLang="en-US" sz="3200" b="1" dirty="0"/>
          </a:p>
        </p:txBody>
      </p:sp>
      <p:sp>
        <p:nvSpPr>
          <p:cNvPr id="3" name="内容占位符 2"/>
          <p:cNvSpPr>
            <a:spLocks noGrp="1"/>
          </p:cNvSpPr>
          <p:nvPr>
            <p:ph idx="1"/>
          </p:nvPr>
        </p:nvSpPr>
        <p:spPr>
          <a:xfrm>
            <a:off x="421160" y="980728"/>
            <a:ext cx="11161240" cy="5112568"/>
          </a:xfrm>
        </p:spPr>
        <p:txBody>
          <a:bodyPr>
            <a:normAutofit fontScale="92500" lnSpcReduction="20000"/>
          </a:bodyPr>
          <a:lstStyle/>
          <a:p>
            <a:r>
              <a:rPr lang="en-US" b="1" dirty="0">
                <a:solidFill>
                  <a:srgbClr val="00B050"/>
                </a:solidFill>
              </a:rPr>
              <a:t>Applicable propagation channel for accuracy requirement: </a:t>
            </a:r>
            <a:r>
              <a:rPr lang="en-US" dirty="0">
                <a:solidFill>
                  <a:srgbClr val="00B050"/>
                </a:solidFill>
              </a:rPr>
              <a:t>Follow the same principle of RSTD accuracy requirements </a:t>
            </a:r>
          </a:p>
          <a:p>
            <a:r>
              <a:rPr lang="en-US" b="1" dirty="0"/>
              <a:t>Applicable accuracy requirement in case of other (non-HO) serving cell changes: FFS</a:t>
            </a:r>
          </a:p>
          <a:p>
            <a:pPr lvl="1"/>
            <a:r>
              <a:rPr lang="en-US" dirty="0"/>
              <a:t>Option 1 :The UE shall continue and complete a UE Rx-Tx measurement while meeting UE Rx-Tx measurement accuracy requirements in clause 10.1.23, when a serving cell change (including </a:t>
            </a:r>
            <a:r>
              <a:rPr lang="en-US" dirty="0" err="1"/>
              <a:t>SCell</a:t>
            </a:r>
            <a:r>
              <a:rPr lang="en-US" dirty="0"/>
              <a:t> change, addition, release, activation, or deactivation, or </a:t>
            </a:r>
            <a:r>
              <a:rPr lang="en-US" dirty="0" err="1"/>
              <a:t>PSCell</a:t>
            </a:r>
            <a:r>
              <a:rPr lang="en-US" dirty="0"/>
              <a:t> change, addition, or release) occurs during the measurement, provided the cell change does not impact the configuration of the SRS used for the measurement</a:t>
            </a:r>
          </a:p>
          <a:p>
            <a:pPr lvl="1"/>
            <a:r>
              <a:rPr lang="en-US" dirty="0"/>
              <a:t>Option 2: Accuracy requirements apply with serving cell change, provided that the serving cell change does not impact the UL timing. No need to capture this in the spec</a:t>
            </a:r>
          </a:p>
          <a:p>
            <a:endParaRPr lang="zh-CN" altLang="en-US" sz="2400" dirty="0">
              <a:solidFill>
                <a:srgbClr val="00B050"/>
              </a:solidFill>
            </a:endParaRPr>
          </a:p>
        </p:txBody>
      </p:sp>
    </p:spTree>
    <p:extLst>
      <p:ext uri="{BB962C8B-B14F-4D97-AF65-F5344CB8AC3E}">
        <p14:creationId xmlns:p14="http://schemas.microsoft.com/office/powerpoint/2010/main" val="37293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9336" y="0"/>
            <a:ext cx="12072664" cy="1143000"/>
          </a:xfrm>
        </p:spPr>
        <p:txBody>
          <a:bodyPr/>
          <a:lstStyle/>
          <a:p>
            <a:r>
              <a:rPr lang="en-US" altLang="zh-CN" sz="3200" b="1" dirty="0"/>
              <a:t>Measurement Accuracy Requirements for UE Rx-Tx time difference(3)</a:t>
            </a:r>
            <a:endParaRPr lang="zh-CN" altLang="en-US" sz="3200" b="1" dirty="0"/>
          </a:p>
        </p:txBody>
      </p:sp>
      <p:sp>
        <p:nvSpPr>
          <p:cNvPr id="3" name="内容占位符 2"/>
          <p:cNvSpPr>
            <a:spLocks noGrp="1"/>
          </p:cNvSpPr>
          <p:nvPr>
            <p:ph idx="1"/>
          </p:nvPr>
        </p:nvSpPr>
        <p:spPr>
          <a:xfrm>
            <a:off x="421160" y="980728"/>
            <a:ext cx="11161240" cy="5112568"/>
          </a:xfrm>
        </p:spPr>
        <p:txBody>
          <a:bodyPr>
            <a:normAutofit/>
          </a:bodyPr>
          <a:lstStyle/>
          <a:p>
            <a:r>
              <a:rPr lang="en-GB" dirty="0">
                <a:highlight>
                  <a:srgbClr val="00FFFF"/>
                </a:highlight>
              </a:rPr>
              <a:t>UE Rx-Tx time difference measurement accuracy requirements</a:t>
            </a:r>
            <a:endParaRPr lang="zh-CN" altLang="en-US" sz="2400" dirty="0">
              <a:solidFill>
                <a:srgbClr val="00B050"/>
              </a:solidFill>
              <a:highlight>
                <a:srgbClr val="00FFFF"/>
              </a:highlight>
            </a:endParaRPr>
          </a:p>
        </p:txBody>
      </p:sp>
      <p:sp>
        <p:nvSpPr>
          <p:cNvPr id="7" name="Rectangle 6">
            <a:extLst>
              <a:ext uri="{FF2B5EF4-FFF2-40B4-BE49-F238E27FC236}">
                <a16:creationId xmlns:a16="http://schemas.microsoft.com/office/drawing/2014/main" id="{D0E248B3-EA03-4774-BE4D-A6B2416589F8}"/>
              </a:ext>
            </a:extLst>
          </p:cNvPr>
          <p:cNvSpPr/>
          <p:nvPr/>
        </p:nvSpPr>
        <p:spPr>
          <a:xfrm>
            <a:off x="3944919" y="1451096"/>
            <a:ext cx="3715761"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1: UE Rx-Tx accuracy in FR1</a:t>
            </a:r>
            <a:endParaRPr lang="en-US" sz="1800" dirty="0">
              <a:effectLst/>
              <a:latin typeface="Times New Roman" panose="02020603050405020304" pitchFamily="18" charset="0"/>
              <a:ea typeface="SimSun" panose="02010600030101010101" pitchFamily="2" charset="-122"/>
            </a:endParaRPr>
          </a:p>
        </p:txBody>
      </p:sp>
      <p:sp>
        <p:nvSpPr>
          <p:cNvPr id="8" name="Rectangle 7">
            <a:extLst>
              <a:ext uri="{FF2B5EF4-FFF2-40B4-BE49-F238E27FC236}">
                <a16:creationId xmlns:a16="http://schemas.microsoft.com/office/drawing/2014/main" id="{153466C2-181F-497D-8CB3-9B2D5906517C}"/>
              </a:ext>
            </a:extLst>
          </p:cNvPr>
          <p:cNvSpPr/>
          <p:nvPr/>
        </p:nvSpPr>
        <p:spPr>
          <a:xfrm>
            <a:off x="3938858" y="4408660"/>
            <a:ext cx="3715761" cy="368755"/>
          </a:xfrm>
          <a:prstGeom prst="rect">
            <a:avLst/>
          </a:prstGeom>
        </p:spPr>
        <p:txBody>
          <a:bodyPr wrap="none">
            <a:spAutoFit/>
          </a:bodyPr>
          <a:lstStyle/>
          <a:p>
            <a:pPr algn="ctr">
              <a:lnSpc>
                <a:spcPct val="107000"/>
              </a:lnSpc>
              <a:spcAft>
                <a:spcPts val="300"/>
              </a:spcAft>
            </a:pPr>
            <a:r>
              <a:rPr lang="en-GB" b="1" dirty="0">
                <a:latin typeface="Times New Roman" panose="02020603050405020304" pitchFamily="18" charset="0"/>
                <a:ea typeface="SimSun" panose="02010600030101010101" pitchFamily="2" charset="-122"/>
              </a:rPr>
              <a:t>Table 2: UE Rx-Tx accuracy in FR2</a:t>
            </a:r>
            <a:endParaRPr lang="en-US" sz="1800" dirty="0">
              <a:effectLst/>
              <a:latin typeface="Times New Roman" panose="02020603050405020304" pitchFamily="18" charset="0"/>
              <a:ea typeface="SimSun" panose="02010600030101010101" pitchFamily="2" charset="-122"/>
            </a:endParaRPr>
          </a:p>
        </p:txBody>
      </p:sp>
      <mc:AlternateContent xmlns:mc="http://schemas.openxmlformats.org/markup-compatibility/2006">
        <mc:Choice xmlns:a14="http://schemas.microsoft.com/office/drawing/2010/main" Requires="a14">
          <p:graphicFrame>
            <p:nvGraphicFramePr>
              <p:cNvPr id="9" name="Table 8">
                <a:extLst>
                  <a:ext uri="{FF2B5EF4-FFF2-40B4-BE49-F238E27FC236}">
                    <a16:creationId xmlns:a16="http://schemas.microsoft.com/office/drawing/2014/main" id="{0B32E42E-F84D-481D-9D4B-7D01FBD949A5}"/>
                  </a:ext>
                </a:extLst>
              </p:cNvPr>
              <p:cNvGraphicFramePr>
                <a:graphicFrameLocks noGrp="1"/>
              </p:cNvGraphicFramePr>
              <p:nvPr>
                <p:extLst>
                  <p:ext uri="{D42A27DB-BD31-4B8C-83A1-F6EECF244321}">
                    <p14:modId xmlns:p14="http://schemas.microsoft.com/office/powerpoint/2010/main" val="2393436378"/>
                  </p:ext>
                </p:extLst>
              </p:nvPr>
            </p:nvGraphicFramePr>
            <p:xfrm>
              <a:off x="2423592" y="1819851"/>
              <a:ext cx="7416823" cy="2588646"/>
            </p:xfrm>
            <a:graphic>
              <a:graphicData uri="http://schemas.openxmlformats.org/drawingml/2006/table">
                <a:tbl>
                  <a:tblPr firstRow="1" firstCol="1" bandRow="1">
                    <a:tableStyleId>{5C22544A-7EE6-4342-B048-85BDC9FD1C3A}</a:tableStyleId>
                  </a:tblPr>
                  <a:tblGrid>
                    <a:gridCol w="1320972">
                      <a:extLst>
                        <a:ext uri="{9D8B030D-6E8A-4147-A177-3AD203B41FA5}">
                          <a16:colId xmlns:a16="http://schemas.microsoft.com/office/drawing/2014/main" val="72853307"/>
                        </a:ext>
                      </a:extLst>
                    </a:gridCol>
                    <a:gridCol w="1181148">
                      <a:extLst>
                        <a:ext uri="{9D8B030D-6E8A-4147-A177-3AD203B41FA5}">
                          <a16:colId xmlns:a16="http://schemas.microsoft.com/office/drawing/2014/main" val="581904164"/>
                        </a:ext>
                      </a:extLst>
                    </a:gridCol>
                    <a:gridCol w="1664401">
                      <a:extLst>
                        <a:ext uri="{9D8B030D-6E8A-4147-A177-3AD203B41FA5}">
                          <a16:colId xmlns:a16="http://schemas.microsoft.com/office/drawing/2014/main" val="123586648"/>
                        </a:ext>
                      </a:extLst>
                    </a:gridCol>
                    <a:gridCol w="932162">
                      <a:extLst>
                        <a:ext uri="{9D8B030D-6E8A-4147-A177-3AD203B41FA5}">
                          <a16:colId xmlns:a16="http://schemas.microsoft.com/office/drawing/2014/main" val="3884078033"/>
                        </a:ext>
                      </a:extLst>
                    </a:gridCol>
                    <a:gridCol w="2318140">
                      <a:extLst>
                        <a:ext uri="{9D8B030D-6E8A-4147-A177-3AD203B41FA5}">
                          <a16:colId xmlns:a16="http://schemas.microsoft.com/office/drawing/2014/main" val="1567433601"/>
                        </a:ext>
                      </a:extLst>
                    </a:gridCol>
                  </a:tblGrid>
                  <a:tr h="579755">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Repetition factor</a:t>
                          </a:r>
                          <a:endParaRPr lang="en-US" sz="1200" dirty="0">
                            <a:effectLst/>
                          </a:endParaRPr>
                        </a:p>
                        <a:p>
                          <a:pPr algn="ctr">
                            <a:lnSpc>
                              <a:spcPct val="107000"/>
                            </a:lnSpc>
                            <a:spcAft>
                              <a:spcPts val="300"/>
                            </a:spcAft>
                          </a:pPr>
                          <a:r>
                            <a:rPr lang="en-GB" sz="1200" dirty="0">
                              <a:effectLst/>
                            </a:rPr>
                            <a:t> </a:t>
                          </a:r>
                          <a14:m>
                            <m:oMath xmlns:m="http://schemas.openxmlformats.org/officeDocument/2006/math">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m:t>
                                  </m:r>
                                  <m:r>
                                    <a:rPr lang="en-GB" sz="1200">
                                      <a:effectLst/>
                                      <a:latin typeface="Cambria Math" panose="02040503050406030204" pitchFamily="18" charset="0"/>
                                    </a:rPr>
                                    <m:t>𝑇</m:t>
                                  </m:r>
                                </m:e>
                                <m:sub>
                                  <m:r>
                                    <m:rPr>
                                      <m:nor/>
                                    </m:rPr>
                                    <a:rPr lang="en-GB" sz="1200">
                                      <a:effectLst/>
                                    </a:rPr>
                                    <m:t>rep</m:t>
                                  </m:r>
                                </m:sub>
                                <m:sup>
                                  <m:r>
                                    <m:rPr>
                                      <m:nor/>
                                    </m:rPr>
                                    <a:rPr lang="en-GB" sz="1200">
                                      <a:effectLst/>
                                    </a:rPr>
                                    <m:t>PRS</m:t>
                                  </m:r>
                                </m:sup>
                              </m:sSubSup>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𝐿</m:t>
                                  </m:r>
                                </m:e>
                                <m:sub>
                                  <m:r>
                                    <m:rPr>
                                      <m:nor/>
                                    </m:rPr>
                                    <a:rPr lang="en-GB" sz="1200">
                                      <a:effectLst/>
                                    </a:rPr>
                                    <m:t>PRS</m:t>
                                  </m:r>
                                </m:sub>
                              </m:sSub>
                              <m:r>
                                <a:rPr lang="en-GB" sz="1200">
                                  <a:effectLst/>
                                  <a:latin typeface="Cambria Math" panose="02040503050406030204" pitchFamily="18" charset="0"/>
                                </a:rPr>
                                <m:t>/</m:t>
                              </m:r>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𝐾</m:t>
                                  </m:r>
                                </m:e>
                                <m:sub>
                                  <m:r>
                                    <m:rPr>
                                      <m:nor/>
                                    </m:rPr>
                                    <a:rPr lang="en-GB" sz="1200">
                                      <a:effectLst/>
                                    </a:rPr>
                                    <m:t>comb</m:t>
                                  </m:r>
                                </m:sub>
                                <m:sup>
                                  <m:r>
                                    <m:rPr>
                                      <m:nor/>
                                    </m:rPr>
                                    <a:rPr lang="en-GB" sz="1200">
                                      <a:effectLst/>
                                    </a:rPr>
                                    <m:t>PRS</m:t>
                                  </m:r>
                                </m:sup>
                              </m:sSubSup>
                              <m:r>
                                <a:rPr lang="en-GB" sz="1200">
                                  <a:effectLst/>
                                  <a:latin typeface="Cambria Math" panose="02040503050406030204" pitchFamily="18" charset="0"/>
                                </a:rPr>
                                <m:t>)</m:t>
                              </m:r>
                            </m:oMath>
                          </a14:m>
                          <a:r>
                            <a:rPr lang="en-GB" sz="1200" dirty="0">
                              <a:effectLst/>
                            </a:rPr>
                            <a:t> </a:t>
                          </a:r>
                          <a:endParaRPr lang="en-US" sz="1200" dirty="0">
                            <a:effectLst/>
                          </a:endParaRPr>
                        </a:p>
                        <a:p>
                          <a:pPr algn="ctr">
                            <a:lnSpc>
                              <a:spcPct val="107000"/>
                            </a:lnSpc>
                            <a:spcAft>
                              <a:spcPts val="300"/>
                            </a:spcAft>
                          </a:pPr>
                          <a:r>
                            <a:rPr lang="en-GB" sz="1200" dirty="0">
                              <a:effectLst/>
                            </a:rPr>
                            <a:t>[38.211]</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354163275"/>
                      </a:ext>
                    </a:extLst>
                  </a:tr>
                  <a:tr h="123190">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5">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effectLst/>
                            </a:rPr>
                            <a:t>15</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900"/>
                            </a:spcAft>
                            <a:buClrTx/>
                            <a:buSzTx/>
                            <a:buFontTx/>
                            <a:buNone/>
                            <a:tabLst/>
                            <a:defRPr/>
                          </a:pPr>
                          <a:r>
                            <a:rPr lang="en-GB" sz="1200" dirty="0">
                              <a:effectLst/>
                            </a:rPr>
                            <a:t>≥[4]</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061876413"/>
                      </a:ext>
                    </a:extLst>
                  </a:tr>
                  <a:tr h="153670">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≥[52]</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30000587"/>
                      </a:ext>
                    </a:extLst>
                  </a:tr>
                  <a:tr h="153670">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&gt;[104]</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31140829"/>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≥[48]</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a:effectLst/>
                            </a:rPr>
                            <a:t>30,60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9382644"/>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≥132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57543490"/>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5">
                      <a:txBody>
                        <a:bodyPr/>
                        <a:lstStyle/>
                        <a:p>
                          <a:pPr algn="ctr">
                            <a:lnSpc>
                              <a:spcPct val="107000"/>
                            </a:lnSpc>
                            <a:spcAft>
                              <a:spcPts val="3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dirty="0">
                              <a:effectLst/>
                            </a:rPr>
                            <a:t>15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40300458"/>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≥[52]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37824792"/>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&gt;[104]</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24521921"/>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≥[48]</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dirty="0">
                              <a:effectLst/>
                            </a:rPr>
                            <a:t>30,60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7300317"/>
                      </a:ext>
                    </a:extLst>
                  </a:tr>
                  <a:tr h="153670">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≥132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622988545"/>
                      </a:ext>
                    </a:extLst>
                  </a:tr>
                </a:tbl>
              </a:graphicData>
            </a:graphic>
          </p:graphicFrame>
        </mc:Choice>
        <mc:Fallback>
          <p:graphicFrame>
            <p:nvGraphicFramePr>
              <p:cNvPr id="9" name="Table 8">
                <a:extLst>
                  <a:ext uri="{FF2B5EF4-FFF2-40B4-BE49-F238E27FC236}">
                    <a16:creationId xmlns:a16="http://schemas.microsoft.com/office/drawing/2014/main" id="{0B32E42E-F84D-481D-9D4B-7D01FBD949A5}"/>
                  </a:ext>
                </a:extLst>
              </p:cNvPr>
              <p:cNvGraphicFramePr>
                <a:graphicFrameLocks noGrp="1"/>
              </p:cNvGraphicFramePr>
              <p:nvPr>
                <p:extLst>
                  <p:ext uri="{D42A27DB-BD31-4B8C-83A1-F6EECF244321}">
                    <p14:modId xmlns:p14="http://schemas.microsoft.com/office/powerpoint/2010/main" val="2393436378"/>
                  </p:ext>
                </p:extLst>
              </p:nvPr>
            </p:nvGraphicFramePr>
            <p:xfrm>
              <a:off x="2423592" y="1819851"/>
              <a:ext cx="7416823" cy="2588646"/>
            </p:xfrm>
            <a:graphic>
              <a:graphicData uri="http://schemas.openxmlformats.org/drawingml/2006/table">
                <a:tbl>
                  <a:tblPr firstRow="1" firstCol="1" bandRow="1">
                    <a:tableStyleId>{5C22544A-7EE6-4342-B048-85BDC9FD1C3A}</a:tableStyleId>
                  </a:tblPr>
                  <a:tblGrid>
                    <a:gridCol w="1320972">
                      <a:extLst>
                        <a:ext uri="{9D8B030D-6E8A-4147-A177-3AD203B41FA5}">
                          <a16:colId xmlns:a16="http://schemas.microsoft.com/office/drawing/2014/main" val="72853307"/>
                        </a:ext>
                      </a:extLst>
                    </a:gridCol>
                    <a:gridCol w="1181148">
                      <a:extLst>
                        <a:ext uri="{9D8B030D-6E8A-4147-A177-3AD203B41FA5}">
                          <a16:colId xmlns:a16="http://schemas.microsoft.com/office/drawing/2014/main" val="581904164"/>
                        </a:ext>
                      </a:extLst>
                    </a:gridCol>
                    <a:gridCol w="1664401">
                      <a:extLst>
                        <a:ext uri="{9D8B030D-6E8A-4147-A177-3AD203B41FA5}">
                          <a16:colId xmlns:a16="http://schemas.microsoft.com/office/drawing/2014/main" val="123586648"/>
                        </a:ext>
                      </a:extLst>
                    </a:gridCol>
                    <a:gridCol w="932162">
                      <a:extLst>
                        <a:ext uri="{9D8B030D-6E8A-4147-A177-3AD203B41FA5}">
                          <a16:colId xmlns:a16="http://schemas.microsoft.com/office/drawing/2014/main" val="3884078033"/>
                        </a:ext>
                      </a:extLst>
                    </a:gridCol>
                    <a:gridCol w="2318140">
                      <a:extLst>
                        <a:ext uri="{9D8B030D-6E8A-4147-A177-3AD203B41FA5}">
                          <a16:colId xmlns:a16="http://schemas.microsoft.com/office/drawing/2014/main" val="1567433601"/>
                        </a:ext>
                      </a:extLst>
                    </a:gridCol>
                  </a:tblGrid>
                  <a:tr h="727456">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Es/Iot, </a:t>
                          </a:r>
                          <a:endParaRPr lang="en-US" sz="1200">
                            <a:effectLst/>
                          </a:endParaRPr>
                        </a:p>
                        <a:p>
                          <a:pPr algn="ctr">
                            <a:lnSpc>
                              <a:spcPct val="107000"/>
                            </a:lnSpc>
                            <a:spcAft>
                              <a:spcPts val="300"/>
                            </a:spcAft>
                          </a:pPr>
                          <a:r>
                            <a:rPr lang="en-GB" sz="1200">
                              <a:effectLst/>
                            </a:rPr>
                            <a:t>dB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2"/>
                          <a:stretch>
                            <a:fillRect l="-219948" t="-5000" r="-1050" b="-267500"/>
                          </a:stretch>
                        </a:blipFill>
                      </a:tcPr>
                    </a:tc>
                    <a:extLst>
                      <a:ext uri="{0D108BD9-81ED-4DB2-BD59-A6C34878D82A}">
                        <a16:rowId xmlns:a16="http://schemas.microsoft.com/office/drawing/2014/main" val="2354163275"/>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5">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900"/>
                            </a:spcAft>
                          </a:pPr>
                          <a:r>
                            <a:rPr lang="en-GB" sz="1200">
                              <a:effectLst/>
                            </a:rPr>
                            <a:t>15</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900"/>
                            </a:spcAft>
                            <a:buClrTx/>
                            <a:buSzTx/>
                            <a:buFontTx/>
                            <a:buNone/>
                            <a:tabLst/>
                            <a:defRPr/>
                          </a:pPr>
                          <a:r>
                            <a:rPr lang="en-GB" sz="1200" dirty="0">
                              <a:effectLst/>
                            </a:rPr>
                            <a:t>≥[4]</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061876413"/>
                      </a:ext>
                    </a:extLst>
                  </a:tr>
                  <a:tr h="186119">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≥[52]</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30000587"/>
                      </a:ext>
                    </a:extLst>
                  </a:tr>
                  <a:tr h="186119">
                    <a:tc>
                      <a:txBody>
                        <a:bodyPr/>
                        <a:lstStyle/>
                        <a:p>
                          <a:pPr algn="ctr">
                            <a:lnSpc>
                              <a:spcPct val="107000"/>
                            </a:lnSpc>
                            <a:spcAft>
                              <a:spcPts val="900"/>
                            </a:spcAft>
                          </a:pPr>
                          <a:r>
                            <a:rPr lang="en-GB" sz="1200" dirty="0">
                              <a:effectLst/>
                            </a:rPr>
                            <a:t>[TBD]</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&gt;[104]</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31140829"/>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≥[48]</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a:effectLst/>
                            </a:rPr>
                            <a:t>30,60</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9382644"/>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≥132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57543490"/>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5">
                      <a:txBody>
                        <a:bodyPr/>
                        <a:lstStyle/>
                        <a:p>
                          <a:pPr algn="ctr">
                            <a:lnSpc>
                              <a:spcPct val="107000"/>
                            </a:lnSpc>
                            <a:spcAft>
                              <a:spcPts val="300"/>
                            </a:spcAft>
                          </a:pPr>
                          <a:r>
                            <a:rPr lang="en-GB" sz="1200" dirty="0">
                              <a:effectLst/>
                            </a:rPr>
                            <a:t>-13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3">
                      <a:txBody>
                        <a:bodyPr/>
                        <a:lstStyle/>
                        <a:p>
                          <a:pPr algn="ctr">
                            <a:lnSpc>
                              <a:spcPct val="107000"/>
                            </a:lnSpc>
                            <a:spcAft>
                              <a:spcPts val="300"/>
                            </a:spcAft>
                          </a:pPr>
                          <a:r>
                            <a:rPr lang="en-GB" sz="1200" dirty="0">
                              <a:effectLst/>
                            </a:rPr>
                            <a:t>15</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340300458"/>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≥[52]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37824792"/>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&gt;[104]</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4124521921"/>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a:effectLst/>
                            </a:rPr>
                            <a:t>≥[48]</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300"/>
                            </a:spcAft>
                          </a:pPr>
                          <a:r>
                            <a:rPr lang="en-GB" sz="1200" dirty="0">
                              <a:effectLst/>
                            </a:rPr>
                            <a:t>30,60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7300317"/>
                      </a:ext>
                    </a:extLst>
                  </a:tr>
                  <a:tr h="186119">
                    <a:tc>
                      <a:txBody>
                        <a:bodyPr/>
                        <a:lstStyle/>
                        <a:p>
                          <a:pPr algn="ctr">
                            <a:lnSpc>
                              <a:spcPct val="107000"/>
                            </a:lnSpc>
                            <a:spcAft>
                              <a:spcPts val="3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≥132</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3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622988545"/>
                      </a:ext>
                    </a:extLst>
                  </a:tr>
                </a:tbl>
              </a:graphicData>
            </a:graphic>
          </p:graphicFrame>
        </mc:Fallback>
      </mc:AlternateContent>
      <mc:AlternateContent xmlns:mc="http://schemas.openxmlformats.org/markup-compatibility/2006">
        <mc:Choice xmlns:a14="http://schemas.microsoft.com/office/drawing/2010/main" Requires="a14">
          <p:graphicFrame>
            <p:nvGraphicFramePr>
              <p:cNvPr id="10" name="Table 9">
                <a:extLst>
                  <a:ext uri="{FF2B5EF4-FFF2-40B4-BE49-F238E27FC236}">
                    <a16:creationId xmlns:a16="http://schemas.microsoft.com/office/drawing/2014/main" id="{708E4D18-A5A2-4E9A-8A16-565F62DBB564}"/>
                  </a:ext>
                </a:extLst>
              </p:cNvPr>
              <p:cNvGraphicFramePr>
                <a:graphicFrameLocks noGrp="1"/>
              </p:cNvGraphicFramePr>
              <p:nvPr>
                <p:extLst>
                  <p:ext uri="{D42A27DB-BD31-4B8C-83A1-F6EECF244321}">
                    <p14:modId xmlns:p14="http://schemas.microsoft.com/office/powerpoint/2010/main" val="3881319832"/>
                  </p:ext>
                </p:extLst>
              </p:nvPr>
            </p:nvGraphicFramePr>
            <p:xfrm>
              <a:off x="2419816" y="4854536"/>
              <a:ext cx="7416823" cy="1471932"/>
            </p:xfrm>
            <a:graphic>
              <a:graphicData uri="http://schemas.openxmlformats.org/drawingml/2006/table">
                <a:tbl>
                  <a:tblPr firstRow="1" firstCol="1" bandRow="1">
                    <a:tableStyleId>{5C22544A-7EE6-4342-B048-85BDC9FD1C3A}</a:tableStyleId>
                  </a:tblPr>
                  <a:tblGrid>
                    <a:gridCol w="1320972">
                      <a:extLst>
                        <a:ext uri="{9D8B030D-6E8A-4147-A177-3AD203B41FA5}">
                          <a16:colId xmlns:a16="http://schemas.microsoft.com/office/drawing/2014/main" val="1643857742"/>
                        </a:ext>
                      </a:extLst>
                    </a:gridCol>
                    <a:gridCol w="1107556">
                      <a:extLst>
                        <a:ext uri="{9D8B030D-6E8A-4147-A177-3AD203B41FA5}">
                          <a16:colId xmlns:a16="http://schemas.microsoft.com/office/drawing/2014/main" val="3557056484"/>
                        </a:ext>
                      </a:extLst>
                    </a:gridCol>
                    <a:gridCol w="1737993">
                      <a:extLst>
                        <a:ext uri="{9D8B030D-6E8A-4147-A177-3AD203B41FA5}">
                          <a16:colId xmlns:a16="http://schemas.microsoft.com/office/drawing/2014/main" val="825121501"/>
                        </a:ext>
                      </a:extLst>
                    </a:gridCol>
                    <a:gridCol w="932162">
                      <a:extLst>
                        <a:ext uri="{9D8B030D-6E8A-4147-A177-3AD203B41FA5}">
                          <a16:colId xmlns:a16="http://schemas.microsoft.com/office/drawing/2014/main" val="2701784898"/>
                        </a:ext>
                      </a:extLst>
                    </a:gridCol>
                    <a:gridCol w="2318140">
                      <a:extLst>
                        <a:ext uri="{9D8B030D-6E8A-4147-A177-3AD203B41FA5}">
                          <a16:colId xmlns:a16="http://schemas.microsoft.com/office/drawing/2014/main" val="4179826001"/>
                        </a:ext>
                      </a:extLst>
                    </a:gridCol>
                  </a:tblGrid>
                  <a:tr h="481330">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Es/</a:t>
                          </a:r>
                          <a:r>
                            <a:rPr lang="en-GB" sz="1200" dirty="0" err="1">
                              <a:effectLst/>
                            </a:rPr>
                            <a:t>Iot</a:t>
                          </a:r>
                          <a:r>
                            <a:rPr lang="en-GB" sz="1200" dirty="0">
                              <a:effectLst/>
                            </a:rPr>
                            <a:t>, </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Repetition factor per slot</a:t>
                          </a:r>
                          <a:endParaRPr lang="en-US" sz="1200">
                            <a:effectLst/>
                          </a:endParaRPr>
                        </a:p>
                        <a:p>
                          <a:pPr algn="ctr">
                            <a:lnSpc>
                              <a:spcPct val="107000"/>
                            </a:lnSpc>
                            <a:spcAft>
                              <a:spcPts val="300"/>
                            </a:spcAft>
                          </a:pPr>
                          <a:r>
                            <a:rPr lang="en-GB" sz="1200">
                              <a:effectLst/>
                            </a:rPr>
                            <a:t> </a:t>
                          </a:r>
                          <a14:m>
                            <m:oMath xmlns:m="http://schemas.openxmlformats.org/officeDocument/2006/math">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m:t>
                                  </m:r>
                                  <m:r>
                                    <a:rPr lang="en-GB" sz="1200">
                                      <a:effectLst/>
                                      <a:latin typeface="Cambria Math" panose="02040503050406030204" pitchFamily="18" charset="0"/>
                                    </a:rPr>
                                    <m:t>𝑇</m:t>
                                  </m:r>
                                </m:e>
                                <m:sub>
                                  <m:r>
                                    <m:rPr>
                                      <m:nor/>
                                    </m:rPr>
                                    <a:rPr lang="en-GB" sz="1200">
                                      <a:effectLst/>
                                    </a:rPr>
                                    <m:t>rep</m:t>
                                  </m:r>
                                </m:sub>
                                <m:sup>
                                  <m:r>
                                    <m:rPr>
                                      <m:nor/>
                                    </m:rPr>
                                    <a:rPr lang="en-GB" sz="1200">
                                      <a:effectLst/>
                                    </a:rPr>
                                    <m:t>PRS</m:t>
                                  </m:r>
                                </m:sup>
                              </m:sSubSup>
                              <m:r>
                                <a:rPr lang="en-GB" sz="1200">
                                  <a:effectLst/>
                                  <a:latin typeface="Cambria Math" panose="02040503050406030204" pitchFamily="18" charset="0"/>
                                </a:rPr>
                                <m:t>∗</m:t>
                              </m:r>
                              <m:sSub>
                                <m:sSubPr>
                                  <m:ctrlPr>
                                    <a:rPr lang="en-US" sz="1200" i="1">
                                      <a:effectLst/>
                                      <a:latin typeface="Cambria Math" panose="02040503050406030204" pitchFamily="18" charset="0"/>
                                    </a:rPr>
                                  </m:ctrlPr>
                                </m:sSubPr>
                                <m:e>
                                  <m:r>
                                    <a:rPr lang="en-GB" sz="1200">
                                      <a:effectLst/>
                                      <a:latin typeface="Cambria Math" panose="02040503050406030204" pitchFamily="18" charset="0"/>
                                    </a:rPr>
                                    <m:t>𝐿</m:t>
                                  </m:r>
                                </m:e>
                                <m:sub>
                                  <m:r>
                                    <m:rPr>
                                      <m:nor/>
                                    </m:rPr>
                                    <a:rPr lang="en-GB" sz="1200">
                                      <a:effectLst/>
                                    </a:rPr>
                                    <m:t>PRS</m:t>
                                  </m:r>
                                </m:sub>
                              </m:sSub>
                              <m:r>
                                <a:rPr lang="en-GB" sz="1200">
                                  <a:effectLst/>
                                  <a:latin typeface="Cambria Math" panose="02040503050406030204" pitchFamily="18" charset="0"/>
                                </a:rPr>
                                <m:t>/</m:t>
                              </m:r>
                              <m:sSubSup>
                                <m:sSubSupPr>
                                  <m:ctrlPr>
                                    <a:rPr lang="en-US" sz="1200" i="1">
                                      <a:effectLst/>
                                      <a:latin typeface="Cambria Math" panose="02040503050406030204" pitchFamily="18" charset="0"/>
                                    </a:rPr>
                                  </m:ctrlPr>
                                </m:sSubSupPr>
                                <m:e>
                                  <m:r>
                                    <a:rPr lang="en-GB" sz="1200">
                                      <a:effectLst/>
                                      <a:latin typeface="Cambria Math" panose="02040503050406030204" pitchFamily="18" charset="0"/>
                                    </a:rPr>
                                    <m:t>𝐾</m:t>
                                  </m:r>
                                </m:e>
                                <m:sub>
                                  <m:r>
                                    <m:rPr>
                                      <m:nor/>
                                    </m:rPr>
                                    <a:rPr lang="en-GB" sz="1200">
                                      <a:effectLst/>
                                    </a:rPr>
                                    <m:t>comb</m:t>
                                  </m:r>
                                </m:sub>
                                <m:sup>
                                  <m:r>
                                    <m:rPr>
                                      <m:nor/>
                                    </m:rPr>
                                    <a:rPr lang="en-GB" sz="1200">
                                      <a:effectLst/>
                                    </a:rPr>
                                    <m:t>PRS</m:t>
                                  </m:r>
                                </m:sup>
                              </m:sSubSup>
                              <m:r>
                                <a:rPr lang="en-GB" sz="1200">
                                  <a:effectLst/>
                                  <a:latin typeface="Cambria Math" panose="02040503050406030204" pitchFamily="18" charset="0"/>
                                </a:rPr>
                                <m:t>)</m:t>
                              </m:r>
                            </m:oMath>
                          </a14:m>
                          <a:r>
                            <a:rPr lang="en-GB" sz="1200">
                              <a:effectLst/>
                            </a:rPr>
                            <a:t> </a:t>
                          </a:r>
                          <a:endParaRPr lang="en-US" sz="1200">
                            <a:effectLst/>
                          </a:endParaRPr>
                        </a:p>
                        <a:p>
                          <a:pPr algn="ctr">
                            <a:lnSpc>
                              <a:spcPct val="107000"/>
                            </a:lnSpc>
                            <a:spcAft>
                              <a:spcPts val="300"/>
                            </a:spcAft>
                          </a:pPr>
                          <a:r>
                            <a:rPr lang="en-GB" sz="1200">
                              <a:effectLst/>
                            </a:rPr>
                            <a:t>[38.211]</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11056025"/>
                      </a:ext>
                    </a:extLst>
                  </a:tr>
                  <a:tr h="0">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strike="sngStrike" dirty="0">
                              <a:effectLst/>
                            </a:rPr>
                            <a:t>60</a:t>
                          </a:r>
                          <a:r>
                            <a:rPr lang="en-GB" sz="1200" dirty="0">
                              <a:effectLst/>
                            </a:rPr>
                            <a:t>/120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900"/>
                            </a:spcAft>
                            <a:buClrTx/>
                            <a:buSzTx/>
                            <a:buFontTx/>
                            <a:buNone/>
                            <a:tabLst/>
                            <a:defRPr/>
                          </a:pPr>
                          <a:r>
                            <a:rPr lang="en-GB" sz="1200" dirty="0">
                              <a:effectLst/>
                            </a:rPr>
                            <a:t>≥[4]</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9255518"/>
                      </a:ext>
                    </a:extLst>
                  </a:tr>
                  <a:tr h="127635">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≥[64]</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63806641"/>
                      </a:ext>
                    </a:extLst>
                  </a:tr>
                  <a:tr h="127635">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a:effectLst/>
                            </a:rPr>
                            <a:t>-13</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strike="sngStrike" dirty="0">
                              <a:effectLst/>
                            </a:rPr>
                            <a:t>60</a:t>
                          </a:r>
                          <a:r>
                            <a:rPr lang="en-GB" sz="1200" dirty="0">
                              <a:effectLst/>
                            </a:rPr>
                            <a:t>/120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89475259"/>
                      </a:ext>
                    </a:extLst>
                  </a:tr>
                  <a:tr h="127635">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≥[64]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41150998"/>
                      </a:ext>
                    </a:extLst>
                  </a:tr>
                </a:tbl>
              </a:graphicData>
            </a:graphic>
          </p:graphicFrame>
        </mc:Choice>
        <mc:Fallback>
          <p:graphicFrame>
            <p:nvGraphicFramePr>
              <p:cNvPr id="10" name="Table 9">
                <a:extLst>
                  <a:ext uri="{FF2B5EF4-FFF2-40B4-BE49-F238E27FC236}">
                    <a16:creationId xmlns:a16="http://schemas.microsoft.com/office/drawing/2014/main" id="{708E4D18-A5A2-4E9A-8A16-565F62DBB564}"/>
                  </a:ext>
                </a:extLst>
              </p:cNvPr>
              <p:cNvGraphicFramePr>
                <a:graphicFrameLocks noGrp="1"/>
              </p:cNvGraphicFramePr>
              <p:nvPr>
                <p:extLst>
                  <p:ext uri="{D42A27DB-BD31-4B8C-83A1-F6EECF244321}">
                    <p14:modId xmlns:p14="http://schemas.microsoft.com/office/powerpoint/2010/main" val="3881319832"/>
                  </p:ext>
                </p:extLst>
              </p:nvPr>
            </p:nvGraphicFramePr>
            <p:xfrm>
              <a:off x="2419816" y="4854536"/>
              <a:ext cx="7416823" cy="1471932"/>
            </p:xfrm>
            <a:graphic>
              <a:graphicData uri="http://schemas.openxmlformats.org/drawingml/2006/table">
                <a:tbl>
                  <a:tblPr firstRow="1" firstCol="1" bandRow="1">
                    <a:tableStyleId>{5C22544A-7EE6-4342-B048-85BDC9FD1C3A}</a:tableStyleId>
                  </a:tblPr>
                  <a:tblGrid>
                    <a:gridCol w="1320972">
                      <a:extLst>
                        <a:ext uri="{9D8B030D-6E8A-4147-A177-3AD203B41FA5}">
                          <a16:colId xmlns:a16="http://schemas.microsoft.com/office/drawing/2014/main" val="1643857742"/>
                        </a:ext>
                      </a:extLst>
                    </a:gridCol>
                    <a:gridCol w="1107556">
                      <a:extLst>
                        <a:ext uri="{9D8B030D-6E8A-4147-A177-3AD203B41FA5}">
                          <a16:colId xmlns:a16="http://schemas.microsoft.com/office/drawing/2014/main" val="3557056484"/>
                        </a:ext>
                      </a:extLst>
                    </a:gridCol>
                    <a:gridCol w="1737993">
                      <a:extLst>
                        <a:ext uri="{9D8B030D-6E8A-4147-A177-3AD203B41FA5}">
                          <a16:colId xmlns:a16="http://schemas.microsoft.com/office/drawing/2014/main" val="825121501"/>
                        </a:ext>
                      </a:extLst>
                    </a:gridCol>
                    <a:gridCol w="932162">
                      <a:extLst>
                        <a:ext uri="{9D8B030D-6E8A-4147-A177-3AD203B41FA5}">
                          <a16:colId xmlns:a16="http://schemas.microsoft.com/office/drawing/2014/main" val="2701784898"/>
                        </a:ext>
                      </a:extLst>
                    </a:gridCol>
                    <a:gridCol w="2318140">
                      <a:extLst>
                        <a:ext uri="{9D8B030D-6E8A-4147-A177-3AD203B41FA5}">
                          <a16:colId xmlns:a16="http://schemas.microsoft.com/office/drawing/2014/main" val="4179826001"/>
                        </a:ext>
                      </a:extLst>
                    </a:gridCol>
                  </a:tblGrid>
                  <a:tr h="727456">
                    <a:tc>
                      <a:txBody>
                        <a:bodyPr/>
                        <a:lstStyle/>
                        <a:p>
                          <a:pPr algn="ctr">
                            <a:lnSpc>
                              <a:spcPct val="107000"/>
                            </a:lnSpc>
                            <a:spcAft>
                              <a:spcPts val="300"/>
                            </a:spcAft>
                          </a:pPr>
                          <a:r>
                            <a:rPr lang="en-GB" sz="1200" dirty="0">
                              <a:effectLst/>
                            </a:rPr>
                            <a:t>Accuracy, </a:t>
                          </a:r>
                          <a:endParaRPr lang="en-US" sz="1200" dirty="0">
                            <a:effectLst/>
                          </a:endParaRPr>
                        </a:p>
                        <a:p>
                          <a:pPr algn="ctr">
                            <a:lnSpc>
                              <a:spcPct val="107000"/>
                            </a:lnSpc>
                            <a:spcAft>
                              <a:spcPts val="300"/>
                            </a:spcAft>
                          </a:pPr>
                          <a:r>
                            <a:rPr lang="en-GB" sz="1200" dirty="0">
                              <a:effectLst/>
                            </a:rPr>
                            <a:t>Tc</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dirty="0">
                              <a:effectLst/>
                            </a:rPr>
                            <a:t>Es/</a:t>
                          </a:r>
                          <a:r>
                            <a:rPr lang="en-GB" sz="1200" dirty="0" err="1">
                              <a:effectLst/>
                            </a:rPr>
                            <a:t>Iot</a:t>
                          </a:r>
                          <a:r>
                            <a:rPr lang="en-GB" sz="1200" dirty="0">
                              <a:effectLst/>
                            </a:rPr>
                            <a:t>, </a:t>
                          </a:r>
                          <a:endParaRPr lang="en-US" sz="1200" dirty="0">
                            <a:effectLst/>
                          </a:endParaRPr>
                        </a:p>
                        <a:p>
                          <a:pPr algn="ctr">
                            <a:lnSpc>
                              <a:spcPct val="107000"/>
                            </a:lnSpc>
                            <a:spcAft>
                              <a:spcPts val="300"/>
                            </a:spcAft>
                          </a:pPr>
                          <a:r>
                            <a:rPr lang="en-GB" sz="1200" dirty="0">
                              <a:effectLst/>
                            </a:rPr>
                            <a:t>dB</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BW, </a:t>
                          </a:r>
                          <a:endParaRPr lang="en-US" sz="1200">
                            <a:effectLst/>
                          </a:endParaRPr>
                        </a:p>
                        <a:p>
                          <a:pPr algn="ctr">
                            <a:lnSpc>
                              <a:spcPct val="107000"/>
                            </a:lnSpc>
                            <a:spcAft>
                              <a:spcPts val="300"/>
                            </a:spcAft>
                          </a:pPr>
                          <a:r>
                            <a:rPr lang="en-GB" sz="1200">
                              <a:effectLst/>
                            </a:rPr>
                            <a:t>PRB</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300"/>
                            </a:spcAft>
                          </a:pPr>
                          <a:r>
                            <a:rPr lang="en-GB" sz="1200">
                              <a:effectLst/>
                            </a:rPr>
                            <a:t>PRS SCS,</a:t>
                          </a:r>
                          <a:endParaRPr lang="en-US" sz="1200">
                            <a:effectLst/>
                          </a:endParaRPr>
                        </a:p>
                        <a:p>
                          <a:pPr algn="ctr">
                            <a:lnSpc>
                              <a:spcPct val="107000"/>
                            </a:lnSpc>
                            <a:spcAft>
                              <a:spcPts val="300"/>
                            </a:spcAft>
                          </a:pPr>
                          <a:r>
                            <a:rPr lang="en-GB" sz="1200">
                              <a:effectLst/>
                            </a:rPr>
                            <a:t>kHz</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endParaRPr lang="en-US"/>
                        </a:p>
                      </a:txBody>
                      <a:tcPr marL="68580" marR="68580" marT="0" marB="0">
                        <a:blipFill>
                          <a:blip r:embed="rId3"/>
                          <a:stretch>
                            <a:fillRect l="-219948" t="-5833" r="-1050" b="-115000"/>
                          </a:stretch>
                        </a:blipFill>
                      </a:tcPr>
                    </a:tc>
                    <a:extLst>
                      <a:ext uri="{0D108BD9-81ED-4DB2-BD59-A6C34878D82A}">
                        <a16:rowId xmlns:a16="http://schemas.microsoft.com/office/drawing/2014/main" val="111056025"/>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dirty="0">
                              <a:effectLst/>
                            </a:rPr>
                            <a:t>-3</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strike="sngStrike" dirty="0">
                              <a:effectLst/>
                            </a:rPr>
                            <a:t>60</a:t>
                          </a:r>
                          <a:r>
                            <a:rPr lang="en-GB" sz="1200" dirty="0">
                              <a:effectLst/>
                            </a:rPr>
                            <a:t>/120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900"/>
                            </a:spcAft>
                            <a:buClrTx/>
                            <a:buSzTx/>
                            <a:buFontTx/>
                            <a:buNone/>
                            <a:tabLst/>
                            <a:defRPr/>
                          </a:pPr>
                          <a:r>
                            <a:rPr lang="en-GB" sz="1200" dirty="0">
                              <a:effectLst/>
                            </a:rPr>
                            <a:t>≥[4]</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689255518"/>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dirty="0">
                              <a:effectLst/>
                            </a:rPr>
                            <a:t>≥[64]</a:t>
                          </a:r>
                          <a:endParaRPr lang="en-US" sz="1200" dirty="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All</a:t>
                          </a:r>
                          <a:endParaRPr lang="en-US"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63806641"/>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rowSpan="2">
                      <a:txBody>
                        <a:bodyPr/>
                        <a:lstStyle/>
                        <a:p>
                          <a:pPr algn="ctr">
                            <a:lnSpc>
                              <a:spcPct val="107000"/>
                            </a:lnSpc>
                            <a:spcAft>
                              <a:spcPts val="900"/>
                            </a:spcAft>
                          </a:pPr>
                          <a:r>
                            <a:rPr lang="en-GB" sz="1200">
                              <a:effectLst/>
                            </a:rPr>
                            <a:t>-13</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≥[24]</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strike="sngStrike" dirty="0">
                              <a:effectLst/>
                            </a:rPr>
                            <a:t>60</a:t>
                          </a:r>
                          <a:r>
                            <a:rPr lang="en-GB" sz="1200" dirty="0">
                              <a:effectLst/>
                            </a:rPr>
                            <a:t>/120</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689475259"/>
                      </a:ext>
                    </a:extLst>
                  </a:tr>
                  <a:tr h="186119">
                    <a:tc>
                      <a:txBody>
                        <a:bodyPr/>
                        <a:lstStyle/>
                        <a:p>
                          <a:pPr algn="ctr">
                            <a:lnSpc>
                              <a:spcPct val="107000"/>
                            </a:lnSpc>
                            <a:spcAft>
                              <a:spcPts val="900"/>
                            </a:spcAft>
                          </a:pPr>
                          <a:r>
                            <a:rPr lang="en-GB" sz="1200">
                              <a:effectLst/>
                            </a:rPr>
                            <a:t>[TBD]</a:t>
                          </a:r>
                          <a:endParaRPr lang="en-US" sz="1200">
                            <a:effectLst/>
                            <a:latin typeface="Times New Roman" panose="02020603050405020304" pitchFamily="18" charset="0"/>
                            <a:ea typeface="SimSun" panose="02010600030101010101" pitchFamily="2" charset="-122"/>
                          </a:endParaRPr>
                        </a:p>
                      </a:txBody>
                      <a:tcPr marL="68580" marR="68580" marT="0" marB="0"/>
                    </a:tc>
                    <a:tc vMerge="1">
                      <a:txBody>
                        <a:bodyPr/>
                        <a:lstStyle/>
                        <a:p>
                          <a:endParaRPr lang="en-US"/>
                        </a:p>
                      </a:txBody>
                      <a:tcPr/>
                    </a:tc>
                    <a:tc>
                      <a:txBody>
                        <a:bodyPr/>
                        <a:lstStyle/>
                        <a:p>
                          <a:pPr algn="ctr">
                            <a:lnSpc>
                              <a:spcPct val="107000"/>
                            </a:lnSpc>
                            <a:spcAft>
                              <a:spcPts val="900"/>
                            </a:spcAft>
                          </a:pPr>
                          <a:r>
                            <a:rPr lang="en-GB" sz="1200">
                              <a:effectLst/>
                            </a:rPr>
                            <a:t>≥[64]</a:t>
                          </a:r>
                          <a:endParaRPr lang="en-US"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 </a:t>
                          </a:r>
                          <a:endParaRPr lang="en-US"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lnSpc>
                              <a:spcPct val="107000"/>
                            </a:lnSpc>
                            <a:spcAft>
                              <a:spcPts val="900"/>
                            </a:spcAft>
                          </a:pPr>
                          <a:r>
                            <a:rPr lang="en-GB" sz="1200" dirty="0">
                              <a:effectLst/>
                            </a:rPr>
                            <a:t>All</a:t>
                          </a:r>
                          <a:endParaRPr lang="en-US"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241150998"/>
                      </a:ext>
                    </a:extLst>
                  </a:tr>
                </a:tbl>
              </a:graphicData>
            </a:graphic>
          </p:graphicFrame>
        </mc:Fallback>
      </mc:AlternateContent>
      <p:sp>
        <p:nvSpPr>
          <p:cNvPr id="11" name="Rectangle 10">
            <a:extLst>
              <a:ext uri="{FF2B5EF4-FFF2-40B4-BE49-F238E27FC236}">
                <a16:creationId xmlns:a16="http://schemas.microsoft.com/office/drawing/2014/main" id="{415AE331-9B59-4F32-970E-E58DABCCFB98}"/>
              </a:ext>
            </a:extLst>
          </p:cNvPr>
          <p:cNvSpPr/>
          <p:nvPr/>
        </p:nvSpPr>
        <p:spPr>
          <a:xfrm>
            <a:off x="1332242" y="6332148"/>
            <a:ext cx="8928992" cy="369332"/>
          </a:xfrm>
          <a:prstGeom prst="rect">
            <a:avLst/>
          </a:prstGeom>
        </p:spPr>
        <p:txBody>
          <a:bodyPr wrap="square">
            <a:spAutoFit/>
          </a:bodyPr>
          <a:lstStyle/>
          <a:p>
            <a:r>
              <a:rPr lang="en-US" dirty="0">
                <a:highlight>
                  <a:srgbClr val="00FFFF"/>
                </a:highlight>
              </a:rPr>
              <a:t>FFS: The requirements for SCS=60k in FR2</a:t>
            </a:r>
            <a:endParaRPr lang="en-US" dirty="0">
              <a:solidFill>
                <a:srgbClr val="00B050"/>
              </a:solidFill>
              <a:highlight>
                <a:srgbClr val="00FFFF"/>
              </a:highlight>
            </a:endParaRPr>
          </a:p>
        </p:txBody>
      </p:sp>
    </p:spTree>
    <p:extLst>
      <p:ext uri="{BB962C8B-B14F-4D97-AF65-F5344CB8AC3E}">
        <p14:creationId xmlns:p14="http://schemas.microsoft.com/office/powerpoint/2010/main" val="143398922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dd7f7e98d9087211bfc2df44327750e0">
  <xsd:schema xmlns:xsd="http://www.w3.org/2001/XMLSchema" xmlns:xs="http://www.w3.org/2001/XMLSchema" xmlns:p="http://schemas.microsoft.com/office/2006/metadata/properties" xmlns:ns3="cc9c437c-ae0c-4066-8d90-a0f7de786127" targetNamespace="http://schemas.microsoft.com/office/2006/metadata/properties" ma:root="true" ma:fieldsID="c2967776dd1458a98050c65d7f672ad2"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16A6EE-9C71-4CA8-B83C-FAA2FE0E539F}">
  <ds:schemaRefs>
    <ds:schemaRef ds:uri="http://schemas.microsoft.com/sharepoint/v3/contenttype/forms"/>
  </ds:schemaRefs>
</ds:datastoreItem>
</file>

<file path=customXml/itemProps2.xml><?xml version="1.0" encoding="utf-8"?>
<ds:datastoreItem xmlns:ds="http://schemas.openxmlformats.org/officeDocument/2006/customXml" ds:itemID="{EC8B4B51-588A-4193-AB4E-12963BE166E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www.w3.org/XML/1998/namespace"/>
    <ds:schemaRef ds:uri="http://purl.org/dc/dcmitype/"/>
  </ds:schemaRefs>
</ds:datastoreItem>
</file>

<file path=customXml/itemProps3.xml><?xml version="1.0" encoding="utf-8"?>
<ds:datastoreItem xmlns:ds="http://schemas.openxmlformats.org/officeDocument/2006/customXml" ds:itemID="{24DFB520-71EE-41B0-8989-A83159B173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22291</TotalTime>
  <Words>1789</Words>
  <Application>Microsoft Office PowerPoint</Application>
  <PresentationFormat>Widescreen</PresentationFormat>
  <Paragraphs>301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 Unicode MS</vt:lpstr>
      <vt:lpstr>Arial</vt:lpstr>
      <vt:lpstr>Calibri</vt:lpstr>
      <vt:lpstr>Cambria Math</vt:lpstr>
      <vt:lpstr>Times New Roman</vt:lpstr>
      <vt:lpstr>Office 主题</vt:lpstr>
      <vt:lpstr>3GPP TSG-RAN WG4 Meeting #98-bis-e  Electronic Meeting, 12 – 20 April, 2021 </vt:lpstr>
      <vt:lpstr>PowerPoint Presentation</vt:lpstr>
      <vt:lpstr>Measurement Accuracy Requirements for RSTD(1)</vt:lpstr>
      <vt:lpstr>Measurement Accuracy Requirements for RSTD(2)</vt:lpstr>
      <vt:lpstr>Measurement Accuracy Requirements for PRS RSRP(1)</vt:lpstr>
      <vt:lpstr>Measurement Accuracy Requirements for PRS RSRP(2)</vt:lpstr>
      <vt:lpstr>Measurement Accuracy Requirements for UE Rx-Tx time difference(1)</vt:lpstr>
      <vt:lpstr>Measurement Accuracy Requirements for UE Rx-Tx time difference(2)</vt:lpstr>
      <vt:lpstr>Measurement Accuracy Requirements for UE Rx-Tx time difference(3)</vt:lpstr>
      <vt:lpstr>Test case design principles(1)</vt:lpstr>
      <vt:lpstr>Test case design principles(2)</vt:lpstr>
      <vt:lpstr>Test case design principles(3)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keywords>CTPClassification=CTP_NT</cp:keywords>
  <cp:lastModifiedBy>Huang, Rui</cp:lastModifiedBy>
  <cp:revision>395</cp:revision>
  <dcterms:created xsi:type="dcterms:W3CDTF">2016-01-12T08:39:50Z</dcterms:created>
  <dcterms:modified xsi:type="dcterms:W3CDTF">2021-04-19T16:06:09Z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(3)HDtGZBEWFKp04Il6iPK3+aM7UNey7oImnfxsGpMgnGum2O4N9c37OIweFdOI8KwN2r5iT/q5
lTVOlOb9tHLJVp5zStt3Z64SxLA/HtZAqWA2B5Q4d+KPwUevGFDSokCWERfNke1xay1g6p1u
spQRsXcuPmv+ko8n5hJqnyAvOykw95CB/bRsUQV1JJAQNhQ+jlVJwf2wovX7AJGB2SQe0aa8
g9CGxF8hrSQoeOBI8z</vt:lpwstr>
  </property>
  <property fmtid="{D5CDD505-2E9C-101B-9397-08002B2CF9AE}" pid="3" name="_2015_ms_pID_7253431">
    <vt:lpwstr>RQtNwgb97hHK1vUR2vG7Qc2pWr1Tj1YdXrNcKrQfP2NMJd+XsG3+6e
Ppp+lYCZFGMnSk/4MrEZB9iwnAkVnVGSSlA+T8Rm+1ZDpM8kl1THXUbIQQ03ilax+LoMRETc
HN7h5eo+slKO2UATAYX4Cs23t/1jICsHrnoR4eYFf0yiLa3aJgpCI8loEyTXPz/g+z2ps762
LnqSkQOiLVf1/73DdDtipM2cQbMbgfIWGtsl</vt:lpwstr>
  </property>
  <property fmtid="{D5CDD505-2E9C-101B-9397-08002B2CF9AE}" pid="4" name="_2015_ms_pID_7253432">
    <vt:lpwstr>qb1vt5/SUIuxqJtvdv/diKhr0MnciyfuvwsT
fVCR/XlnSx70HCccKuGuPnq6PrYHtWiIM8ECvlK8N2SDFhrysOk=</vt:lpwstr>
  </property>
  <property fmtid="{D5CDD505-2E9C-101B-9397-08002B2CF9AE}" pid="5" name="ContentTypeId">
    <vt:lpwstr>0x010100EB28163D68FE8E4D9361964FDD814FC4</vt:lpwstr>
  </property>
  <property fmtid="{D5CDD505-2E9C-101B-9397-08002B2CF9AE}" pid="6" name="TitusGUID">
    <vt:lpwstr>4a845e00-6a01-4df2-a762-9fa96d4d9f58</vt:lpwstr>
  </property>
  <property fmtid="{D5CDD505-2E9C-101B-9397-08002B2CF9AE}" pid="7" name="CTP_TimeStamp">
    <vt:lpwstr>2020-08-25 13:45:02Z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1597927634</vt:lpwstr>
  </property>
</Properties>
</file>