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347" r:id="rId6"/>
    <p:sldId id="352" r:id="rId7"/>
    <p:sldId id="353" r:id="rId8"/>
    <p:sldId id="354" r:id="rId9"/>
    <p:sldId id="359" r:id="rId10"/>
    <p:sldId id="355" r:id="rId11"/>
    <p:sldId id="356" r:id="rId12"/>
    <p:sldId id="360" r:id="rId13"/>
    <p:sldId id="350" r:id="rId14"/>
    <p:sldId id="357" r:id="rId15"/>
    <p:sldId id="358" r:id="rId16"/>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C50B2D-AF7D-49B1-A494-A5C677F7A7C2}" v="8" dt="2021-04-20T00:41:32.757"/>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2" d="100"/>
          <a:sy n="122" d="100"/>
        </p:scale>
        <p:origin x="114" y="31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Rui" userId="2b60e985-b2bb-4704-b9fe-58fc6af4a968" providerId="ADAL" clId="{12C50B2D-AF7D-49B1-A494-A5C677F7A7C2}"/>
    <pc:docChg chg="custSel modSld">
      <pc:chgData name="Huang, Rui" userId="2b60e985-b2bb-4704-b9fe-58fc6af4a968" providerId="ADAL" clId="{12C50B2D-AF7D-49B1-A494-A5C677F7A7C2}" dt="2021-04-20T00:42:14.272" v="105" actId="20577"/>
      <pc:docMkLst>
        <pc:docMk/>
      </pc:docMkLst>
      <pc:sldChg chg="modSp mod">
        <pc:chgData name="Huang, Rui" userId="2b60e985-b2bb-4704-b9fe-58fc6af4a968" providerId="ADAL" clId="{12C50B2D-AF7D-49B1-A494-A5C677F7A7C2}" dt="2021-04-19T18:17:25.877" v="4" actId="207"/>
        <pc:sldMkLst>
          <pc:docMk/>
          <pc:sldMk cId="2030701634" sldId="350"/>
        </pc:sldMkLst>
        <pc:spChg chg="mod">
          <ac:chgData name="Huang, Rui" userId="2b60e985-b2bb-4704-b9fe-58fc6af4a968" providerId="ADAL" clId="{12C50B2D-AF7D-49B1-A494-A5C677F7A7C2}" dt="2021-04-19T18:17:25.877" v="4" actId="207"/>
          <ac:spMkLst>
            <pc:docMk/>
            <pc:sldMk cId="2030701634" sldId="350"/>
            <ac:spMk id="3" creationId="{00000000-0000-0000-0000-000000000000}"/>
          </ac:spMkLst>
        </pc:spChg>
      </pc:sldChg>
      <pc:sldChg chg="modSp mod">
        <pc:chgData name="Huang, Rui" userId="2b60e985-b2bb-4704-b9fe-58fc6af4a968" providerId="ADAL" clId="{12C50B2D-AF7D-49B1-A494-A5C677F7A7C2}" dt="2021-04-19T23:56:19.946" v="67"/>
        <pc:sldMkLst>
          <pc:docMk/>
          <pc:sldMk cId="2070879220" sldId="352"/>
        </pc:sldMkLst>
        <pc:spChg chg="mod">
          <ac:chgData name="Huang, Rui" userId="2b60e985-b2bb-4704-b9fe-58fc6af4a968" providerId="ADAL" clId="{12C50B2D-AF7D-49B1-A494-A5C677F7A7C2}" dt="2021-04-19T23:56:19.946" v="67"/>
          <ac:spMkLst>
            <pc:docMk/>
            <pc:sldMk cId="2070879220" sldId="352"/>
            <ac:spMk id="3" creationId="{00000000-0000-0000-0000-000000000000}"/>
          </ac:spMkLst>
        </pc:spChg>
      </pc:sldChg>
      <pc:sldChg chg="modSp mod">
        <pc:chgData name="Huang, Rui" userId="2b60e985-b2bb-4704-b9fe-58fc6af4a968" providerId="ADAL" clId="{12C50B2D-AF7D-49B1-A494-A5C677F7A7C2}" dt="2021-04-20T00:42:14.272" v="105" actId="20577"/>
        <pc:sldMkLst>
          <pc:docMk/>
          <pc:sldMk cId="3332051470" sldId="353"/>
        </pc:sldMkLst>
        <pc:spChg chg="mod">
          <ac:chgData name="Huang, Rui" userId="2b60e985-b2bb-4704-b9fe-58fc6af4a968" providerId="ADAL" clId="{12C50B2D-AF7D-49B1-A494-A5C677F7A7C2}" dt="2021-04-20T00:39:55.090" v="76" actId="13926"/>
          <ac:spMkLst>
            <pc:docMk/>
            <pc:sldMk cId="3332051470" sldId="353"/>
            <ac:spMk id="5" creationId="{352EFC40-81D3-4FA4-AF6D-143E5F3487AD}"/>
          </ac:spMkLst>
        </pc:spChg>
        <pc:graphicFrameChg chg="modGraphic">
          <ac:chgData name="Huang, Rui" userId="2b60e985-b2bb-4704-b9fe-58fc6af4a968" providerId="ADAL" clId="{12C50B2D-AF7D-49B1-A494-A5C677F7A7C2}" dt="2021-04-20T00:42:14.272" v="105" actId="20577"/>
          <ac:graphicFrameMkLst>
            <pc:docMk/>
            <pc:sldMk cId="3332051470" sldId="353"/>
            <ac:graphicFrameMk id="9" creationId="{0B54CCCA-1D03-4952-841E-9EE5CDEFD046}"/>
          </ac:graphicFrameMkLst>
        </pc:graphicFrameChg>
        <pc:graphicFrameChg chg="modGraphic">
          <ac:chgData name="Huang, Rui" userId="2b60e985-b2bb-4704-b9fe-58fc6af4a968" providerId="ADAL" clId="{12C50B2D-AF7D-49B1-A494-A5C677F7A7C2}" dt="2021-04-20T00:42:07.517" v="99" actId="20577"/>
          <ac:graphicFrameMkLst>
            <pc:docMk/>
            <pc:sldMk cId="3332051470" sldId="353"/>
            <ac:graphicFrameMk id="10" creationId="{C9126958-575C-4AC4-8B3D-13800A4B297F}"/>
          </ac:graphicFrameMkLst>
        </pc:graphicFrameChg>
      </pc:sldChg>
      <pc:sldChg chg="modSp mod">
        <pc:chgData name="Huang, Rui" userId="2b60e985-b2bb-4704-b9fe-58fc6af4a968" providerId="ADAL" clId="{12C50B2D-AF7D-49B1-A494-A5C677F7A7C2}" dt="2021-04-19T18:18:20.278" v="27" actId="20577"/>
        <pc:sldMkLst>
          <pc:docMk/>
          <pc:sldMk cId="2354330982" sldId="357"/>
        </pc:sldMkLst>
        <pc:spChg chg="mod">
          <ac:chgData name="Huang, Rui" userId="2b60e985-b2bb-4704-b9fe-58fc6af4a968" providerId="ADAL" clId="{12C50B2D-AF7D-49B1-A494-A5C677F7A7C2}" dt="2021-04-19T18:18:20.278" v="27" actId="20577"/>
          <ac:spMkLst>
            <pc:docMk/>
            <pc:sldMk cId="2354330982" sldId="357"/>
            <ac:spMk id="3" creationId="{00000000-0000-0000-0000-000000000000}"/>
          </ac:spMkLst>
        </pc:spChg>
      </pc:sldChg>
      <pc:sldChg chg="addSp modSp mod">
        <pc:chgData name="Huang, Rui" userId="2b60e985-b2bb-4704-b9fe-58fc6af4a968" providerId="ADAL" clId="{12C50B2D-AF7D-49B1-A494-A5C677F7A7C2}" dt="2021-04-20T00:41:57.477" v="93" actId="6549"/>
        <pc:sldMkLst>
          <pc:docMk/>
          <pc:sldMk cId="2141102527" sldId="359"/>
        </pc:sldMkLst>
        <pc:spChg chg="mod">
          <ac:chgData name="Huang, Rui" userId="2b60e985-b2bb-4704-b9fe-58fc6af4a968" providerId="ADAL" clId="{12C50B2D-AF7D-49B1-A494-A5C677F7A7C2}" dt="2021-04-20T00:40:33.918" v="79" actId="1076"/>
          <ac:spMkLst>
            <pc:docMk/>
            <pc:sldMk cId="2141102527" sldId="359"/>
            <ac:spMk id="3" creationId="{00000000-0000-0000-0000-000000000000}"/>
          </ac:spMkLst>
        </pc:spChg>
        <pc:spChg chg="add mod">
          <ac:chgData name="Huang, Rui" userId="2b60e985-b2bb-4704-b9fe-58fc6af4a968" providerId="ADAL" clId="{12C50B2D-AF7D-49B1-A494-A5C677F7A7C2}" dt="2021-04-20T00:41:23.603" v="89" actId="1076"/>
          <ac:spMkLst>
            <pc:docMk/>
            <pc:sldMk cId="2141102527" sldId="359"/>
            <ac:spMk id="4" creationId="{12E62B9E-5CAB-4102-A1A0-B0E7DB764195}"/>
          </ac:spMkLst>
        </pc:spChg>
        <pc:spChg chg="mod">
          <ac:chgData name="Huang, Rui" userId="2b60e985-b2bb-4704-b9fe-58fc6af4a968" providerId="ADAL" clId="{12C50B2D-AF7D-49B1-A494-A5C677F7A7C2}" dt="2021-04-20T00:40:46.381" v="81" actId="1076"/>
          <ac:spMkLst>
            <pc:docMk/>
            <pc:sldMk cId="2141102527" sldId="359"/>
            <ac:spMk id="6" creationId="{2BB16C34-6491-4E7D-A828-C3CC288CB296}"/>
          </ac:spMkLst>
        </pc:spChg>
        <pc:spChg chg="mod">
          <ac:chgData name="Huang, Rui" userId="2b60e985-b2bb-4704-b9fe-58fc6af4a968" providerId="ADAL" clId="{12C50B2D-AF7D-49B1-A494-A5C677F7A7C2}" dt="2021-04-20T00:40:59.781" v="83" actId="1076"/>
          <ac:spMkLst>
            <pc:docMk/>
            <pc:sldMk cId="2141102527" sldId="359"/>
            <ac:spMk id="7" creationId="{406D21FB-3866-4EB4-94DF-4473E56B1A9D}"/>
          </ac:spMkLst>
        </pc:spChg>
        <pc:graphicFrameChg chg="mod">
          <ac:chgData name="Huang, Rui" userId="2b60e985-b2bb-4704-b9fe-58fc6af4a968" providerId="ADAL" clId="{12C50B2D-AF7D-49B1-A494-A5C677F7A7C2}" dt="2021-04-20T00:40:49.673" v="82" actId="1076"/>
          <ac:graphicFrameMkLst>
            <pc:docMk/>
            <pc:sldMk cId="2141102527" sldId="359"/>
            <ac:graphicFrameMk id="8" creationId="{84AF77A2-481C-4C2B-946F-D960EE10E4D9}"/>
          </ac:graphicFrameMkLst>
        </pc:graphicFrameChg>
        <pc:graphicFrameChg chg="mod modGraphic">
          <ac:chgData name="Huang, Rui" userId="2b60e985-b2bb-4704-b9fe-58fc6af4a968" providerId="ADAL" clId="{12C50B2D-AF7D-49B1-A494-A5C677F7A7C2}" dt="2021-04-20T00:41:57.477" v="93" actId="6549"/>
          <ac:graphicFrameMkLst>
            <pc:docMk/>
            <pc:sldMk cId="2141102527" sldId="359"/>
            <ac:graphicFrameMk id="9" creationId="{CE9AF040-FDA7-4285-8301-790E0F2B57BC}"/>
          </ac:graphicFrameMkLst>
        </pc:graphicFrameChg>
      </pc:sldChg>
      <pc:sldChg chg="addSp modSp mod">
        <pc:chgData name="Huang, Rui" userId="2b60e985-b2bb-4704-b9fe-58fc6af4a968" providerId="ADAL" clId="{12C50B2D-AF7D-49B1-A494-A5C677F7A7C2}" dt="2021-04-20T00:41:49.759" v="92" actId="6549"/>
        <pc:sldMkLst>
          <pc:docMk/>
          <pc:sldMk cId="1433989222" sldId="360"/>
        </pc:sldMkLst>
        <pc:spChg chg="add mod">
          <ac:chgData name="Huang, Rui" userId="2b60e985-b2bb-4704-b9fe-58fc6af4a968" providerId="ADAL" clId="{12C50B2D-AF7D-49B1-A494-A5C677F7A7C2}" dt="2021-04-20T00:41:40.838" v="91" actId="1076"/>
          <ac:spMkLst>
            <pc:docMk/>
            <pc:sldMk cId="1433989222" sldId="360"/>
            <ac:spMk id="4" creationId="{00B74809-5A78-45A4-BC44-17C60DD0B052}"/>
          </ac:spMkLst>
        </pc:spChg>
        <pc:graphicFrameChg chg="modGraphic">
          <ac:chgData name="Huang, Rui" userId="2b60e985-b2bb-4704-b9fe-58fc6af4a968" providerId="ADAL" clId="{12C50B2D-AF7D-49B1-A494-A5C677F7A7C2}" dt="2021-04-20T00:41:49.759" v="92" actId="6549"/>
          <ac:graphicFrameMkLst>
            <pc:docMk/>
            <pc:sldMk cId="1433989222" sldId="360"/>
            <ac:graphicFrameMk id="10" creationId="{708E4D18-A5A2-4E9A-8A16-565F62DBB564}"/>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a:extLst>
              <a:ext uri="{FF2B5EF4-FFF2-40B4-BE49-F238E27FC236}">
                <a16:creationId xmlns:a16="http://schemas.microsoft.com/office/drawing/2014/main" id="{B110C47F-6B89-4DF5-8EBB-9C96B35D80E5}"/>
              </a:ext>
            </a:extLst>
          </p:cNvPr>
          <p:cNvSpPr>
            <a:spLocks noGrp="1"/>
          </p:cNvSpPr>
          <p:nvPr>
            <p:ph type="dt" sz="half" idx="10"/>
          </p:nvPr>
        </p:nvSpPr>
        <p:spPr/>
        <p:txBody>
          <a:bodyPr/>
          <a:lstStyle>
            <a:lvl1pPr>
              <a:defRPr/>
            </a:lvl1pPr>
          </a:lstStyle>
          <a:p>
            <a:pPr>
              <a:defRPr/>
            </a:pPr>
            <a:fld id="{732B9B2E-3987-4FEE-81E0-C361E4B49EEC}" type="datetimeFigureOut">
              <a:rPr lang="zh-CN" altLang="en-US"/>
              <a:pPr>
                <a:defRPr/>
              </a:pPr>
              <a:t>2021/4/20</a:t>
            </a:fld>
            <a:endParaRPr lang="zh-CN" altLang="en-US"/>
          </a:p>
        </p:txBody>
      </p:sp>
      <p:sp>
        <p:nvSpPr>
          <p:cNvPr id="5" name="页脚占位符 4">
            <a:extLst>
              <a:ext uri="{FF2B5EF4-FFF2-40B4-BE49-F238E27FC236}">
                <a16:creationId xmlns:a16="http://schemas.microsoft.com/office/drawing/2014/main" id="{74E8F973-A40D-4E10-959A-6C3F2DA653D9}"/>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DE5CD3E8-B9CB-48D0-B62C-97CB63664703}"/>
              </a:ext>
            </a:extLst>
          </p:cNvPr>
          <p:cNvSpPr>
            <a:spLocks noGrp="1"/>
          </p:cNvSpPr>
          <p:nvPr>
            <p:ph type="sldNum" sz="quarter" idx="12"/>
          </p:nvPr>
        </p:nvSpPr>
        <p:spPr/>
        <p:txBody>
          <a:bodyPr/>
          <a:lstStyle>
            <a:lvl1pPr>
              <a:defRPr/>
            </a:lvl1pPr>
          </a:lstStyle>
          <a:p>
            <a:fld id="{C30D6D3F-FF66-480D-A3BF-A8C6018B9A39}" type="slidenum">
              <a:rPr lang="zh-CN" altLang="en-US"/>
              <a:pPr/>
              <a:t>‹#›</a:t>
            </a:fld>
            <a:endParaRPr lang="zh-CN" altLang="en-US"/>
          </a:p>
        </p:txBody>
      </p:sp>
    </p:spTree>
    <p:extLst>
      <p:ext uri="{BB962C8B-B14F-4D97-AF65-F5344CB8AC3E}">
        <p14:creationId xmlns:p14="http://schemas.microsoft.com/office/powerpoint/2010/main" val="374474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0CF88EC4-3500-42F3-A844-36626FA83129}"/>
              </a:ext>
            </a:extLst>
          </p:cNvPr>
          <p:cNvSpPr>
            <a:spLocks noGrp="1"/>
          </p:cNvSpPr>
          <p:nvPr>
            <p:ph type="dt" sz="half" idx="10"/>
          </p:nvPr>
        </p:nvSpPr>
        <p:spPr/>
        <p:txBody>
          <a:bodyPr/>
          <a:lstStyle>
            <a:lvl1pPr>
              <a:defRPr/>
            </a:lvl1pPr>
          </a:lstStyle>
          <a:p>
            <a:pPr>
              <a:defRPr/>
            </a:pPr>
            <a:fld id="{355E1D3F-F635-43B1-81C4-FEB8953885B7}" type="datetimeFigureOut">
              <a:rPr lang="zh-CN" altLang="en-US"/>
              <a:pPr>
                <a:defRPr/>
              </a:pPr>
              <a:t>2021/4/20</a:t>
            </a:fld>
            <a:endParaRPr lang="zh-CN" altLang="en-US"/>
          </a:p>
        </p:txBody>
      </p:sp>
      <p:sp>
        <p:nvSpPr>
          <p:cNvPr id="5" name="页脚占位符 4">
            <a:extLst>
              <a:ext uri="{FF2B5EF4-FFF2-40B4-BE49-F238E27FC236}">
                <a16:creationId xmlns:a16="http://schemas.microsoft.com/office/drawing/2014/main" id="{903CE3B2-3742-4133-80E3-7DC0EDB478BB}"/>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BDE4CE46-C667-4988-B6F7-3212A494DB36}"/>
              </a:ext>
            </a:extLst>
          </p:cNvPr>
          <p:cNvSpPr>
            <a:spLocks noGrp="1"/>
          </p:cNvSpPr>
          <p:nvPr>
            <p:ph type="sldNum" sz="quarter" idx="12"/>
          </p:nvPr>
        </p:nvSpPr>
        <p:spPr/>
        <p:txBody>
          <a:bodyPr/>
          <a:lstStyle>
            <a:lvl1pPr>
              <a:defRPr/>
            </a:lvl1pPr>
          </a:lstStyle>
          <a:p>
            <a:fld id="{C2F20634-0294-4019-ADC2-4C61E3641544}" type="slidenum">
              <a:rPr lang="zh-CN" altLang="en-US"/>
              <a:pPr/>
              <a:t>‹#›</a:t>
            </a:fld>
            <a:endParaRPr lang="zh-CN" altLang="en-US"/>
          </a:p>
        </p:txBody>
      </p:sp>
    </p:spTree>
    <p:extLst>
      <p:ext uri="{BB962C8B-B14F-4D97-AF65-F5344CB8AC3E}">
        <p14:creationId xmlns:p14="http://schemas.microsoft.com/office/powerpoint/2010/main" val="1164133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798BE700-990F-42F3-89F9-184040EFAAEB}"/>
              </a:ext>
            </a:extLst>
          </p:cNvPr>
          <p:cNvSpPr>
            <a:spLocks noGrp="1"/>
          </p:cNvSpPr>
          <p:nvPr>
            <p:ph type="dt" sz="half" idx="10"/>
          </p:nvPr>
        </p:nvSpPr>
        <p:spPr/>
        <p:txBody>
          <a:bodyPr/>
          <a:lstStyle>
            <a:lvl1pPr>
              <a:defRPr/>
            </a:lvl1pPr>
          </a:lstStyle>
          <a:p>
            <a:pPr>
              <a:defRPr/>
            </a:pPr>
            <a:fld id="{31237AE4-1CA1-4BD6-A59C-267D2926DB8B}" type="datetimeFigureOut">
              <a:rPr lang="zh-CN" altLang="en-US"/>
              <a:pPr>
                <a:defRPr/>
              </a:pPr>
              <a:t>2021/4/20</a:t>
            </a:fld>
            <a:endParaRPr lang="zh-CN" altLang="en-US"/>
          </a:p>
        </p:txBody>
      </p:sp>
      <p:sp>
        <p:nvSpPr>
          <p:cNvPr id="5" name="页脚占位符 4">
            <a:extLst>
              <a:ext uri="{FF2B5EF4-FFF2-40B4-BE49-F238E27FC236}">
                <a16:creationId xmlns:a16="http://schemas.microsoft.com/office/drawing/2014/main" id="{ABBB8A06-2E51-49FC-975A-3AB0711A322E}"/>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5FB5C3BE-9303-4B29-8F4F-F5EE92436802}"/>
              </a:ext>
            </a:extLst>
          </p:cNvPr>
          <p:cNvSpPr>
            <a:spLocks noGrp="1"/>
          </p:cNvSpPr>
          <p:nvPr>
            <p:ph type="sldNum" sz="quarter" idx="12"/>
          </p:nvPr>
        </p:nvSpPr>
        <p:spPr/>
        <p:txBody>
          <a:bodyPr/>
          <a:lstStyle>
            <a:lvl1pPr>
              <a:defRPr/>
            </a:lvl1pPr>
          </a:lstStyle>
          <a:p>
            <a:fld id="{4AD5D381-9090-4739-BCF9-463136357550}" type="slidenum">
              <a:rPr lang="zh-CN" altLang="en-US"/>
              <a:pPr/>
              <a:t>‹#›</a:t>
            </a:fld>
            <a:endParaRPr lang="zh-CN" altLang="en-US"/>
          </a:p>
        </p:txBody>
      </p:sp>
    </p:spTree>
    <p:extLst>
      <p:ext uri="{BB962C8B-B14F-4D97-AF65-F5344CB8AC3E}">
        <p14:creationId xmlns:p14="http://schemas.microsoft.com/office/powerpoint/2010/main" val="339037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E48FF52-939E-4FDE-87E5-385503F5E8D6}"/>
              </a:ext>
            </a:extLst>
          </p:cNvPr>
          <p:cNvSpPr>
            <a:spLocks noGrp="1"/>
          </p:cNvSpPr>
          <p:nvPr>
            <p:ph type="dt" sz="half" idx="10"/>
          </p:nvPr>
        </p:nvSpPr>
        <p:spPr/>
        <p:txBody>
          <a:bodyPr/>
          <a:lstStyle>
            <a:lvl1pPr>
              <a:defRPr/>
            </a:lvl1pPr>
          </a:lstStyle>
          <a:p>
            <a:pPr>
              <a:defRPr/>
            </a:pPr>
            <a:fld id="{0E741B97-ED81-43E9-ACB5-5664A230F179}" type="datetimeFigureOut">
              <a:rPr lang="zh-CN" altLang="en-US"/>
              <a:pPr>
                <a:defRPr/>
              </a:pPr>
              <a:t>2021/4/20</a:t>
            </a:fld>
            <a:endParaRPr lang="zh-CN" altLang="en-US"/>
          </a:p>
        </p:txBody>
      </p:sp>
      <p:sp>
        <p:nvSpPr>
          <p:cNvPr id="5" name="页脚占位符 4">
            <a:extLst>
              <a:ext uri="{FF2B5EF4-FFF2-40B4-BE49-F238E27FC236}">
                <a16:creationId xmlns:a16="http://schemas.microsoft.com/office/drawing/2014/main" id="{BE5B6FFF-79BC-41BB-9B5E-C8C94A49A1F7}"/>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E326A589-0B22-49E2-8782-C645123F9DA8}"/>
              </a:ext>
            </a:extLst>
          </p:cNvPr>
          <p:cNvSpPr>
            <a:spLocks noGrp="1"/>
          </p:cNvSpPr>
          <p:nvPr>
            <p:ph type="sldNum" sz="quarter" idx="12"/>
          </p:nvPr>
        </p:nvSpPr>
        <p:spPr/>
        <p:txBody>
          <a:bodyPr/>
          <a:lstStyle>
            <a:lvl1pPr>
              <a:defRPr/>
            </a:lvl1pPr>
          </a:lstStyle>
          <a:p>
            <a:fld id="{305634E1-2BBA-45E4-B419-BF61D4D9820A}" type="slidenum">
              <a:rPr lang="zh-CN" altLang="en-US"/>
              <a:pPr/>
              <a:t>‹#›</a:t>
            </a:fld>
            <a:endParaRPr lang="zh-CN" altLang="en-US"/>
          </a:p>
        </p:txBody>
      </p:sp>
    </p:spTree>
    <p:extLst>
      <p:ext uri="{BB962C8B-B14F-4D97-AF65-F5344CB8AC3E}">
        <p14:creationId xmlns:p14="http://schemas.microsoft.com/office/powerpoint/2010/main" val="16180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F1D4CDA8-2757-48C2-95F0-1D5190EF500A}"/>
              </a:ext>
            </a:extLst>
          </p:cNvPr>
          <p:cNvSpPr>
            <a:spLocks noGrp="1"/>
          </p:cNvSpPr>
          <p:nvPr>
            <p:ph type="dt" sz="half" idx="10"/>
          </p:nvPr>
        </p:nvSpPr>
        <p:spPr/>
        <p:txBody>
          <a:bodyPr/>
          <a:lstStyle>
            <a:lvl1pPr>
              <a:defRPr/>
            </a:lvl1pPr>
          </a:lstStyle>
          <a:p>
            <a:pPr>
              <a:defRPr/>
            </a:pPr>
            <a:fld id="{6CD62417-7233-43F4-BB20-4D0B60A088B7}" type="datetimeFigureOut">
              <a:rPr lang="zh-CN" altLang="en-US"/>
              <a:pPr>
                <a:defRPr/>
              </a:pPr>
              <a:t>2021/4/20</a:t>
            </a:fld>
            <a:endParaRPr lang="zh-CN" altLang="en-US"/>
          </a:p>
        </p:txBody>
      </p:sp>
      <p:sp>
        <p:nvSpPr>
          <p:cNvPr id="5" name="页脚占位符 4">
            <a:extLst>
              <a:ext uri="{FF2B5EF4-FFF2-40B4-BE49-F238E27FC236}">
                <a16:creationId xmlns:a16="http://schemas.microsoft.com/office/drawing/2014/main" id="{76A75B80-ECA5-4777-BA5C-69790BBD3642}"/>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4B69A2F5-5FF9-44D8-8E08-3889E92EED4F}"/>
              </a:ext>
            </a:extLst>
          </p:cNvPr>
          <p:cNvSpPr>
            <a:spLocks noGrp="1"/>
          </p:cNvSpPr>
          <p:nvPr>
            <p:ph type="sldNum" sz="quarter" idx="12"/>
          </p:nvPr>
        </p:nvSpPr>
        <p:spPr/>
        <p:txBody>
          <a:bodyPr/>
          <a:lstStyle>
            <a:lvl1pPr>
              <a:defRPr/>
            </a:lvl1pPr>
          </a:lstStyle>
          <a:p>
            <a:fld id="{C98BC5DB-2B68-42A7-A2A0-BDE4FDFDDF1A}" type="slidenum">
              <a:rPr lang="zh-CN" altLang="en-US"/>
              <a:pPr/>
              <a:t>‹#›</a:t>
            </a:fld>
            <a:endParaRPr lang="zh-CN" altLang="en-US"/>
          </a:p>
        </p:txBody>
      </p:sp>
    </p:spTree>
    <p:extLst>
      <p:ext uri="{BB962C8B-B14F-4D97-AF65-F5344CB8AC3E}">
        <p14:creationId xmlns:p14="http://schemas.microsoft.com/office/powerpoint/2010/main" val="357836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a:extLst>
              <a:ext uri="{FF2B5EF4-FFF2-40B4-BE49-F238E27FC236}">
                <a16:creationId xmlns:a16="http://schemas.microsoft.com/office/drawing/2014/main" id="{55AFB8B6-6228-4341-BDE0-92DEF6B56ED3}"/>
              </a:ext>
            </a:extLst>
          </p:cNvPr>
          <p:cNvSpPr>
            <a:spLocks noGrp="1"/>
          </p:cNvSpPr>
          <p:nvPr>
            <p:ph type="dt" sz="half" idx="10"/>
          </p:nvPr>
        </p:nvSpPr>
        <p:spPr/>
        <p:txBody>
          <a:bodyPr/>
          <a:lstStyle>
            <a:lvl1pPr>
              <a:defRPr/>
            </a:lvl1pPr>
          </a:lstStyle>
          <a:p>
            <a:pPr>
              <a:defRPr/>
            </a:pPr>
            <a:fld id="{D3667BB0-58C9-40A8-B91F-2FCACC913A05}" type="datetimeFigureOut">
              <a:rPr lang="zh-CN" altLang="en-US"/>
              <a:pPr>
                <a:defRPr/>
              </a:pPr>
              <a:t>2021/4/20</a:t>
            </a:fld>
            <a:endParaRPr lang="zh-CN" altLang="en-US"/>
          </a:p>
        </p:txBody>
      </p:sp>
      <p:sp>
        <p:nvSpPr>
          <p:cNvPr id="6" name="页脚占位符 4">
            <a:extLst>
              <a:ext uri="{FF2B5EF4-FFF2-40B4-BE49-F238E27FC236}">
                <a16:creationId xmlns:a16="http://schemas.microsoft.com/office/drawing/2014/main" id="{6650B4C7-FA69-4214-B683-DF6ABDC9EBDB}"/>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6CE33585-FC11-4D5C-9A97-D6B5BFD81E50}"/>
              </a:ext>
            </a:extLst>
          </p:cNvPr>
          <p:cNvSpPr>
            <a:spLocks noGrp="1"/>
          </p:cNvSpPr>
          <p:nvPr>
            <p:ph type="sldNum" sz="quarter" idx="12"/>
          </p:nvPr>
        </p:nvSpPr>
        <p:spPr/>
        <p:txBody>
          <a:bodyPr/>
          <a:lstStyle>
            <a:lvl1pPr>
              <a:defRPr/>
            </a:lvl1pPr>
          </a:lstStyle>
          <a:p>
            <a:fld id="{46642D0E-0329-4C61-AB61-9F7C652527EE}" type="slidenum">
              <a:rPr lang="zh-CN" altLang="en-US"/>
              <a:pPr/>
              <a:t>‹#›</a:t>
            </a:fld>
            <a:endParaRPr lang="zh-CN" altLang="en-US"/>
          </a:p>
        </p:txBody>
      </p:sp>
    </p:spTree>
    <p:extLst>
      <p:ext uri="{BB962C8B-B14F-4D97-AF65-F5344CB8AC3E}">
        <p14:creationId xmlns:p14="http://schemas.microsoft.com/office/powerpoint/2010/main" val="19122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a:extLst>
              <a:ext uri="{FF2B5EF4-FFF2-40B4-BE49-F238E27FC236}">
                <a16:creationId xmlns:a16="http://schemas.microsoft.com/office/drawing/2014/main" id="{1C9E93F1-9619-43E0-9EE8-E552100788D0}"/>
              </a:ext>
            </a:extLst>
          </p:cNvPr>
          <p:cNvSpPr>
            <a:spLocks noGrp="1"/>
          </p:cNvSpPr>
          <p:nvPr>
            <p:ph type="dt" sz="half" idx="10"/>
          </p:nvPr>
        </p:nvSpPr>
        <p:spPr/>
        <p:txBody>
          <a:bodyPr/>
          <a:lstStyle>
            <a:lvl1pPr>
              <a:defRPr/>
            </a:lvl1pPr>
          </a:lstStyle>
          <a:p>
            <a:pPr>
              <a:defRPr/>
            </a:pPr>
            <a:fld id="{D778409C-FF29-436B-8BCE-F8235D04BFCA}" type="datetimeFigureOut">
              <a:rPr lang="zh-CN" altLang="en-US"/>
              <a:pPr>
                <a:defRPr/>
              </a:pPr>
              <a:t>2021/4/20</a:t>
            </a:fld>
            <a:endParaRPr lang="zh-CN" altLang="en-US"/>
          </a:p>
        </p:txBody>
      </p:sp>
      <p:sp>
        <p:nvSpPr>
          <p:cNvPr id="8" name="页脚占位符 4">
            <a:extLst>
              <a:ext uri="{FF2B5EF4-FFF2-40B4-BE49-F238E27FC236}">
                <a16:creationId xmlns:a16="http://schemas.microsoft.com/office/drawing/2014/main" id="{EC13D8FA-7E85-488D-B3DA-83DB742526C0}"/>
              </a:ext>
            </a:extLst>
          </p:cNvPr>
          <p:cNvSpPr>
            <a:spLocks noGrp="1"/>
          </p:cNvSpPr>
          <p:nvPr>
            <p:ph type="ftr" sz="quarter" idx="11"/>
          </p:nvPr>
        </p:nvSpPr>
        <p:spPr/>
        <p:txBody>
          <a:bodyPr/>
          <a:lstStyle>
            <a:lvl1pPr>
              <a:defRPr/>
            </a:lvl1pPr>
          </a:lstStyle>
          <a:p>
            <a:pPr>
              <a:defRPr/>
            </a:pPr>
            <a:endParaRPr lang="zh-CN" altLang="en-US"/>
          </a:p>
        </p:txBody>
      </p:sp>
      <p:sp>
        <p:nvSpPr>
          <p:cNvPr id="9" name="灯片编号占位符 5">
            <a:extLst>
              <a:ext uri="{FF2B5EF4-FFF2-40B4-BE49-F238E27FC236}">
                <a16:creationId xmlns:a16="http://schemas.microsoft.com/office/drawing/2014/main" id="{C3304DE7-FB67-4CD9-B5E2-25561BB1F324}"/>
              </a:ext>
            </a:extLst>
          </p:cNvPr>
          <p:cNvSpPr>
            <a:spLocks noGrp="1"/>
          </p:cNvSpPr>
          <p:nvPr>
            <p:ph type="sldNum" sz="quarter" idx="12"/>
          </p:nvPr>
        </p:nvSpPr>
        <p:spPr/>
        <p:txBody>
          <a:bodyPr/>
          <a:lstStyle>
            <a:lvl1pPr>
              <a:defRPr/>
            </a:lvl1pPr>
          </a:lstStyle>
          <a:p>
            <a:fld id="{342552FB-1F24-42BB-8002-3231BD2C1798}" type="slidenum">
              <a:rPr lang="zh-CN" altLang="en-US"/>
              <a:pPr/>
              <a:t>‹#›</a:t>
            </a:fld>
            <a:endParaRPr lang="zh-CN" altLang="en-US"/>
          </a:p>
        </p:txBody>
      </p:sp>
    </p:spTree>
    <p:extLst>
      <p:ext uri="{BB962C8B-B14F-4D97-AF65-F5344CB8AC3E}">
        <p14:creationId xmlns:p14="http://schemas.microsoft.com/office/powerpoint/2010/main" val="57368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a:extLst>
              <a:ext uri="{FF2B5EF4-FFF2-40B4-BE49-F238E27FC236}">
                <a16:creationId xmlns:a16="http://schemas.microsoft.com/office/drawing/2014/main" id="{D0626586-46C0-435B-B20D-98DBFA92858D}"/>
              </a:ext>
            </a:extLst>
          </p:cNvPr>
          <p:cNvSpPr>
            <a:spLocks noGrp="1"/>
          </p:cNvSpPr>
          <p:nvPr>
            <p:ph type="dt" sz="half" idx="10"/>
          </p:nvPr>
        </p:nvSpPr>
        <p:spPr/>
        <p:txBody>
          <a:bodyPr/>
          <a:lstStyle>
            <a:lvl1pPr>
              <a:defRPr/>
            </a:lvl1pPr>
          </a:lstStyle>
          <a:p>
            <a:pPr>
              <a:defRPr/>
            </a:pPr>
            <a:fld id="{0BD92976-D0FA-4980-B07A-53946168ACE7}" type="datetimeFigureOut">
              <a:rPr lang="zh-CN" altLang="en-US"/>
              <a:pPr>
                <a:defRPr/>
              </a:pPr>
              <a:t>2021/4/20</a:t>
            </a:fld>
            <a:endParaRPr lang="zh-CN" altLang="en-US"/>
          </a:p>
        </p:txBody>
      </p:sp>
      <p:sp>
        <p:nvSpPr>
          <p:cNvPr id="4" name="页脚占位符 4">
            <a:extLst>
              <a:ext uri="{FF2B5EF4-FFF2-40B4-BE49-F238E27FC236}">
                <a16:creationId xmlns:a16="http://schemas.microsoft.com/office/drawing/2014/main" id="{7553E3D6-B8B3-4926-A44B-53660BA1A043}"/>
              </a:ext>
            </a:extLst>
          </p:cNvPr>
          <p:cNvSpPr>
            <a:spLocks noGrp="1"/>
          </p:cNvSpPr>
          <p:nvPr>
            <p:ph type="ftr" sz="quarter" idx="11"/>
          </p:nvPr>
        </p:nvSpPr>
        <p:spPr/>
        <p:txBody>
          <a:bodyPr/>
          <a:lstStyle>
            <a:lvl1pPr>
              <a:defRPr/>
            </a:lvl1pPr>
          </a:lstStyle>
          <a:p>
            <a:pPr>
              <a:defRPr/>
            </a:pPr>
            <a:endParaRPr lang="zh-CN" altLang="en-US"/>
          </a:p>
        </p:txBody>
      </p:sp>
      <p:sp>
        <p:nvSpPr>
          <p:cNvPr id="5" name="灯片编号占位符 5">
            <a:extLst>
              <a:ext uri="{FF2B5EF4-FFF2-40B4-BE49-F238E27FC236}">
                <a16:creationId xmlns:a16="http://schemas.microsoft.com/office/drawing/2014/main" id="{FAF66CFC-A553-426E-9CBE-D346BF9ABE13}"/>
              </a:ext>
            </a:extLst>
          </p:cNvPr>
          <p:cNvSpPr>
            <a:spLocks noGrp="1"/>
          </p:cNvSpPr>
          <p:nvPr>
            <p:ph type="sldNum" sz="quarter" idx="12"/>
          </p:nvPr>
        </p:nvSpPr>
        <p:spPr/>
        <p:txBody>
          <a:bodyPr/>
          <a:lstStyle>
            <a:lvl1pPr>
              <a:defRPr/>
            </a:lvl1pPr>
          </a:lstStyle>
          <a:p>
            <a:fld id="{58CDE1D4-373C-4E03-857A-2F630CAF20E0}" type="slidenum">
              <a:rPr lang="zh-CN" altLang="en-US"/>
              <a:pPr/>
              <a:t>‹#›</a:t>
            </a:fld>
            <a:endParaRPr lang="zh-CN" altLang="en-US"/>
          </a:p>
        </p:txBody>
      </p:sp>
    </p:spTree>
    <p:extLst>
      <p:ext uri="{BB962C8B-B14F-4D97-AF65-F5344CB8AC3E}">
        <p14:creationId xmlns:p14="http://schemas.microsoft.com/office/powerpoint/2010/main" val="2852949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6412B74E-AC65-4E7B-A77C-BD3FEEB464BD}"/>
              </a:ext>
            </a:extLst>
          </p:cNvPr>
          <p:cNvSpPr>
            <a:spLocks noGrp="1"/>
          </p:cNvSpPr>
          <p:nvPr>
            <p:ph type="dt" sz="half" idx="10"/>
          </p:nvPr>
        </p:nvSpPr>
        <p:spPr/>
        <p:txBody>
          <a:bodyPr/>
          <a:lstStyle>
            <a:lvl1pPr>
              <a:defRPr/>
            </a:lvl1pPr>
          </a:lstStyle>
          <a:p>
            <a:pPr>
              <a:defRPr/>
            </a:pPr>
            <a:fld id="{EB44AFDE-743D-4267-9A24-51E5AD85971A}" type="datetimeFigureOut">
              <a:rPr lang="zh-CN" altLang="en-US"/>
              <a:pPr>
                <a:defRPr/>
              </a:pPr>
              <a:t>2021/4/20</a:t>
            </a:fld>
            <a:endParaRPr lang="zh-CN" altLang="en-US"/>
          </a:p>
        </p:txBody>
      </p:sp>
      <p:sp>
        <p:nvSpPr>
          <p:cNvPr id="3" name="页脚占位符 4">
            <a:extLst>
              <a:ext uri="{FF2B5EF4-FFF2-40B4-BE49-F238E27FC236}">
                <a16:creationId xmlns:a16="http://schemas.microsoft.com/office/drawing/2014/main" id="{6E1A172B-B8C2-4CF6-BC3A-0387B0A27F1B}"/>
              </a:ext>
            </a:extLst>
          </p:cNvPr>
          <p:cNvSpPr>
            <a:spLocks noGrp="1"/>
          </p:cNvSpPr>
          <p:nvPr>
            <p:ph type="ftr" sz="quarter" idx="11"/>
          </p:nvPr>
        </p:nvSpPr>
        <p:spPr/>
        <p:txBody>
          <a:bodyPr/>
          <a:lstStyle>
            <a:lvl1pPr>
              <a:defRPr/>
            </a:lvl1pPr>
          </a:lstStyle>
          <a:p>
            <a:pPr>
              <a:defRPr/>
            </a:pPr>
            <a:endParaRPr lang="zh-CN" altLang="en-US"/>
          </a:p>
        </p:txBody>
      </p:sp>
      <p:sp>
        <p:nvSpPr>
          <p:cNvPr id="4" name="灯片编号占位符 5">
            <a:extLst>
              <a:ext uri="{FF2B5EF4-FFF2-40B4-BE49-F238E27FC236}">
                <a16:creationId xmlns:a16="http://schemas.microsoft.com/office/drawing/2014/main" id="{E726501F-26A6-4DFC-9D66-493D37A0DA11}"/>
              </a:ext>
            </a:extLst>
          </p:cNvPr>
          <p:cNvSpPr>
            <a:spLocks noGrp="1"/>
          </p:cNvSpPr>
          <p:nvPr>
            <p:ph type="sldNum" sz="quarter" idx="12"/>
          </p:nvPr>
        </p:nvSpPr>
        <p:spPr/>
        <p:txBody>
          <a:bodyPr/>
          <a:lstStyle>
            <a:lvl1pPr>
              <a:defRPr/>
            </a:lvl1pPr>
          </a:lstStyle>
          <a:p>
            <a:fld id="{363F9452-ED8B-4FBC-BE5D-AE6765361420}" type="slidenum">
              <a:rPr lang="zh-CN" altLang="en-US"/>
              <a:pPr/>
              <a:t>‹#›</a:t>
            </a:fld>
            <a:endParaRPr lang="zh-CN" altLang="en-US"/>
          </a:p>
        </p:txBody>
      </p:sp>
    </p:spTree>
    <p:extLst>
      <p:ext uri="{BB962C8B-B14F-4D97-AF65-F5344CB8AC3E}">
        <p14:creationId xmlns:p14="http://schemas.microsoft.com/office/powerpoint/2010/main" val="2918507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335B0C30-19E8-4A46-A2B1-DAC1D4CB99EC}"/>
              </a:ext>
            </a:extLst>
          </p:cNvPr>
          <p:cNvSpPr>
            <a:spLocks noGrp="1"/>
          </p:cNvSpPr>
          <p:nvPr>
            <p:ph type="dt" sz="half" idx="10"/>
          </p:nvPr>
        </p:nvSpPr>
        <p:spPr/>
        <p:txBody>
          <a:bodyPr/>
          <a:lstStyle>
            <a:lvl1pPr>
              <a:defRPr/>
            </a:lvl1pPr>
          </a:lstStyle>
          <a:p>
            <a:pPr>
              <a:defRPr/>
            </a:pPr>
            <a:fld id="{98DDFD58-08B9-4441-A6DC-9A63B079C63A}" type="datetimeFigureOut">
              <a:rPr lang="zh-CN" altLang="en-US"/>
              <a:pPr>
                <a:defRPr/>
              </a:pPr>
              <a:t>2021/4/20</a:t>
            </a:fld>
            <a:endParaRPr lang="zh-CN" altLang="en-US"/>
          </a:p>
        </p:txBody>
      </p:sp>
      <p:sp>
        <p:nvSpPr>
          <p:cNvPr id="6" name="页脚占位符 4">
            <a:extLst>
              <a:ext uri="{FF2B5EF4-FFF2-40B4-BE49-F238E27FC236}">
                <a16:creationId xmlns:a16="http://schemas.microsoft.com/office/drawing/2014/main" id="{C37BC43F-9A76-4E8F-B72C-230F3DD19E5F}"/>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CAECBE87-3337-4369-B99D-ABBCE7CCD33C}"/>
              </a:ext>
            </a:extLst>
          </p:cNvPr>
          <p:cNvSpPr>
            <a:spLocks noGrp="1"/>
          </p:cNvSpPr>
          <p:nvPr>
            <p:ph type="sldNum" sz="quarter" idx="12"/>
          </p:nvPr>
        </p:nvSpPr>
        <p:spPr/>
        <p:txBody>
          <a:bodyPr/>
          <a:lstStyle>
            <a:lvl1pPr>
              <a:defRPr/>
            </a:lvl1pPr>
          </a:lstStyle>
          <a:p>
            <a:fld id="{373DA415-34A7-4A7B-AB8C-A5631C745CD8}" type="slidenum">
              <a:rPr lang="zh-CN" altLang="en-US"/>
              <a:pPr/>
              <a:t>‹#›</a:t>
            </a:fld>
            <a:endParaRPr lang="zh-CN" altLang="en-US"/>
          </a:p>
        </p:txBody>
      </p:sp>
    </p:spTree>
    <p:extLst>
      <p:ext uri="{BB962C8B-B14F-4D97-AF65-F5344CB8AC3E}">
        <p14:creationId xmlns:p14="http://schemas.microsoft.com/office/powerpoint/2010/main" val="189260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4026F3CC-DE42-440B-9438-85661B0E7147}"/>
              </a:ext>
            </a:extLst>
          </p:cNvPr>
          <p:cNvSpPr>
            <a:spLocks noGrp="1"/>
          </p:cNvSpPr>
          <p:nvPr>
            <p:ph type="dt" sz="half" idx="10"/>
          </p:nvPr>
        </p:nvSpPr>
        <p:spPr/>
        <p:txBody>
          <a:bodyPr/>
          <a:lstStyle>
            <a:lvl1pPr>
              <a:defRPr/>
            </a:lvl1pPr>
          </a:lstStyle>
          <a:p>
            <a:pPr>
              <a:defRPr/>
            </a:pPr>
            <a:fld id="{399108CB-7855-4E9D-9FB7-7D6EA3D916FF}" type="datetimeFigureOut">
              <a:rPr lang="zh-CN" altLang="en-US"/>
              <a:pPr>
                <a:defRPr/>
              </a:pPr>
              <a:t>2021/4/20</a:t>
            </a:fld>
            <a:endParaRPr lang="zh-CN" altLang="en-US"/>
          </a:p>
        </p:txBody>
      </p:sp>
      <p:sp>
        <p:nvSpPr>
          <p:cNvPr id="6" name="页脚占位符 4">
            <a:extLst>
              <a:ext uri="{FF2B5EF4-FFF2-40B4-BE49-F238E27FC236}">
                <a16:creationId xmlns:a16="http://schemas.microsoft.com/office/drawing/2014/main" id="{FB276A53-61D0-4C42-A886-27AB1244A74E}"/>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2E0B979F-84E2-48CA-94C0-728A7C79A3B8}"/>
              </a:ext>
            </a:extLst>
          </p:cNvPr>
          <p:cNvSpPr>
            <a:spLocks noGrp="1"/>
          </p:cNvSpPr>
          <p:nvPr>
            <p:ph type="sldNum" sz="quarter" idx="12"/>
          </p:nvPr>
        </p:nvSpPr>
        <p:spPr/>
        <p:txBody>
          <a:bodyPr/>
          <a:lstStyle>
            <a:lvl1pPr>
              <a:defRPr/>
            </a:lvl1pPr>
          </a:lstStyle>
          <a:p>
            <a:fld id="{82E71615-5787-4E5D-8E4C-FE9B7FE4222F}" type="slidenum">
              <a:rPr lang="zh-CN" altLang="en-US"/>
              <a:pPr/>
              <a:t>‹#›</a:t>
            </a:fld>
            <a:endParaRPr lang="zh-CN" altLang="en-US"/>
          </a:p>
        </p:txBody>
      </p:sp>
    </p:spTree>
    <p:extLst>
      <p:ext uri="{BB962C8B-B14F-4D97-AF65-F5344CB8AC3E}">
        <p14:creationId xmlns:p14="http://schemas.microsoft.com/office/powerpoint/2010/main" val="351686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C6067352-EBC0-4314-B2F7-BD78E16AEB4D}"/>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a16="http://schemas.microsoft.com/office/drawing/2014/main" id="{68E4C134-0C2B-4F63-8C8B-E141694A2C6D}"/>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ACB4897F-276A-4AA1-A7E7-F999F714325B}"/>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AF5AC724-7819-442F-BD1E-76C4EAD63087}" type="datetimeFigureOut">
              <a:rPr lang="zh-CN" altLang="en-US"/>
              <a:pPr>
                <a:defRPr/>
              </a:pPr>
              <a:t>2021/4/20</a:t>
            </a:fld>
            <a:endParaRPr lang="zh-CN" altLang="en-US"/>
          </a:p>
        </p:txBody>
      </p:sp>
      <p:sp>
        <p:nvSpPr>
          <p:cNvPr id="5" name="页脚占位符 4">
            <a:extLst>
              <a:ext uri="{FF2B5EF4-FFF2-40B4-BE49-F238E27FC236}">
                <a16:creationId xmlns:a16="http://schemas.microsoft.com/office/drawing/2014/main" id="{4D1F7188-AA10-4EB5-B408-0CA61450C2CE}"/>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zh-CN" altLang="en-US"/>
          </a:p>
        </p:txBody>
      </p:sp>
      <p:sp>
        <p:nvSpPr>
          <p:cNvPr id="6" name="灯片编号占位符 5">
            <a:extLst>
              <a:ext uri="{FF2B5EF4-FFF2-40B4-BE49-F238E27FC236}">
                <a16:creationId xmlns:a16="http://schemas.microsoft.com/office/drawing/2014/main" id="{A52AF63E-D503-40C0-AB0B-693F33750635}"/>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17E9CD2-D266-496F-A23B-65DDCBC48B98}"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1">
            <a:extLst>
              <a:ext uri="{FF2B5EF4-FFF2-40B4-BE49-F238E27FC236}">
                <a16:creationId xmlns:a16="http://schemas.microsoft.com/office/drawing/2014/main" id="{B4E3CC63-70F9-46A6-91D9-ABDCD9CE0BE6}"/>
              </a:ext>
            </a:extLst>
          </p:cNvPr>
          <p:cNvSpPr>
            <a:spLocks noGrp="1"/>
          </p:cNvSpPr>
          <p:nvPr>
            <p:ph type="ctrTitle"/>
          </p:nvPr>
        </p:nvSpPr>
        <p:spPr>
          <a:xfrm>
            <a:off x="263352" y="103990"/>
            <a:ext cx="5616575" cy="868434"/>
          </a:xfrm>
        </p:spPr>
        <p:txBody>
          <a:bodyPr/>
          <a:lstStyle/>
          <a:p>
            <a:pPr algn="l"/>
            <a:r>
              <a:rPr lang="en-US" sz="1800" dirty="0">
                <a:latin typeface="Arial" panose="020B0604020202020204" pitchFamily="34" charset="0"/>
                <a:ea typeface="Meiryo UI" pitchFamily="50" charset="-128"/>
                <a:cs typeface="Arial" panose="020B0604020202020204" pitchFamily="34" charset="0"/>
              </a:rPr>
              <a:t>3GPP TSG-RAN WG4 Meeting #98-bis-e	</a:t>
            </a:r>
            <a:br>
              <a:rPr lang="en-US" sz="1800" dirty="0">
                <a:latin typeface="Arial" panose="020B0604020202020204" pitchFamily="34" charset="0"/>
                <a:ea typeface="Meiryo UI" pitchFamily="50" charset="-128"/>
                <a:cs typeface="Arial" panose="020B0604020202020204" pitchFamily="34" charset="0"/>
              </a:rPr>
            </a:br>
            <a:r>
              <a:rPr lang="en-US" sz="1800" dirty="0">
                <a:latin typeface="Arial" panose="020B0604020202020204" pitchFamily="34" charset="0"/>
                <a:ea typeface="Meiryo UI" pitchFamily="50" charset="-128"/>
                <a:cs typeface="Arial" panose="020B0604020202020204" pitchFamily="34" charset="0"/>
              </a:rPr>
              <a:t>Electronic Meeting, 12 – 20 April, 2021</a:t>
            </a:r>
            <a:br>
              <a:rPr lang="en-US" sz="1800" dirty="0">
                <a:latin typeface="Arial" panose="020B0604020202020204" pitchFamily="34" charset="0"/>
                <a:ea typeface="Meiryo UI" pitchFamily="50" charset="-128"/>
                <a:cs typeface="Arial" panose="020B0604020202020204" pitchFamily="34" charset="0"/>
              </a:rPr>
            </a:br>
            <a:endParaRPr lang="en-US" sz="1800" b="1" dirty="0"/>
          </a:p>
        </p:txBody>
      </p:sp>
      <p:sp>
        <p:nvSpPr>
          <p:cNvPr id="2051" name="副标题 2">
            <a:extLst>
              <a:ext uri="{FF2B5EF4-FFF2-40B4-BE49-F238E27FC236}">
                <a16:creationId xmlns:a16="http://schemas.microsoft.com/office/drawing/2014/main" id="{732DF2D5-9D9A-4862-9C8A-329725393EEC}"/>
              </a:ext>
            </a:extLst>
          </p:cNvPr>
          <p:cNvSpPr>
            <a:spLocks noGrp="1"/>
          </p:cNvSpPr>
          <p:nvPr>
            <p:ph type="subTitle" idx="1"/>
          </p:nvPr>
        </p:nvSpPr>
        <p:spPr>
          <a:xfrm>
            <a:off x="2855640" y="4725144"/>
            <a:ext cx="6400800" cy="1752600"/>
          </a:xfrm>
        </p:spPr>
        <p:txBody>
          <a:bodyPr/>
          <a:lstStyle/>
          <a:p>
            <a:pPr eaLnBrk="1" hangingPunct="1"/>
            <a:r>
              <a:rPr lang="en-US" altLang="zh-CN" dirty="0">
                <a:solidFill>
                  <a:schemeClr val="tx1"/>
                </a:solidFill>
              </a:rPr>
              <a:t>Intel</a:t>
            </a:r>
            <a:endParaRPr lang="zh-CN" altLang="en-US" dirty="0">
              <a:solidFill>
                <a:schemeClr val="tx1"/>
              </a:solidFill>
            </a:endParaRPr>
          </a:p>
        </p:txBody>
      </p:sp>
      <p:sp>
        <p:nvSpPr>
          <p:cNvPr id="2052" name="TextBox 3">
            <a:extLst>
              <a:ext uri="{FF2B5EF4-FFF2-40B4-BE49-F238E27FC236}">
                <a16:creationId xmlns:a16="http://schemas.microsoft.com/office/drawing/2014/main" id="{52CDA161-FCDD-40C1-983C-4E86B038B191}"/>
              </a:ext>
            </a:extLst>
          </p:cNvPr>
          <p:cNvSpPr txBox="1">
            <a:spLocks noChangeArrowheads="1"/>
          </p:cNvSpPr>
          <p:nvPr/>
        </p:nvSpPr>
        <p:spPr bwMode="auto">
          <a:xfrm>
            <a:off x="263352" y="2420939"/>
            <a:ext cx="1137639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sz="3600" dirty="0"/>
              <a:t>WF on NR</a:t>
            </a:r>
            <a:r>
              <a:rPr lang="zh-CN" altLang="en-US" sz="3600" dirty="0"/>
              <a:t> </a:t>
            </a:r>
            <a:r>
              <a:rPr lang="en-US" altLang="zh-CN" sz="3600" dirty="0"/>
              <a:t>Positioning</a:t>
            </a:r>
            <a:r>
              <a:rPr lang="zh-CN" altLang="en-US" sz="3600" dirty="0"/>
              <a:t> </a:t>
            </a:r>
            <a:r>
              <a:rPr lang="en-US" altLang="zh-CN" sz="3600" dirty="0"/>
              <a:t>Performance</a:t>
            </a:r>
            <a:r>
              <a:rPr lang="zh-CN" altLang="en-US" sz="3600" dirty="0"/>
              <a:t> </a:t>
            </a:r>
            <a:r>
              <a:rPr lang="en-US" altLang="zh-CN" sz="3600" dirty="0"/>
              <a:t>Requirements</a:t>
            </a:r>
            <a:endParaRPr lang="zh-CN" altLang="en-US" sz="3600" dirty="0">
              <a:latin typeface="Calibri" panose="020F0502020204030204" pitchFamily="34" charset="0"/>
            </a:endParaRPr>
          </a:p>
        </p:txBody>
      </p:sp>
      <p:sp>
        <p:nvSpPr>
          <p:cNvPr id="2053" name="TextBox 4">
            <a:extLst>
              <a:ext uri="{FF2B5EF4-FFF2-40B4-BE49-F238E27FC236}">
                <a16:creationId xmlns:a16="http://schemas.microsoft.com/office/drawing/2014/main" id="{C98DB138-7BC0-49B7-8DBA-0325C5B1AB4C}"/>
              </a:ext>
            </a:extLst>
          </p:cNvPr>
          <p:cNvSpPr txBox="1">
            <a:spLocks noChangeArrowheads="1"/>
          </p:cNvSpPr>
          <p:nvPr/>
        </p:nvSpPr>
        <p:spPr bwMode="auto">
          <a:xfrm>
            <a:off x="10128448" y="353541"/>
            <a:ext cx="1511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t>R4-2105750</a:t>
            </a:r>
            <a:endParaRPr lang="zh-CN"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164624"/>
            <a:ext cx="10972800" cy="562074"/>
          </a:xfrm>
        </p:spPr>
        <p:txBody>
          <a:bodyPr/>
          <a:lstStyle/>
          <a:p>
            <a:r>
              <a:rPr lang="en-US" altLang="zh-CN" sz="3600" b="1" dirty="0"/>
              <a:t>Test case design principles(1)</a:t>
            </a:r>
            <a:endParaRPr lang="zh-CN" altLang="en-US" sz="3600" b="1" dirty="0"/>
          </a:p>
        </p:txBody>
      </p:sp>
      <p:sp>
        <p:nvSpPr>
          <p:cNvPr id="3" name="内容占位符 2"/>
          <p:cNvSpPr>
            <a:spLocks noGrp="1"/>
          </p:cNvSpPr>
          <p:nvPr>
            <p:ph idx="1"/>
          </p:nvPr>
        </p:nvSpPr>
        <p:spPr>
          <a:xfrm>
            <a:off x="263352" y="692696"/>
            <a:ext cx="11593288" cy="6120680"/>
          </a:xfrm>
        </p:spPr>
        <p:txBody>
          <a:bodyPr>
            <a:normAutofit fontScale="85000" lnSpcReduction="10000"/>
          </a:bodyPr>
          <a:lstStyle/>
          <a:p>
            <a:r>
              <a:rPr lang="en-US" dirty="0">
                <a:solidFill>
                  <a:srgbClr val="00B050"/>
                </a:solidFill>
              </a:rPr>
              <a:t>Only need to define the test cases for SA  </a:t>
            </a:r>
          </a:p>
          <a:p>
            <a:r>
              <a:rPr lang="en-US" b="1" dirty="0">
                <a:solidFill>
                  <a:srgbClr val="00B050"/>
                </a:solidFill>
              </a:rPr>
              <a:t>Test cases for the different SINR side condition for UE Rx-Tx time difference </a:t>
            </a:r>
          </a:p>
          <a:p>
            <a:pPr lvl="1"/>
            <a:r>
              <a:rPr lang="en-GB" dirty="0">
                <a:solidFill>
                  <a:srgbClr val="00B050"/>
                </a:solidFill>
              </a:rPr>
              <a:t>UE Rx-Tx tests: Both SINR side conditions are tested in the same test with two cells.</a:t>
            </a:r>
            <a:endParaRPr lang="en-US" dirty="0">
              <a:solidFill>
                <a:srgbClr val="00B050"/>
              </a:solidFill>
            </a:endParaRPr>
          </a:p>
          <a:p>
            <a:pPr lvl="1"/>
            <a:r>
              <a:rPr lang="en-GB" dirty="0">
                <a:solidFill>
                  <a:srgbClr val="00B0F0"/>
                </a:solidFill>
              </a:rPr>
              <a:t>PRS-RSRP test:  Both SINR side conditions are tested in the same test with two cells</a:t>
            </a:r>
            <a:endParaRPr lang="en-US" dirty="0">
              <a:solidFill>
                <a:srgbClr val="00B0F0"/>
              </a:solidFill>
            </a:endParaRPr>
          </a:p>
          <a:p>
            <a:pPr lvl="0"/>
            <a:r>
              <a:rPr lang="en-US" dirty="0">
                <a:solidFill>
                  <a:srgbClr val="00B050"/>
                </a:solidFill>
              </a:rPr>
              <a:t>No need to define test cases for the serving carrier frequencies and non-serving carrier frequencies.</a:t>
            </a:r>
          </a:p>
          <a:p>
            <a:r>
              <a:rPr lang="en-US" b="1" dirty="0"/>
              <a:t>Absolute measurement reporting in test cases: FFS</a:t>
            </a:r>
            <a:endParaRPr lang="en-US" dirty="0"/>
          </a:p>
          <a:p>
            <a:pPr lvl="1"/>
            <a:r>
              <a:rPr lang="en-US" dirty="0"/>
              <a:t>Option 1 :Absolute measurement reporting is tested for all PRS measurements</a:t>
            </a:r>
          </a:p>
          <a:p>
            <a:pPr lvl="1"/>
            <a:r>
              <a:rPr lang="en-US" dirty="0"/>
              <a:t>Option 1a:Do not define RSTD accuracy tests with differential RSTD. No need to limit the reporting format for the test cases.</a:t>
            </a:r>
          </a:p>
          <a:p>
            <a:pPr lvl="1"/>
            <a:r>
              <a:rPr lang="en-US" dirty="0"/>
              <a:t>Option 2</a:t>
            </a:r>
            <a:r>
              <a:rPr lang="en-GB" sz="3600" b="1" dirty="0"/>
              <a:t>: </a:t>
            </a:r>
            <a:endParaRPr lang="en-US" dirty="0"/>
          </a:p>
          <a:p>
            <a:pPr lvl="2"/>
            <a:r>
              <a:rPr lang="en-US" dirty="0"/>
              <a:t>For RSTD and UE Rx-Tx define test cases with absolute reporting. </a:t>
            </a:r>
          </a:p>
          <a:p>
            <a:pPr lvl="2"/>
            <a:r>
              <a:rPr lang="en-US" dirty="0"/>
              <a:t>For PRS-RSRP define test cases with differential reporting and optionally with absolute reporting.</a:t>
            </a:r>
          </a:p>
          <a:p>
            <a:pPr lvl="1"/>
            <a:endParaRPr lang="en-US" dirty="0"/>
          </a:p>
          <a:p>
            <a:pPr lvl="1"/>
            <a:endParaRPr lang="zh-CN" altLang="en-US" sz="2000" dirty="0"/>
          </a:p>
        </p:txBody>
      </p:sp>
    </p:spTree>
    <p:extLst>
      <p:ext uri="{BB962C8B-B14F-4D97-AF65-F5344CB8AC3E}">
        <p14:creationId xmlns:p14="http://schemas.microsoft.com/office/powerpoint/2010/main" val="2030701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164624"/>
            <a:ext cx="10972800" cy="562074"/>
          </a:xfrm>
        </p:spPr>
        <p:txBody>
          <a:bodyPr/>
          <a:lstStyle/>
          <a:p>
            <a:r>
              <a:rPr lang="en-US" altLang="zh-CN" sz="3600" b="1" dirty="0"/>
              <a:t>Test case design principles(2)</a:t>
            </a:r>
            <a:endParaRPr lang="zh-CN" altLang="en-US" sz="3600" b="1" dirty="0"/>
          </a:p>
        </p:txBody>
      </p:sp>
      <p:sp>
        <p:nvSpPr>
          <p:cNvPr id="3" name="内容占位符 2"/>
          <p:cNvSpPr>
            <a:spLocks noGrp="1"/>
          </p:cNvSpPr>
          <p:nvPr>
            <p:ph idx="1"/>
          </p:nvPr>
        </p:nvSpPr>
        <p:spPr>
          <a:xfrm>
            <a:off x="263352" y="692696"/>
            <a:ext cx="11593288" cy="6120680"/>
          </a:xfrm>
        </p:spPr>
        <p:txBody>
          <a:bodyPr>
            <a:normAutofit fontScale="70000" lnSpcReduction="20000"/>
          </a:bodyPr>
          <a:lstStyle/>
          <a:p>
            <a:r>
              <a:rPr lang="en-US" b="1" dirty="0"/>
              <a:t>General PRS configuration for NR Positioning test case (e.g. PRS periodicity, </a:t>
            </a:r>
            <a:r>
              <a:rPr lang="en-US" b="1" dirty="0" err="1"/>
              <a:t>combsize</a:t>
            </a:r>
            <a:r>
              <a:rPr lang="en-US" b="1" dirty="0"/>
              <a:t> ,</a:t>
            </a:r>
            <a:r>
              <a:rPr lang="en-US" b="1" dirty="0" err="1"/>
              <a:t>e.t.c</a:t>
            </a:r>
            <a:r>
              <a:rPr lang="en-US" b="1" dirty="0"/>
              <a:t>)</a:t>
            </a:r>
            <a:r>
              <a:rPr lang="en-US" dirty="0"/>
              <a:t> </a:t>
            </a:r>
          </a:p>
          <a:p>
            <a:pPr lvl="1"/>
            <a:r>
              <a:rPr lang="en-US" dirty="0">
                <a:solidFill>
                  <a:srgbClr val="00B050"/>
                </a:solidFill>
              </a:rPr>
              <a:t>Use 160 </a:t>
            </a:r>
            <a:r>
              <a:rPr lang="en-US" dirty="0" err="1">
                <a:solidFill>
                  <a:srgbClr val="00B050"/>
                </a:solidFill>
              </a:rPr>
              <a:t>ms</a:t>
            </a:r>
            <a:r>
              <a:rPr lang="en-US" dirty="0">
                <a:solidFill>
                  <a:srgbClr val="00B050"/>
                </a:solidFill>
              </a:rPr>
              <a:t> PRS periodicity as baseline for all tests. Offsets may be specified in each test case in order to achieve orthogonality between PRS resources from multiple TRPs</a:t>
            </a:r>
          </a:p>
          <a:p>
            <a:pPr lvl="1"/>
            <a:r>
              <a:rPr lang="en-GB" dirty="0"/>
              <a:t>Combination of Comb size, number of symbol , slot repetition factor can be FFS up to the discussion of PRS accuracy requirements</a:t>
            </a:r>
            <a:r>
              <a:rPr lang="en-GB" b="1" u="sng" dirty="0"/>
              <a:t>.</a:t>
            </a:r>
            <a:endParaRPr lang="en-US" dirty="0"/>
          </a:p>
          <a:p>
            <a:pPr lvl="1"/>
            <a:r>
              <a:rPr lang="en-GB" dirty="0"/>
              <a:t>PRS BW:</a:t>
            </a:r>
          </a:p>
          <a:p>
            <a:pPr lvl="2"/>
            <a:r>
              <a:rPr lang="en-GB" dirty="0">
                <a:highlight>
                  <a:srgbClr val="00FFFF"/>
                </a:highlight>
              </a:rPr>
              <a:t>10MHz for 15kHz SCS, </a:t>
            </a:r>
            <a:r>
              <a:rPr lang="en-GB" strike="sngStrike" dirty="0">
                <a:highlight>
                  <a:srgbClr val="00FFFF"/>
                </a:highlight>
              </a:rPr>
              <a:t>40 50</a:t>
            </a:r>
            <a:r>
              <a:rPr lang="en-GB" dirty="0">
                <a:highlight>
                  <a:srgbClr val="00FFFF"/>
                </a:highlight>
              </a:rPr>
              <a:t>MHz for 30kHz SCS and 100MHz for 120kHz SCS for delay and accuracy tests. </a:t>
            </a:r>
            <a:endParaRPr lang="en-US" dirty="0">
              <a:highlight>
                <a:srgbClr val="00FFFF"/>
              </a:highlight>
            </a:endParaRPr>
          </a:p>
          <a:p>
            <a:pPr lvl="2"/>
            <a:r>
              <a:rPr lang="en-GB" strike="sngStrike" dirty="0">
                <a:solidFill>
                  <a:srgbClr val="00B050"/>
                </a:solidFill>
                <a:highlight>
                  <a:srgbClr val="00FFFF"/>
                </a:highlight>
              </a:rPr>
              <a:t>For accuracy tests, the BWs to be tested needs to be further discussed based on outcome of accuracy requirements</a:t>
            </a:r>
            <a:endParaRPr lang="en-US" strike="sngStrike" dirty="0">
              <a:solidFill>
                <a:srgbClr val="00B050"/>
              </a:solidFill>
              <a:highlight>
                <a:srgbClr val="00FFFF"/>
              </a:highlight>
            </a:endParaRPr>
          </a:p>
          <a:p>
            <a:r>
              <a:rPr lang="en-US" b="1" dirty="0"/>
              <a:t>SRS configuration for NR Positioning test case: </a:t>
            </a:r>
            <a:r>
              <a:rPr lang="en-US" dirty="0"/>
              <a:t>FFS</a:t>
            </a:r>
          </a:p>
          <a:p>
            <a:r>
              <a:rPr lang="en-US" altLang="zh-CN" b="1" dirty="0">
                <a:highlight>
                  <a:srgbClr val="FFFF00"/>
                </a:highlight>
              </a:rPr>
              <a:t>FFS:</a:t>
            </a:r>
            <a:r>
              <a:rPr lang="zh-CN" altLang="en-US" b="1" dirty="0">
                <a:highlight>
                  <a:srgbClr val="FFFF00"/>
                </a:highlight>
              </a:rPr>
              <a:t> </a:t>
            </a:r>
            <a:r>
              <a:rPr lang="en-US" b="1" dirty="0">
                <a:highlight>
                  <a:srgbClr val="FFFF00"/>
                </a:highlight>
              </a:rPr>
              <a:t>Number of cells/TRPs for NR Positioning test case</a:t>
            </a:r>
            <a:r>
              <a:rPr lang="en-US" dirty="0">
                <a:highlight>
                  <a:srgbClr val="FFFF00"/>
                </a:highlight>
              </a:rPr>
              <a:t> : </a:t>
            </a:r>
          </a:p>
          <a:p>
            <a:pPr lvl="1"/>
            <a:r>
              <a:rPr lang="en-US" dirty="0">
                <a:highlight>
                  <a:srgbClr val="FFFF00"/>
                </a:highlight>
              </a:rPr>
              <a:t>Two </a:t>
            </a:r>
            <a:r>
              <a:rPr lang="en-US">
                <a:highlight>
                  <a:srgbClr val="FFFF00"/>
                </a:highlight>
              </a:rPr>
              <a:t>or three TRPs </a:t>
            </a:r>
            <a:r>
              <a:rPr lang="en-US" dirty="0">
                <a:highlight>
                  <a:srgbClr val="FFFF00"/>
                </a:highlight>
              </a:rPr>
              <a:t>in the test case</a:t>
            </a:r>
          </a:p>
          <a:p>
            <a:r>
              <a:rPr lang="en-US" b="1" dirty="0">
                <a:solidFill>
                  <a:srgbClr val="00B050"/>
                </a:solidFill>
              </a:rPr>
              <a:t>Number of positioning frequency layers</a:t>
            </a:r>
            <a:r>
              <a:rPr lang="en-US" dirty="0">
                <a:solidFill>
                  <a:srgbClr val="00B050"/>
                </a:solidFill>
              </a:rPr>
              <a:t> : </a:t>
            </a:r>
          </a:p>
          <a:p>
            <a:pPr lvl="1"/>
            <a:r>
              <a:rPr lang="en-GB" dirty="0">
                <a:solidFill>
                  <a:srgbClr val="00B050"/>
                </a:solidFill>
              </a:rPr>
              <a:t>Test Case 1 or Case 2 for delay tests and RSTD accuracy tests. Test Case 1 for PRS-RSRP and UE Rx-Tx accuracy tests</a:t>
            </a:r>
            <a:endParaRPr lang="en-US" dirty="0">
              <a:solidFill>
                <a:srgbClr val="00B050"/>
              </a:solidFill>
            </a:endParaRPr>
          </a:p>
          <a:p>
            <a:pPr lvl="2"/>
            <a:r>
              <a:rPr lang="en-GB" dirty="0">
                <a:solidFill>
                  <a:srgbClr val="00B050"/>
                </a:solidFill>
              </a:rPr>
              <a:t>Case 1: 1 PFL, and all cells are on the same PFL</a:t>
            </a:r>
            <a:endParaRPr lang="en-US" dirty="0">
              <a:solidFill>
                <a:srgbClr val="00B050"/>
              </a:solidFill>
            </a:endParaRPr>
          </a:p>
          <a:p>
            <a:pPr lvl="2"/>
            <a:r>
              <a:rPr lang="en-GB" dirty="0">
                <a:solidFill>
                  <a:srgbClr val="00B050"/>
                </a:solidFill>
              </a:rPr>
              <a:t>Case 2: 2 PLFs, and cells are distributed on two PFLs</a:t>
            </a:r>
            <a:endParaRPr lang="en-US" dirty="0">
              <a:solidFill>
                <a:srgbClr val="00B050"/>
              </a:solidFill>
            </a:endParaRPr>
          </a:p>
          <a:p>
            <a:pPr lvl="1"/>
            <a:r>
              <a:rPr lang="en-GB" dirty="0">
                <a:solidFill>
                  <a:srgbClr val="00B050"/>
                </a:solidFill>
              </a:rPr>
              <a:t>UE supporting more than one PFL only needs to pass tests for Case 2</a:t>
            </a:r>
            <a:r>
              <a:rPr lang="en-GB" dirty="0"/>
              <a:t>.</a:t>
            </a:r>
            <a:endParaRPr lang="en-US" dirty="0"/>
          </a:p>
          <a:p>
            <a:r>
              <a:rPr lang="en-US" b="1" dirty="0"/>
              <a:t>Synchronous/Asynchronous cells</a:t>
            </a:r>
            <a:r>
              <a:rPr lang="en-US" dirty="0"/>
              <a:t> : FFS</a:t>
            </a:r>
          </a:p>
          <a:p>
            <a:r>
              <a:rPr lang="en-US" b="1" dirty="0"/>
              <a:t>Muting pattern :</a:t>
            </a:r>
            <a:r>
              <a:rPr lang="en-US" dirty="0"/>
              <a:t>FFS </a:t>
            </a:r>
          </a:p>
          <a:p>
            <a:r>
              <a:rPr lang="en-US" b="1" dirty="0"/>
              <a:t>Testing procedure: </a:t>
            </a:r>
            <a:r>
              <a:rPr lang="en-US" dirty="0"/>
              <a:t>FFS</a:t>
            </a:r>
          </a:p>
          <a:p>
            <a:pPr lvl="1"/>
            <a:endParaRPr lang="zh-CN" altLang="en-US" sz="2000" dirty="0"/>
          </a:p>
        </p:txBody>
      </p:sp>
    </p:spTree>
    <p:extLst>
      <p:ext uri="{BB962C8B-B14F-4D97-AF65-F5344CB8AC3E}">
        <p14:creationId xmlns:p14="http://schemas.microsoft.com/office/powerpoint/2010/main" val="2354330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164624"/>
            <a:ext cx="10972800" cy="562074"/>
          </a:xfrm>
        </p:spPr>
        <p:txBody>
          <a:bodyPr/>
          <a:lstStyle/>
          <a:p>
            <a:r>
              <a:rPr lang="en-US" altLang="zh-CN" sz="3600" b="1" dirty="0"/>
              <a:t>Test case design principles(3)</a:t>
            </a:r>
            <a:endParaRPr lang="zh-CN" altLang="en-US" sz="3600" b="1" dirty="0"/>
          </a:p>
        </p:txBody>
      </p:sp>
      <p:sp>
        <p:nvSpPr>
          <p:cNvPr id="3" name="内容占位符 2"/>
          <p:cNvSpPr>
            <a:spLocks noGrp="1"/>
          </p:cNvSpPr>
          <p:nvPr>
            <p:ph idx="1"/>
          </p:nvPr>
        </p:nvSpPr>
        <p:spPr>
          <a:xfrm>
            <a:off x="263352" y="692696"/>
            <a:ext cx="11593288" cy="6120680"/>
          </a:xfrm>
        </p:spPr>
        <p:txBody>
          <a:bodyPr>
            <a:normAutofit/>
          </a:bodyPr>
          <a:lstStyle/>
          <a:p>
            <a:r>
              <a:rPr lang="en-US" b="1" dirty="0">
                <a:solidFill>
                  <a:srgbClr val="00B050"/>
                </a:solidFill>
              </a:rPr>
              <a:t>Subsets of accuracy tests</a:t>
            </a:r>
            <a:r>
              <a:rPr lang="en-US" i="1" dirty="0">
                <a:solidFill>
                  <a:srgbClr val="00B050"/>
                </a:solidFill>
              </a:rPr>
              <a:t> :</a:t>
            </a:r>
            <a:endParaRPr lang="en-US" dirty="0">
              <a:solidFill>
                <a:srgbClr val="00B050"/>
              </a:solidFill>
            </a:endParaRPr>
          </a:p>
          <a:p>
            <a:pPr lvl="1"/>
            <a:r>
              <a:rPr lang="en-US" dirty="0">
                <a:solidFill>
                  <a:srgbClr val="00B050"/>
                </a:solidFill>
              </a:rPr>
              <a:t>Test two PRS BW configurations per test</a:t>
            </a:r>
          </a:p>
          <a:p>
            <a:pPr lvl="2"/>
            <a:r>
              <a:rPr lang="en-US" dirty="0">
                <a:solidFill>
                  <a:srgbClr val="00B050"/>
                </a:solidFill>
              </a:rPr>
              <a:t>The first configuration could be the minimum PRS BW supported (PRBs = [24]) paired with the smallest SCS for the FR being tested, i.e. SCS = 15 kHz for FR1 and SCS = 60 kHz for FR2.</a:t>
            </a:r>
          </a:p>
          <a:p>
            <a:pPr lvl="2"/>
            <a:r>
              <a:rPr lang="en-US" dirty="0">
                <a:solidFill>
                  <a:srgbClr val="00B050"/>
                </a:solidFill>
              </a:rPr>
              <a:t>The second configuration could be the highest PRS BW (num. PRBs) supported by the UE among the PRS reference configurations, paired with the highest SCS for the FR being tested (SCS = 30 kHz for FR1 and SCS = 120 kHz for FR2).</a:t>
            </a:r>
          </a:p>
          <a:p>
            <a:r>
              <a:rPr lang="en-US" b="1" dirty="0"/>
              <a:t>Supported test configurations in FR1 and FR2 : FFS</a:t>
            </a:r>
          </a:p>
          <a:p>
            <a:pPr lvl="1"/>
            <a:endParaRPr lang="en-US" b="1" dirty="0">
              <a:solidFill>
                <a:srgbClr val="00B050"/>
              </a:solidFill>
            </a:endParaRPr>
          </a:p>
          <a:p>
            <a:endParaRPr lang="en-US" dirty="0">
              <a:solidFill>
                <a:srgbClr val="00B050"/>
              </a:solidFill>
            </a:endParaRPr>
          </a:p>
          <a:p>
            <a:endParaRPr lang="en-US" dirty="0"/>
          </a:p>
          <a:p>
            <a:pPr lvl="1"/>
            <a:endParaRPr lang="en-US" dirty="0"/>
          </a:p>
          <a:p>
            <a:pPr lvl="1"/>
            <a:endParaRPr lang="zh-CN" altLang="en-US" sz="2000" dirty="0"/>
          </a:p>
        </p:txBody>
      </p:sp>
    </p:spTree>
    <p:extLst>
      <p:ext uri="{BB962C8B-B14F-4D97-AF65-F5344CB8AC3E}">
        <p14:creationId xmlns:p14="http://schemas.microsoft.com/office/powerpoint/2010/main" val="737852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5E4D6F-3261-416A-816D-8F5A869D58EC}"/>
              </a:ext>
            </a:extLst>
          </p:cNvPr>
          <p:cNvSpPr>
            <a:spLocks noGrp="1"/>
          </p:cNvSpPr>
          <p:nvPr>
            <p:ph idx="1"/>
          </p:nvPr>
        </p:nvSpPr>
        <p:spPr>
          <a:xfrm>
            <a:off x="387626" y="1023730"/>
            <a:ext cx="11449878" cy="5615609"/>
          </a:xfrm>
        </p:spPr>
        <p:txBody>
          <a:bodyPr>
            <a:normAutofit fontScale="92500" lnSpcReduction="10000"/>
          </a:bodyPr>
          <a:lstStyle/>
          <a:p>
            <a:pPr marL="0" indent="0" algn="ctr">
              <a:buNone/>
            </a:pPr>
            <a:endParaRPr lang="sv-SE" sz="5000" dirty="0">
              <a:solidFill>
                <a:srgbClr val="00B050"/>
              </a:solidFill>
            </a:endParaRPr>
          </a:p>
          <a:p>
            <a:pPr marL="0" indent="0" algn="ctr">
              <a:buNone/>
            </a:pPr>
            <a:r>
              <a:rPr lang="sv-SE" sz="5000" dirty="0">
                <a:solidFill>
                  <a:srgbClr val="00B050"/>
                </a:solidFill>
              </a:rPr>
              <a:t>Agreements in the 1st round/GTW</a:t>
            </a:r>
          </a:p>
          <a:p>
            <a:pPr marL="0" indent="0" algn="ctr">
              <a:buNone/>
            </a:pPr>
            <a:r>
              <a:rPr lang="sv-SE" sz="5000" dirty="0">
                <a:solidFill>
                  <a:srgbClr val="00B0F0"/>
                </a:solidFill>
              </a:rPr>
              <a:t>Agreements in the 2nd round</a:t>
            </a:r>
          </a:p>
          <a:p>
            <a:pPr marL="0" indent="0" algn="ctr">
              <a:buNone/>
            </a:pPr>
            <a:endParaRPr lang="sv-SE" sz="5000" dirty="0">
              <a:solidFill>
                <a:srgbClr val="00B0F0"/>
              </a:solidFill>
            </a:endParaRPr>
          </a:p>
          <a:p>
            <a:pPr marL="0" indent="0" algn="ctr">
              <a:buNone/>
            </a:pPr>
            <a:r>
              <a:rPr lang="sv-SE" sz="5000" dirty="0">
                <a:highlight>
                  <a:srgbClr val="FFFF00"/>
                </a:highlight>
              </a:rPr>
              <a:t>open for 2nd round discussion</a:t>
            </a:r>
          </a:p>
          <a:p>
            <a:pPr marL="0" indent="0" algn="ctr">
              <a:buNone/>
            </a:pPr>
            <a:r>
              <a:rPr lang="sv-SE" sz="5000" dirty="0">
                <a:highlight>
                  <a:srgbClr val="00FFFF"/>
                </a:highlight>
              </a:rPr>
              <a:t>Tentative agreements in 2nd round</a:t>
            </a:r>
          </a:p>
          <a:p>
            <a:pPr marL="0" indent="0" algn="ctr">
              <a:buNone/>
            </a:pPr>
            <a:r>
              <a:rPr lang="sv-SE" sz="5000" dirty="0"/>
              <a:t>Still open for discussion</a:t>
            </a:r>
          </a:p>
          <a:p>
            <a:pPr marL="0" indent="0" algn="ctr">
              <a:buNone/>
            </a:pPr>
            <a:endParaRPr lang="sv-SE" sz="5000" dirty="0">
              <a:solidFill>
                <a:srgbClr val="FF0000"/>
              </a:solidFill>
            </a:endParaRPr>
          </a:p>
          <a:p>
            <a:pPr marL="0" indent="0" algn="ctr">
              <a:buNone/>
            </a:pPr>
            <a:endParaRPr lang="sv-SE" sz="5000" dirty="0"/>
          </a:p>
        </p:txBody>
      </p:sp>
    </p:spTree>
    <p:extLst>
      <p:ext uri="{BB962C8B-B14F-4D97-AF65-F5344CB8AC3E}">
        <p14:creationId xmlns:p14="http://schemas.microsoft.com/office/powerpoint/2010/main" val="127136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altLang="zh-CN" sz="3600" b="1" dirty="0"/>
              <a:t>Measurement Accuracy Requirements for RSTD(1)</a:t>
            </a:r>
            <a:endParaRPr lang="zh-CN" altLang="en-US" sz="3600" b="1" dirty="0"/>
          </a:p>
        </p:txBody>
      </p:sp>
      <p:sp>
        <p:nvSpPr>
          <p:cNvPr id="3" name="内容占位符 2"/>
          <p:cNvSpPr>
            <a:spLocks noGrp="1"/>
          </p:cNvSpPr>
          <p:nvPr>
            <p:ph idx="1"/>
          </p:nvPr>
        </p:nvSpPr>
        <p:spPr>
          <a:xfrm>
            <a:off x="421160" y="980728"/>
            <a:ext cx="11161240" cy="5976664"/>
          </a:xfrm>
        </p:spPr>
        <p:txBody>
          <a:bodyPr>
            <a:normAutofit fontScale="92500" lnSpcReduction="20000"/>
          </a:bodyPr>
          <a:lstStyle/>
          <a:p>
            <a:r>
              <a:rPr lang="en-US" sz="2600" dirty="0">
                <a:solidFill>
                  <a:srgbClr val="00B050"/>
                </a:solidFill>
              </a:rPr>
              <a:t>Applicable accuracy requirements are not impacted by HO. </a:t>
            </a:r>
          </a:p>
          <a:p>
            <a:r>
              <a:rPr lang="en-US" sz="2600" dirty="0">
                <a:solidFill>
                  <a:srgbClr val="00B050"/>
                </a:solidFill>
              </a:rPr>
              <a:t>Applicable propagation channel for accuracy requirement:</a:t>
            </a:r>
          </a:p>
          <a:p>
            <a:pPr lvl="2" fontAlgn="auto" hangingPunct="1"/>
            <a:r>
              <a:rPr lang="en-GB" dirty="0">
                <a:solidFill>
                  <a:srgbClr val="00B050"/>
                </a:solidFill>
              </a:rPr>
              <a:t>PRS-RSTD and UE Rx-Tx measurement accuracy requirements </a:t>
            </a:r>
            <a:endParaRPr lang="en-US" dirty="0">
              <a:solidFill>
                <a:srgbClr val="00B050"/>
              </a:solidFill>
            </a:endParaRPr>
          </a:p>
          <a:p>
            <a:pPr lvl="3" fontAlgn="auto" hangingPunct="1"/>
            <a:r>
              <a:rPr lang="en-GB" dirty="0">
                <a:highlight>
                  <a:srgbClr val="00FFFF"/>
                </a:highlight>
              </a:rPr>
              <a:t>Requirements for fading condition will be defined</a:t>
            </a:r>
            <a:endParaRPr lang="en-US" dirty="0">
              <a:highlight>
                <a:srgbClr val="00FFFF"/>
              </a:highlight>
            </a:endParaRPr>
          </a:p>
          <a:p>
            <a:pPr lvl="3" fontAlgn="auto" hangingPunct="1"/>
            <a:r>
              <a:rPr lang="en-GB" dirty="0">
                <a:highlight>
                  <a:srgbClr val="00FFFF"/>
                </a:highlight>
              </a:rPr>
              <a:t>FFS: Additional set of requirements for AWGN </a:t>
            </a:r>
            <a:endParaRPr lang="en-US" dirty="0">
              <a:highlight>
                <a:srgbClr val="00FFFF"/>
              </a:highlight>
            </a:endParaRPr>
          </a:p>
          <a:p>
            <a:pPr lvl="2" fontAlgn="auto" hangingPunct="1"/>
            <a:r>
              <a:rPr lang="en-GB" dirty="0">
                <a:solidFill>
                  <a:srgbClr val="00B050"/>
                </a:solidFill>
              </a:rPr>
              <a:t>Test cases for accuracy requirements are defined for </a:t>
            </a:r>
            <a:endParaRPr lang="en-US" dirty="0">
              <a:solidFill>
                <a:srgbClr val="00B050"/>
              </a:solidFill>
            </a:endParaRPr>
          </a:p>
          <a:p>
            <a:pPr lvl="3" fontAlgn="auto" hangingPunct="1"/>
            <a:r>
              <a:rPr lang="en-GB" dirty="0">
                <a:solidFill>
                  <a:srgbClr val="00B050"/>
                </a:solidFill>
              </a:rPr>
              <a:t>AWGN conditions</a:t>
            </a:r>
            <a:endParaRPr lang="en-US" dirty="0">
              <a:solidFill>
                <a:srgbClr val="00B050"/>
              </a:solidFill>
            </a:endParaRPr>
          </a:p>
          <a:p>
            <a:pPr lvl="3" fontAlgn="auto" hangingPunct="1"/>
            <a:r>
              <a:rPr lang="en-GB" dirty="0">
                <a:solidFill>
                  <a:srgbClr val="00B050"/>
                </a:solidFill>
              </a:rPr>
              <a:t>FFS: fading conditions for FR1</a:t>
            </a:r>
            <a:endParaRPr lang="en-US" dirty="0">
              <a:solidFill>
                <a:srgbClr val="00B050"/>
              </a:solidFill>
            </a:endParaRPr>
          </a:p>
          <a:p>
            <a:r>
              <a:rPr lang="en-US" sz="2600" dirty="0"/>
              <a:t>FFS on the group delay calibration margin. </a:t>
            </a:r>
          </a:p>
          <a:p>
            <a:pPr lvl="1"/>
            <a:r>
              <a:rPr lang="en-GB" dirty="0"/>
              <a:t> Option 1.</a:t>
            </a:r>
          </a:p>
          <a:p>
            <a:pPr lvl="2"/>
            <a:r>
              <a:rPr lang="en-GB" dirty="0"/>
              <a:t>margin equals to zero if the reference and neighbouring resources are on the same frequency layer in FR1</a:t>
            </a:r>
            <a:endParaRPr lang="en-US" dirty="0"/>
          </a:p>
          <a:p>
            <a:pPr lvl="2"/>
            <a:r>
              <a:rPr lang="en-GB" dirty="0"/>
              <a:t>32Tc, reference resource and neighbour resource are on different PRS layer</a:t>
            </a:r>
          </a:p>
          <a:p>
            <a:pPr lvl="1"/>
            <a:r>
              <a:rPr lang="en-GB" dirty="0"/>
              <a:t>Option 2. </a:t>
            </a:r>
            <a:r>
              <a:rPr lang="en-US" dirty="0"/>
              <a:t>Add a non-zero group delay calibration margin to the RSTD accuracy requirements in FR1 and FR2</a:t>
            </a:r>
          </a:p>
          <a:p>
            <a:pPr lvl="2"/>
            <a:r>
              <a:rPr lang="en-US" dirty="0"/>
              <a:t>FFS on the exact value</a:t>
            </a:r>
          </a:p>
          <a:p>
            <a:r>
              <a:rPr lang="en-US" sz="2600" dirty="0"/>
              <a:t>FFS on frequency drift margin</a:t>
            </a:r>
          </a:p>
          <a:p>
            <a:endParaRPr lang="en-US" dirty="0"/>
          </a:p>
        </p:txBody>
      </p:sp>
    </p:spTree>
    <p:extLst>
      <p:ext uri="{BB962C8B-B14F-4D97-AF65-F5344CB8AC3E}">
        <p14:creationId xmlns:p14="http://schemas.microsoft.com/office/powerpoint/2010/main" val="2070879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altLang="zh-CN" sz="3600" b="1" dirty="0"/>
              <a:t>Measurement Accuracy Requirements for RSTD(2)</a:t>
            </a:r>
            <a:endParaRPr lang="zh-CN" altLang="en-US" sz="3600" b="1" dirty="0"/>
          </a:p>
        </p:txBody>
      </p:sp>
      <p:sp>
        <p:nvSpPr>
          <p:cNvPr id="3" name="内容占位符 2"/>
          <p:cNvSpPr>
            <a:spLocks noGrp="1"/>
          </p:cNvSpPr>
          <p:nvPr>
            <p:ph idx="1"/>
          </p:nvPr>
        </p:nvSpPr>
        <p:spPr>
          <a:xfrm>
            <a:off x="421160" y="980727"/>
            <a:ext cx="11161240" cy="5256585"/>
          </a:xfrm>
        </p:spPr>
        <p:txBody>
          <a:bodyPr>
            <a:normAutofit/>
          </a:bodyPr>
          <a:lstStyle/>
          <a:p>
            <a:r>
              <a:rPr lang="en-US" dirty="0">
                <a:highlight>
                  <a:srgbClr val="00FFFF"/>
                </a:highlight>
              </a:rPr>
              <a:t>The following tables can be taken as the baseline to define RSTD requirements</a:t>
            </a:r>
            <a:endParaRPr lang="en-US" sz="3100" dirty="0">
              <a:solidFill>
                <a:srgbClr val="00B050"/>
              </a:solidFill>
              <a:highlight>
                <a:srgbClr val="00FFFF"/>
              </a:highlight>
            </a:endParaRPr>
          </a:p>
          <a:p>
            <a:pPr lvl="1"/>
            <a:endParaRPr lang="en-US" dirty="0"/>
          </a:p>
          <a:p>
            <a:pPr marL="0" indent="0" eaLnBrk="1" fontAlgn="t" hangingPunct="1">
              <a:buNone/>
            </a:pPr>
            <a:r>
              <a:rPr lang="en-GB" b="1" dirty="0"/>
              <a:t>	</a:t>
            </a:r>
            <a:r>
              <a:rPr lang="en-GB" dirty="0">
                <a:highlight>
                  <a:srgbClr val="00FFFF"/>
                </a:highlight>
              </a:rPr>
              <a:t>	</a:t>
            </a:r>
            <a:endParaRPr lang="en-US" dirty="0">
              <a:highlight>
                <a:srgbClr val="00FFFF"/>
              </a:highlight>
            </a:endParaRPr>
          </a:p>
        </p:txBody>
      </p:sp>
      <p:sp>
        <p:nvSpPr>
          <p:cNvPr id="7" name="Rectangle 6">
            <a:extLst>
              <a:ext uri="{FF2B5EF4-FFF2-40B4-BE49-F238E27FC236}">
                <a16:creationId xmlns:a16="http://schemas.microsoft.com/office/drawing/2014/main" id="{27AD7806-C018-4C89-BE0E-5362B2F457FF}"/>
              </a:ext>
            </a:extLst>
          </p:cNvPr>
          <p:cNvSpPr/>
          <p:nvPr/>
        </p:nvSpPr>
        <p:spPr>
          <a:xfrm>
            <a:off x="4295800" y="1767258"/>
            <a:ext cx="3324628" cy="368755"/>
          </a:xfrm>
          <a:prstGeom prst="rect">
            <a:avLst/>
          </a:prstGeom>
        </p:spPr>
        <p:txBody>
          <a:bodyPr wrap="none">
            <a:spAutoFit/>
          </a:bodyPr>
          <a:lstStyle/>
          <a:p>
            <a:pPr algn="ctr">
              <a:lnSpc>
                <a:spcPct val="107000"/>
              </a:lnSpc>
              <a:spcAft>
                <a:spcPts val="300"/>
              </a:spcAft>
            </a:pPr>
            <a:r>
              <a:rPr lang="en-GB" b="1" dirty="0">
                <a:latin typeface="Times New Roman" panose="02020603050405020304" pitchFamily="18" charset="0"/>
                <a:ea typeface="SimSun" panose="02010600030101010101" pitchFamily="2" charset="-122"/>
              </a:rPr>
              <a:t>Table 1: RSTD accuracy in FR1</a:t>
            </a:r>
            <a:endParaRPr lang="en-US" sz="1800" dirty="0">
              <a:effectLst/>
              <a:latin typeface="Times New Roman" panose="02020603050405020304" pitchFamily="18" charset="0"/>
              <a:ea typeface="SimSun" panose="02010600030101010101" pitchFamily="2" charset="-122"/>
            </a:endParaRPr>
          </a:p>
        </p:txBody>
      </p:sp>
      <p:sp>
        <p:nvSpPr>
          <p:cNvPr id="8" name="Rectangle 7">
            <a:extLst>
              <a:ext uri="{FF2B5EF4-FFF2-40B4-BE49-F238E27FC236}">
                <a16:creationId xmlns:a16="http://schemas.microsoft.com/office/drawing/2014/main" id="{1BEF7781-D0A6-4F2E-927F-07FC59A51E45}"/>
              </a:ext>
            </a:extLst>
          </p:cNvPr>
          <p:cNvSpPr/>
          <p:nvPr/>
        </p:nvSpPr>
        <p:spPr>
          <a:xfrm>
            <a:off x="4295800" y="4140365"/>
            <a:ext cx="3324628" cy="368755"/>
          </a:xfrm>
          <a:prstGeom prst="rect">
            <a:avLst/>
          </a:prstGeom>
        </p:spPr>
        <p:txBody>
          <a:bodyPr wrap="none">
            <a:spAutoFit/>
          </a:bodyPr>
          <a:lstStyle/>
          <a:p>
            <a:pPr algn="ctr">
              <a:lnSpc>
                <a:spcPct val="107000"/>
              </a:lnSpc>
              <a:spcAft>
                <a:spcPts val="300"/>
              </a:spcAft>
            </a:pPr>
            <a:r>
              <a:rPr lang="en-GB" b="1" dirty="0">
                <a:latin typeface="Times New Roman" panose="02020603050405020304" pitchFamily="18" charset="0"/>
                <a:ea typeface="SimSun" panose="02010600030101010101" pitchFamily="2" charset="-122"/>
              </a:rPr>
              <a:t>Table 2: RSTD accuracy in FR2</a:t>
            </a:r>
            <a:endParaRPr lang="en-US" sz="1800" dirty="0">
              <a:effectLst/>
              <a:latin typeface="Times New Roman" panose="02020603050405020304" pitchFamily="18" charset="0"/>
              <a:ea typeface="SimSun" panose="02010600030101010101" pitchFamily="2" charset="-122"/>
            </a:endParaRPr>
          </a:p>
        </p:txBody>
      </p:sp>
      <mc:AlternateContent xmlns:mc="http://schemas.openxmlformats.org/markup-compatibility/2006">
        <mc:Choice xmlns:a14="http://schemas.microsoft.com/office/drawing/2010/main" Requires="a14">
          <p:graphicFrame>
            <p:nvGraphicFramePr>
              <p:cNvPr id="9" name="Table 8">
                <a:extLst>
                  <a:ext uri="{FF2B5EF4-FFF2-40B4-BE49-F238E27FC236}">
                    <a16:creationId xmlns:a16="http://schemas.microsoft.com/office/drawing/2014/main" id="{0B54CCCA-1D03-4952-841E-9EE5CDEFD046}"/>
                  </a:ext>
                </a:extLst>
              </p:cNvPr>
              <p:cNvGraphicFramePr>
                <a:graphicFrameLocks noGrp="1"/>
              </p:cNvGraphicFramePr>
              <p:nvPr>
                <p:extLst>
                  <p:ext uri="{D42A27DB-BD31-4B8C-83A1-F6EECF244321}">
                    <p14:modId xmlns:p14="http://schemas.microsoft.com/office/powerpoint/2010/main" val="2927897539"/>
                  </p:ext>
                </p:extLst>
              </p:nvPr>
            </p:nvGraphicFramePr>
            <p:xfrm>
              <a:off x="3215680" y="2370010"/>
              <a:ext cx="5544616" cy="1800716"/>
            </p:xfrm>
            <a:graphic>
              <a:graphicData uri="http://schemas.openxmlformats.org/drawingml/2006/table">
                <a:tbl>
                  <a:tblPr firstRow="1" firstCol="1" bandRow="1">
                    <a:tableStyleId>{5C22544A-7EE6-4342-B048-85BDC9FD1C3A}</a:tableStyleId>
                  </a:tblPr>
                  <a:tblGrid>
                    <a:gridCol w="992708">
                      <a:extLst>
                        <a:ext uri="{9D8B030D-6E8A-4147-A177-3AD203B41FA5}">
                          <a16:colId xmlns:a16="http://schemas.microsoft.com/office/drawing/2014/main" val="2923107530"/>
                        </a:ext>
                      </a:extLst>
                    </a:gridCol>
                    <a:gridCol w="903188">
                      <a:extLst>
                        <a:ext uri="{9D8B030D-6E8A-4147-A177-3AD203B41FA5}">
                          <a16:colId xmlns:a16="http://schemas.microsoft.com/office/drawing/2014/main" val="2110112894"/>
                        </a:ext>
                      </a:extLst>
                    </a:gridCol>
                    <a:gridCol w="1019883">
                      <a:extLst>
                        <a:ext uri="{9D8B030D-6E8A-4147-A177-3AD203B41FA5}">
                          <a16:colId xmlns:a16="http://schemas.microsoft.com/office/drawing/2014/main" val="3611868016"/>
                        </a:ext>
                      </a:extLst>
                    </a:gridCol>
                    <a:gridCol w="2628837">
                      <a:extLst>
                        <a:ext uri="{9D8B030D-6E8A-4147-A177-3AD203B41FA5}">
                          <a16:colId xmlns:a16="http://schemas.microsoft.com/office/drawing/2014/main" val="3939191697"/>
                        </a:ext>
                      </a:extLst>
                    </a:gridCol>
                  </a:tblGrid>
                  <a:tr h="698950">
                    <a:tc>
                      <a:txBody>
                        <a:bodyPr/>
                        <a:lstStyle/>
                        <a:p>
                          <a:pPr algn="ctr">
                            <a:lnSpc>
                              <a:spcPct val="107000"/>
                            </a:lnSpc>
                            <a:spcAft>
                              <a:spcPts val="300"/>
                            </a:spcAft>
                          </a:pPr>
                          <a:r>
                            <a:rPr lang="en-GB" sz="1200" dirty="0">
                              <a:effectLst/>
                            </a:rPr>
                            <a:t>Accuracy, </a:t>
                          </a:r>
                          <a:endParaRPr lang="en-US" sz="1200" dirty="0">
                            <a:effectLst/>
                          </a:endParaRPr>
                        </a:p>
                        <a:p>
                          <a:pPr algn="ctr">
                            <a:lnSpc>
                              <a:spcPct val="107000"/>
                            </a:lnSpc>
                            <a:spcAft>
                              <a:spcPts val="300"/>
                            </a:spcAft>
                          </a:pPr>
                          <a:r>
                            <a:rPr lang="en-GB" sz="1200" dirty="0">
                              <a:effectLst/>
                            </a:rPr>
                            <a:t>Tc</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PRS BW, </a:t>
                          </a:r>
                          <a:endParaRPr lang="en-US" sz="1200" dirty="0">
                            <a:effectLst/>
                          </a:endParaRPr>
                        </a:p>
                        <a:p>
                          <a:pPr algn="ctr">
                            <a:lnSpc>
                              <a:spcPct val="107000"/>
                            </a:lnSpc>
                            <a:spcAft>
                              <a:spcPts val="300"/>
                            </a:spcAft>
                          </a:pPr>
                          <a:r>
                            <a:rPr lang="en-GB" sz="1200" dirty="0">
                              <a:effectLst/>
                            </a:rPr>
                            <a:t>PRB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Repetition factor</a:t>
                          </a:r>
                          <a:endParaRPr lang="en-US" sz="1200" dirty="0">
                            <a:effectLst/>
                          </a:endParaRPr>
                        </a:p>
                        <a:p>
                          <a:pPr algn="ctr">
                            <a:lnSpc>
                              <a:spcPct val="107000"/>
                            </a:lnSpc>
                            <a:spcAft>
                              <a:spcPts val="300"/>
                            </a:spcAft>
                          </a:pPr>
                          <a:r>
                            <a:rPr lang="en-GB" sz="1200" dirty="0">
                              <a:effectLst/>
                            </a:rPr>
                            <a:t>(</a:t>
                          </a:r>
                          <a14:m>
                            <m:oMath xmlns:m="http://schemas.openxmlformats.org/officeDocument/2006/math">
                              <m:sSubSup>
                                <m:sSubSupPr>
                                  <m:ctrlPr>
                                    <a:rPr lang="en-US" sz="1200" i="1">
                                      <a:effectLst/>
                                      <a:latin typeface="Cambria Math" panose="02040503050406030204" pitchFamily="18" charset="0"/>
                                    </a:rPr>
                                  </m:ctrlPr>
                                </m:sSubSupPr>
                                <m:e>
                                  <m:r>
                                    <a:rPr lang="en-GB" sz="1200">
                                      <a:effectLst/>
                                      <a:latin typeface="Cambria Math" panose="02040503050406030204" pitchFamily="18" charset="0"/>
                                    </a:rPr>
                                    <m:t>𝑇</m:t>
                                  </m:r>
                                </m:e>
                                <m:sub>
                                  <m:r>
                                    <m:rPr>
                                      <m:nor/>
                                    </m:rPr>
                                    <a:rPr lang="en-GB" sz="1200">
                                      <a:effectLst/>
                                    </a:rPr>
                                    <m:t>rep</m:t>
                                  </m:r>
                                </m:sub>
                                <m:sup>
                                  <m:r>
                                    <m:rPr>
                                      <m:nor/>
                                    </m:rPr>
                                    <a:rPr lang="en-GB" sz="1200">
                                      <a:effectLst/>
                                    </a:rPr>
                                    <m:t>PRS</m:t>
                                  </m:r>
                                </m:sup>
                              </m:sSubSup>
                              <m:r>
                                <a:rPr lang="en-GB" sz="1200">
                                  <a:effectLst/>
                                  <a:latin typeface="Cambria Math" panose="02040503050406030204" pitchFamily="18" charset="0"/>
                                </a:rPr>
                                <m:t>∗</m:t>
                              </m:r>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𝐿</m:t>
                                  </m:r>
                                </m:e>
                                <m:sub>
                                  <m:r>
                                    <m:rPr>
                                      <m:nor/>
                                    </m:rPr>
                                    <a:rPr lang="en-GB" sz="1200">
                                      <a:effectLst/>
                                    </a:rPr>
                                    <m:t>PRS</m:t>
                                  </m:r>
                                </m:sub>
                              </m:sSub>
                              <m:r>
                                <a:rPr lang="en-GB" sz="1200">
                                  <a:effectLst/>
                                  <a:latin typeface="Cambria Math" panose="02040503050406030204" pitchFamily="18" charset="0"/>
                                </a:rPr>
                                <m:t>/</m:t>
                              </m:r>
                              <m:sSubSup>
                                <m:sSubSupPr>
                                  <m:ctrlPr>
                                    <a:rPr lang="en-US" sz="1200" i="1">
                                      <a:effectLst/>
                                      <a:latin typeface="Cambria Math" panose="02040503050406030204" pitchFamily="18" charset="0"/>
                                    </a:rPr>
                                  </m:ctrlPr>
                                </m:sSubSupPr>
                                <m:e>
                                  <m:r>
                                    <a:rPr lang="en-GB" sz="1200">
                                      <a:effectLst/>
                                      <a:latin typeface="Cambria Math" panose="02040503050406030204" pitchFamily="18" charset="0"/>
                                    </a:rPr>
                                    <m:t>𝐾</m:t>
                                  </m:r>
                                </m:e>
                                <m:sub>
                                  <m:r>
                                    <m:rPr>
                                      <m:nor/>
                                    </m:rPr>
                                    <a:rPr lang="en-GB" sz="1200">
                                      <a:effectLst/>
                                    </a:rPr>
                                    <m:t>comb</m:t>
                                  </m:r>
                                </m:sub>
                                <m:sup>
                                  <m:r>
                                    <m:rPr>
                                      <m:nor/>
                                    </m:rPr>
                                    <a:rPr lang="en-GB" sz="1200">
                                      <a:effectLst/>
                                    </a:rPr>
                                    <m:t>PRS</m:t>
                                  </m:r>
                                </m:sup>
                              </m:sSubSup>
                              <m:r>
                                <a:rPr lang="en-GB" sz="1200">
                                  <a:effectLst/>
                                  <a:latin typeface="Cambria Math" panose="02040503050406030204" pitchFamily="18" charset="0"/>
                                </a:rPr>
                                <m:t>)</m:t>
                              </m:r>
                            </m:oMath>
                          </a14:m>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318495698"/>
                      </a:ext>
                    </a:extLst>
                  </a:tr>
                  <a:tr h="223066">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dirty="0">
                              <a:effectLst/>
                            </a:rPr>
                            <a:t>15</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≥[4]</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581736116"/>
                      </a:ext>
                    </a:extLst>
                  </a:tr>
                  <a:tr h="231197">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≥[52]</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792682010"/>
                      </a:ext>
                    </a:extLst>
                  </a:tr>
                  <a:tr h="231197">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&gt;[104]</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70657082"/>
                      </a:ext>
                    </a:extLst>
                  </a:tr>
                  <a:tr h="351152">
                    <a:tc>
                      <a:txBody>
                        <a:bodyPr/>
                        <a:lstStyle/>
                        <a:p>
                          <a:pPr marL="0" marR="0" lvl="0" indent="0" algn="ctr" defTabSz="914400" rtl="0" eaLnBrk="1" fontAlgn="auto" latinLnBrk="0" hangingPunct="1">
                            <a:lnSpc>
                              <a:spcPct val="107000"/>
                            </a:lnSpc>
                            <a:spcBef>
                              <a:spcPts val="0"/>
                            </a:spcBef>
                            <a:spcAft>
                              <a:spcPts val="300"/>
                            </a:spcAft>
                            <a:buClrTx/>
                            <a:buSzTx/>
                            <a:buFontTx/>
                            <a:buNone/>
                            <a:tabLst/>
                            <a:defRPr/>
                          </a:pPr>
                          <a:r>
                            <a:rPr lang="en-GB" sz="1200" dirty="0">
                              <a:effectLst/>
                            </a:rPr>
                            <a:t>[TBD]</a:t>
                          </a:r>
                          <a:endParaRPr lang="en-US" sz="1200" dirty="0">
                            <a:effectLst/>
                            <a:latin typeface="Times New Roman" panose="02020603050405020304" pitchFamily="18" charset="0"/>
                            <a:ea typeface="SimSun" panose="02010600030101010101" pitchFamily="2" charset="-122"/>
                          </a:endParaRPr>
                        </a:p>
                        <a:p>
                          <a:pPr algn="ctr">
                            <a:lnSpc>
                              <a:spcPct val="107000"/>
                            </a:lnSpc>
                            <a:spcAft>
                              <a:spcPts val="300"/>
                            </a:spcAft>
                          </a:pP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≥[48]</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30,60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29119001"/>
                      </a:ext>
                    </a:extLst>
                  </a:tr>
                </a:tbl>
              </a:graphicData>
            </a:graphic>
          </p:graphicFrame>
        </mc:Choice>
        <mc:Fallback>
          <p:graphicFrame>
            <p:nvGraphicFramePr>
              <p:cNvPr id="9" name="Table 8">
                <a:extLst>
                  <a:ext uri="{FF2B5EF4-FFF2-40B4-BE49-F238E27FC236}">
                    <a16:creationId xmlns:a16="http://schemas.microsoft.com/office/drawing/2014/main" id="{0B54CCCA-1D03-4952-841E-9EE5CDEFD046}"/>
                  </a:ext>
                </a:extLst>
              </p:cNvPr>
              <p:cNvGraphicFramePr>
                <a:graphicFrameLocks noGrp="1"/>
              </p:cNvGraphicFramePr>
              <p:nvPr>
                <p:extLst>
                  <p:ext uri="{D42A27DB-BD31-4B8C-83A1-F6EECF244321}">
                    <p14:modId xmlns:p14="http://schemas.microsoft.com/office/powerpoint/2010/main" val="2927897539"/>
                  </p:ext>
                </p:extLst>
              </p:nvPr>
            </p:nvGraphicFramePr>
            <p:xfrm>
              <a:off x="3215680" y="2370010"/>
              <a:ext cx="5544616" cy="1800716"/>
            </p:xfrm>
            <a:graphic>
              <a:graphicData uri="http://schemas.openxmlformats.org/drawingml/2006/table">
                <a:tbl>
                  <a:tblPr firstRow="1" firstCol="1" bandRow="1">
                    <a:tableStyleId>{5C22544A-7EE6-4342-B048-85BDC9FD1C3A}</a:tableStyleId>
                  </a:tblPr>
                  <a:tblGrid>
                    <a:gridCol w="992708">
                      <a:extLst>
                        <a:ext uri="{9D8B030D-6E8A-4147-A177-3AD203B41FA5}">
                          <a16:colId xmlns:a16="http://schemas.microsoft.com/office/drawing/2014/main" val="2923107530"/>
                        </a:ext>
                      </a:extLst>
                    </a:gridCol>
                    <a:gridCol w="903188">
                      <a:extLst>
                        <a:ext uri="{9D8B030D-6E8A-4147-A177-3AD203B41FA5}">
                          <a16:colId xmlns:a16="http://schemas.microsoft.com/office/drawing/2014/main" val="2110112894"/>
                        </a:ext>
                      </a:extLst>
                    </a:gridCol>
                    <a:gridCol w="1019883">
                      <a:extLst>
                        <a:ext uri="{9D8B030D-6E8A-4147-A177-3AD203B41FA5}">
                          <a16:colId xmlns:a16="http://schemas.microsoft.com/office/drawing/2014/main" val="3611868016"/>
                        </a:ext>
                      </a:extLst>
                    </a:gridCol>
                    <a:gridCol w="2628837">
                      <a:extLst>
                        <a:ext uri="{9D8B030D-6E8A-4147-A177-3AD203B41FA5}">
                          <a16:colId xmlns:a16="http://schemas.microsoft.com/office/drawing/2014/main" val="3939191697"/>
                        </a:ext>
                      </a:extLst>
                    </a:gridCol>
                  </a:tblGrid>
                  <a:tr h="698950">
                    <a:tc>
                      <a:txBody>
                        <a:bodyPr/>
                        <a:lstStyle/>
                        <a:p>
                          <a:pPr algn="ctr">
                            <a:lnSpc>
                              <a:spcPct val="107000"/>
                            </a:lnSpc>
                            <a:spcAft>
                              <a:spcPts val="300"/>
                            </a:spcAft>
                          </a:pPr>
                          <a:r>
                            <a:rPr lang="en-GB" sz="1200" dirty="0">
                              <a:effectLst/>
                            </a:rPr>
                            <a:t>Accuracy, </a:t>
                          </a:r>
                          <a:endParaRPr lang="en-US" sz="1200" dirty="0">
                            <a:effectLst/>
                          </a:endParaRPr>
                        </a:p>
                        <a:p>
                          <a:pPr algn="ctr">
                            <a:lnSpc>
                              <a:spcPct val="107000"/>
                            </a:lnSpc>
                            <a:spcAft>
                              <a:spcPts val="300"/>
                            </a:spcAft>
                          </a:pPr>
                          <a:r>
                            <a:rPr lang="en-GB" sz="1200" dirty="0">
                              <a:effectLst/>
                            </a:rPr>
                            <a:t>Tc</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PRS BW, </a:t>
                          </a:r>
                          <a:endParaRPr lang="en-US" sz="1200" dirty="0">
                            <a:effectLst/>
                          </a:endParaRPr>
                        </a:p>
                        <a:p>
                          <a:pPr algn="ctr">
                            <a:lnSpc>
                              <a:spcPct val="107000"/>
                            </a:lnSpc>
                            <a:spcAft>
                              <a:spcPts val="300"/>
                            </a:spcAft>
                          </a:pPr>
                          <a:r>
                            <a:rPr lang="en-GB" sz="1200" dirty="0">
                              <a:effectLst/>
                            </a:rPr>
                            <a:t>PRB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endParaRPr lang="en-US"/>
                        </a:p>
                      </a:txBody>
                      <a:tcPr marL="68580" marR="68580" marT="0" marB="0">
                        <a:blipFill>
                          <a:blip r:embed="rId2"/>
                          <a:stretch>
                            <a:fillRect l="-111111" t="-5217" r="-926" b="-160000"/>
                          </a:stretch>
                        </a:blipFill>
                      </a:tcPr>
                    </a:tc>
                    <a:extLst>
                      <a:ext uri="{0D108BD9-81ED-4DB2-BD59-A6C34878D82A}">
                        <a16:rowId xmlns:a16="http://schemas.microsoft.com/office/drawing/2014/main" val="3318495698"/>
                      </a:ext>
                    </a:extLst>
                  </a:tr>
                  <a:tr h="223066">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dirty="0">
                              <a:effectLst/>
                            </a:rPr>
                            <a:t>15</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≥[4]</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581736116"/>
                      </a:ext>
                    </a:extLst>
                  </a:tr>
                  <a:tr h="231197">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≥[52]</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792682010"/>
                      </a:ext>
                    </a:extLst>
                  </a:tr>
                  <a:tr h="231197">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&gt;[104]</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70657082"/>
                      </a:ext>
                    </a:extLst>
                  </a:tr>
                  <a:tr h="416306">
                    <a:tc>
                      <a:txBody>
                        <a:bodyPr/>
                        <a:lstStyle/>
                        <a:p>
                          <a:pPr marL="0" marR="0" lvl="0" indent="0" algn="ctr" defTabSz="914400" rtl="0" eaLnBrk="1" fontAlgn="auto" latinLnBrk="0" hangingPunct="1">
                            <a:lnSpc>
                              <a:spcPct val="107000"/>
                            </a:lnSpc>
                            <a:spcBef>
                              <a:spcPts val="0"/>
                            </a:spcBef>
                            <a:spcAft>
                              <a:spcPts val="300"/>
                            </a:spcAft>
                            <a:buClrTx/>
                            <a:buSzTx/>
                            <a:buFontTx/>
                            <a:buNone/>
                            <a:tabLst/>
                            <a:defRPr/>
                          </a:pPr>
                          <a:r>
                            <a:rPr lang="en-GB" sz="1200" dirty="0">
                              <a:effectLst/>
                            </a:rPr>
                            <a:t>[TBD]</a:t>
                          </a:r>
                          <a:endParaRPr lang="en-US" sz="1200" dirty="0">
                            <a:effectLst/>
                            <a:latin typeface="Times New Roman" panose="02020603050405020304" pitchFamily="18" charset="0"/>
                            <a:ea typeface="SimSun" panose="02010600030101010101" pitchFamily="2" charset="-122"/>
                          </a:endParaRPr>
                        </a:p>
                        <a:p>
                          <a:pPr algn="ctr">
                            <a:lnSpc>
                              <a:spcPct val="107000"/>
                            </a:lnSpc>
                            <a:spcAft>
                              <a:spcPts val="300"/>
                            </a:spcAft>
                          </a:pP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≥[48]</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30,60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29119001"/>
                      </a:ext>
                    </a:extLst>
                  </a:tr>
                </a:tbl>
              </a:graphicData>
            </a:graphic>
          </p:graphicFrame>
        </mc:Fallback>
      </mc:AlternateContent>
      <mc:AlternateContent xmlns:mc="http://schemas.openxmlformats.org/markup-compatibility/2006">
        <mc:Choice xmlns:a14="http://schemas.microsoft.com/office/drawing/2010/main" Requires="a14">
          <p:graphicFrame>
            <p:nvGraphicFramePr>
              <p:cNvPr id="10" name="Table 9">
                <a:extLst>
                  <a:ext uri="{FF2B5EF4-FFF2-40B4-BE49-F238E27FC236}">
                    <a16:creationId xmlns:a16="http://schemas.microsoft.com/office/drawing/2014/main" id="{C9126958-575C-4AC4-8B3D-13800A4B297F}"/>
                  </a:ext>
                </a:extLst>
              </p:cNvPr>
              <p:cNvGraphicFramePr>
                <a:graphicFrameLocks noGrp="1"/>
              </p:cNvGraphicFramePr>
              <p:nvPr>
                <p:extLst>
                  <p:ext uri="{D42A27DB-BD31-4B8C-83A1-F6EECF244321}">
                    <p14:modId xmlns:p14="http://schemas.microsoft.com/office/powerpoint/2010/main" val="3409332849"/>
                  </p:ext>
                </p:extLst>
              </p:nvPr>
            </p:nvGraphicFramePr>
            <p:xfrm>
              <a:off x="3183269" y="4635536"/>
              <a:ext cx="5544616" cy="1142999"/>
            </p:xfrm>
            <a:graphic>
              <a:graphicData uri="http://schemas.openxmlformats.org/drawingml/2006/table">
                <a:tbl>
                  <a:tblPr firstRow="1" firstCol="1" bandRow="1">
                    <a:tableStyleId>{5C22544A-7EE6-4342-B048-85BDC9FD1C3A}</a:tableStyleId>
                  </a:tblPr>
                  <a:tblGrid>
                    <a:gridCol w="992708">
                      <a:extLst>
                        <a:ext uri="{9D8B030D-6E8A-4147-A177-3AD203B41FA5}">
                          <a16:colId xmlns:a16="http://schemas.microsoft.com/office/drawing/2014/main" val="1153366857"/>
                        </a:ext>
                      </a:extLst>
                    </a:gridCol>
                    <a:gridCol w="903188">
                      <a:extLst>
                        <a:ext uri="{9D8B030D-6E8A-4147-A177-3AD203B41FA5}">
                          <a16:colId xmlns:a16="http://schemas.microsoft.com/office/drawing/2014/main" val="3648420491"/>
                        </a:ext>
                      </a:extLst>
                    </a:gridCol>
                    <a:gridCol w="1019883">
                      <a:extLst>
                        <a:ext uri="{9D8B030D-6E8A-4147-A177-3AD203B41FA5}">
                          <a16:colId xmlns:a16="http://schemas.microsoft.com/office/drawing/2014/main" val="1958872164"/>
                        </a:ext>
                      </a:extLst>
                    </a:gridCol>
                    <a:gridCol w="2628837">
                      <a:extLst>
                        <a:ext uri="{9D8B030D-6E8A-4147-A177-3AD203B41FA5}">
                          <a16:colId xmlns:a16="http://schemas.microsoft.com/office/drawing/2014/main" val="3392087254"/>
                        </a:ext>
                      </a:extLst>
                    </a:gridCol>
                  </a:tblGrid>
                  <a:tr h="653901">
                    <a:tc>
                      <a:txBody>
                        <a:bodyPr/>
                        <a:lstStyle/>
                        <a:p>
                          <a:pPr algn="ctr">
                            <a:lnSpc>
                              <a:spcPct val="107000"/>
                            </a:lnSpc>
                            <a:spcAft>
                              <a:spcPts val="300"/>
                            </a:spcAft>
                          </a:pPr>
                          <a:r>
                            <a:rPr lang="en-GB" sz="1100" dirty="0">
                              <a:effectLst/>
                            </a:rPr>
                            <a:t>Accuracy, </a:t>
                          </a:r>
                          <a:endParaRPr lang="en-US" sz="1100" dirty="0">
                            <a:effectLst/>
                          </a:endParaRPr>
                        </a:p>
                        <a:p>
                          <a:pPr algn="ctr">
                            <a:lnSpc>
                              <a:spcPct val="107000"/>
                            </a:lnSpc>
                            <a:spcAft>
                              <a:spcPts val="300"/>
                            </a:spcAft>
                          </a:pPr>
                          <a:r>
                            <a:rPr lang="en-GB" sz="1100" dirty="0">
                              <a:effectLst/>
                            </a:rPr>
                            <a:t>Tc</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100" dirty="0">
                              <a:effectLst/>
                            </a:rPr>
                            <a:t>PRS BW, </a:t>
                          </a:r>
                          <a:endParaRPr lang="en-US" sz="1100" dirty="0">
                            <a:effectLst/>
                          </a:endParaRPr>
                        </a:p>
                        <a:p>
                          <a:pPr algn="ctr">
                            <a:lnSpc>
                              <a:spcPct val="107000"/>
                            </a:lnSpc>
                            <a:spcAft>
                              <a:spcPts val="300"/>
                            </a:spcAft>
                          </a:pPr>
                          <a:r>
                            <a:rPr lang="en-GB" sz="1100" dirty="0">
                              <a:effectLst/>
                            </a:rPr>
                            <a:t>PRB</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100">
                              <a:effectLst/>
                            </a:rPr>
                            <a:t>PRS SCS,</a:t>
                          </a:r>
                          <a:endParaRPr lang="en-US" sz="1100">
                            <a:effectLst/>
                          </a:endParaRPr>
                        </a:p>
                        <a:p>
                          <a:pPr algn="ctr">
                            <a:lnSpc>
                              <a:spcPct val="107000"/>
                            </a:lnSpc>
                            <a:spcAft>
                              <a:spcPts val="300"/>
                            </a:spcAft>
                          </a:pPr>
                          <a:r>
                            <a:rPr lang="en-GB" sz="1100">
                              <a:effectLst/>
                            </a:rPr>
                            <a:t>kHz</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100" dirty="0">
                              <a:effectLst/>
                            </a:rPr>
                            <a:t>Repetition factor</a:t>
                          </a:r>
                          <a:endParaRPr lang="en-US" sz="1100" dirty="0">
                            <a:effectLst/>
                          </a:endParaRPr>
                        </a:p>
                        <a:p>
                          <a:pPr algn="ctr">
                            <a:lnSpc>
                              <a:spcPct val="107000"/>
                            </a:lnSpc>
                            <a:spcAft>
                              <a:spcPts val="300"/>
                            </a:spcAft>
                          </a:pPr>
                          <a:r>
                            <a:rPr lang="en-GB" sz="1100" dirty="0">
                              <a:effectLst/>
                            </a:rPr>
                            <a:t>(</a:t>
                          </a:r>
                          <a14:m>
                            <m:oMath xmlns:m="http://schemas.openxmlformats.org/officeDocument/2006/math">
                              <m:sSubSup>
                                <m:sSubSupPr>
                                  <m:ctrlPr>
                                    <a:rPr lang="en-US" sz="1100" i="1">
                                      <a:effectLst/>
                                      <a:latin typeface="Cambria Math" panose="02040503050406030204" pitchFamily="18" charset="0"/>
                                    </a:rPr>
                                  </m:ctrlPr>
                                </m:sSubSupPr>
                                <m:e>
                                  <m:r>
                                    <a:rPr lang="en-GB" sz="1100">
                                      <a:effectLst/>
                                      <a:latin typeface="Cambria Math" panose="02040503050406030204" pitchFamily="18" charset="0"/>
                                    </a:rPr>
                                    <m:t>𝑇</m:t>
                                  </m:r>
                                </m:e>
                                <m:sub>
                                  <m:r>
                                    <m:rPr>
                                      <m:nor/>
                                    </m:rPr>
                                    <a:rPr lang="en-GB" sz="1100">
                                      <a:effectLst/>
                                    </a:rPr>
                                    <m:t>rep</m:t>
                                  </m:r>
                                </m:sub>
                                <m:sup>
                                  <m:r>
                                    <m:rPr>
                                      <m:nor/>
                                    </m:rPr>
                                    <a:rPr lang="en-GB" sz="1100">
                                      <a:effectLst/>
                                    </a:rPr>
                                    <m:t>PRS</m:t>
                                  </m:r>
                                </m:sup>
                              </m:sSubSup>
                              <m:r>
                                <a:rPr lang="en-GB" sz="1100">
                                  <a:effectLst/>
                                  <a:latin typeface="Cambria Math" panose="02040503050406030204" pitchFamily="18" charset="0"/>
                                </a:rPr>
                                <m:t>∗</m:t>
                              </m:r>
                              <m:sSub>
                                <m:sSubPr>
                                  <m:ctrlPr>
                                    <a:rPr lang="en-US" sz="1100" i="1">
                                      <a:effectLst/>
                                      <a:latin typeface="Cambria Math" panose="02040503050406030204" pitchFamily="18" charset="0"/>
                                    </a:rPr>
                                  </m:ctrlPr>
                                </m:sSubPr>
                                <m:e>
                                  <m:r>
                                    <a:rPr lang="en-GB" sz="1100">
                                      <a:effectLst/>
                                      <a:latin typeface="Cambria Math" panose="02040503050406030204" pitchFamily="18" charset="0"/>
                                    </a:rPr>
                                    <m:t>𝐿</m:t>
                                  </m:r>
                                </m:e>
                                <m:sub>
                                  <m:r>
                                    <m:rPr>
                                      <m:nor/>
                                    </m:rPr>
                                    <a:rPr lang="en-GB" sz="1100">
                                      <a:effectLst/>
                                    </a:rPr>
                                    <m:t>PRS</m:t>
                                  </m:r>
                                </m:sub>
                              </m:sSub>
                              <m:r>
                                <a:rPr lang="en-GB" sz="1100">
                                  <a:effectLst/>
                                  <a:latin typeface="Cambria Math" panose="02040503050406030204" pitchFamily="18" charset="0"/>
                                </a:rPr>
                                <m:t>/</m:t>
                              </m:r>
                              <m:sSubSup>
                                <m:sSubSupPr>
                                  <m:ctrlPr>
                                    <a:rPr lang="en-US" sz="1100" i="1">
                                      <a:effectLst/>
                                      <a:latin typeface="Cambria Math" panose="02040503050406030204" pitchFamily="18" charset="0"/>
                                    </a:rPr>
                                  </m:ctrlPr>
                                </m:sSubSupPr>
                                <m:e>
                                  <m:r>
                                    <a:rPr lang="en-GB" sz="1100">
                                      <a:effectLst/>
                                      <a:latin typeface="Cambria Math" panose="02040503050406030204" pitchFamily="18" charset="0"/>
                                    </a:rPr>
                                    <m:t>𝐾</m:t>
                                  </m:r>
                                </m:e>
                                <m:sub>
                                  <m:r>
                                    <m:rPr>
                                      <m:nor/>
                                    </m:rPr>
                                    <a:rPr lang="en-GB" sz="1100">
                                      <a:effectLst/>
                                    </a:rPr>
                                    <m:t>comb</m:t>
                                  </m:r>
                                </m:sub>
                                <m:sup>
                                  <m:r>
                                    <m:rPr>
                                      <m:nor/>
                                    </m:rPr>
                                    <a:rPr lang="en-GB" sz="1100">
                                      <a:effectLst/>
                                    </a:rPr>
                                    <m:t>PRS</m:t>
                                  </m:r>
                                </m:sup>
                              </m:sSubSup>
                              <m:r>
                                <a:rPr lang="en-GB" sz="1100">
                                  <a:effectLst/>
                                  <a:latin typeface="Cambria Math" panose="02040503050406030204" pitchFamily="18" charset="0"/>
                                </a:rPr>
                                <m:t>)</m:t>
                              </m:r>
                            </m:oMath>
                          </a14:m>
                          <a:endParaRPr lang="en-US" sz="11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944566149"/>
                      </a:ext>
                    </a:extLst>
                  </a:tr>
                  <a:tr h="240171">
                    <a:tc>
                      <a:txBody>
                        <a:bodyPr/>
                        <a:lstStyle/>
                        <a:p>
                          <a:pPr algn="ctr">
                            <a:lnSpc>
                              <a:spcPct val="107000"/>
                            </a:lnSpc>
                            <a:spcAft>
                              <a:spcPts val="900"/>
                            </a:spcAft>
                          </a:pPr>
                          <a:r>
                            <a:rPr lang="en-GB" sz="1100" dirty="0">
                              <a:effectLst/>
                            </a:rPr>
                            <a:t>[TBD]</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≥[24]</a:t>
                          </a:r>
                          <a:endParaRPr lang="en-US" sz="1100" dirty="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100" strike="sngStrike" dirty="0">
                              <a:effectLst/>
                            </a:rPr>
                            <a:t>60</a:t>
                          </a:r>
                          <a:r>
                            <a:rPr lang="en-GB" sz="1100" dirty="0">
                              <a:effectLst/>
                            </a:rPr>
                            <a:t>/120</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≥[4]</a:t>
                          </a:r>
                          <a:endParaRPr lang="en-US" sz="11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69995664"/>
                      </a:ext>
                    </a:extLst>
                  </a:tr>
                  <a:tr h="248927">
                    <a:tc>
                      <a:txBody>
                        <a:bodyPr/>
                        <a:lstStyle/>
                        <a:p>
                          <a:pPr algn="ctr">
                            <a:lnSpc>
                              <a:spcPct val="107000"/>
                            </a:lnSpc>
                            <a:spcAft>
                              <a:spcPts val="900"/>
                            </a:spcAft>
                          </a:pPr>
                          <a:r>
                            <a:rPr lang="en-GB" sz="1100" dirty="0">
                              <a:effectLst/>
                            </a:rPr>
                            <a:t>[TBD]</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≥[64]</a:t>
                          </a:r>
                          <a:endParaRPr lang="en-US" sz="11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dirty="0">
                              <a:effectLst/>
                            </a:rPr>
                            <a:t>All</a:t>
                          </a:r>
                          <a:endParaRPr lang="en-US" sz="11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104199600"/>
                      </a:ext>
                    </a:extLst>
                  </a:tr>
                </a:tbl>
              </a:graphicData>
            </a:graphic>
          </p:graphicFrame>
        </mc:Choice>
        <mc:Fallback>
          <p:graphicFrame>
            <p:nvGraphicFramePr>
              <p:cNvPr id="10" name="Table 9">
                <a:extLst>
                  <a:ext uri="{FF2B5EF4-FFF2-40B4-BE49-F238E27FC236}">
                    <a16:creationId xmlns:a16="http://schemas.microsoft.com/office/drawing/2014/main" id="{C9126958-575C-4AC4-8B3D-13800A4B297F}"/>
                  </a:ext>
                </a:extLst>
              </p:cNvPr>
              <p:cNvGraphicFramePr>
                <a:graphicFrameLocks noGrp="1"/>
              </p:cNvGraphicFramePr>
              <p:nvPr>
                <p:extLst>
                  <p:ext uri="{D42A27DB-BD31-4B8C-83A1-F6EECF244321}">
                    <p14:modId xmlns:p14="http://schemas.microsoft.com/office/powerpoint/2010/main" val="3409332849"/>
                  </p:ext>
                </p:extLst>
              </p:nvPr>
            </p:nvGraphicFramePr>
            <p:xfrm>
              <a:off x="3183269" y="4635536"/>
              <a:ext cx="5544616" cy="1142999"/>
            </p:xfrm>
            <a:graphic>
              <a:graphicData uri="http://schemas.openxmlformats.org/drawingml/2006/table">
                <a:tbl>
                  <a:tblPr firstRow="1" firstCol="1" bandRow="1">
                    <a:tableStyleId>{5C22544A-7EE6-4342-B048-85BDC9FD1C3A}</a:tableStyleId>
                  </a:tblPr>
                  <a:tblGrid>
                    <a:gridCol w="992708">
                      <a:extLst>
                        <a:ext uri="{9D8B030D-6E8A-4147-A177-3AD203B41FA5}">
                          <a16:colId xmlns:a16="http://schemas.microsoft.com/office/drawing/2014/main" val="1153366857"/>
                        </a:ext>
                      </a:extLst>
                    </a:gridCol>
                    <a:gridCol w="903188">
                      <a:extLst>
                        <a:ext uri="{9D8B030D-6E8A-4147-A177-3AD203B41FA5}">
                          <a16:colId xmlns:a16="http://schemas.microsoft.com/office/drawing/2014/main" val="3648420491"/>
                        </a:ext>
                      </a:extLst>
                    </a:gridCol>
                    <a:gridCol w="1019883">
                      <a:extLst>
                        <a:ext uri="{9D8B030D-6E8A-4147-A177-3AD203B41FA5}">
                          <a16:colId xmlns:a16="http://schemas.microsoft.com/office/drawing/2014/main" val="1958872164"/>
                        </a:ext>
                      </a:extLst>
                    </a:gridCol>
                    <a:gridCol w="2628837">
                      <a:extLst>
                        <a:ext uri="{9D8B030D-6E8A-4147-A177-3AD203B41FA5}">
                          <a16:colId xmlns:a16="http://schemas.microsoft.com/office/drawing/2014/main" val="3392087254"/>
                        </a:ext>
                      </a:extLst>
                    </a:gridCol>
                  </a:tblGrid>
                  <a:tr h="653901">
                    <a:tc>
                      <a:txBody>
                        <a:bodyPr/>
                        <a:lstStyle/>
                        <a:p>
                          <a:pPr algn="ctr">
                            <a:lnSpc>
                              <a:spcPct val="107000"/>
                            </a:lnSpc>
                            <a:spcAft>
                              <a:spcPts val="300"/>
                            </a:spcAft>
                          </a:pPr>
                          <a:r>
                            <a:rPr lang="en-GB" sz="1100" dirty="0">
                              <a:effectLst/>
                            </a:rPr>
                            <a:t>Accuracy, </a:t>
                          </a:r>
                          <a:endParaRPr lang="en-US" sz="1100" dirty="0">
                            <a:effectLst/>
                          </a:endParaRPr>
                        </a:p>
                        <a:p>
                          <a:pPr algn="ctr">
                            <a:lnSpc>
                              <a:spcPct val="107000"/>
                            </a:lnSpc>
                            <a:spcAft>
                              <a:spcPts val="300"/>
                            </a:spcAft>
                          </a:pPr>
                          <a:r>
                            <a:rPr lang="en-GB" sz="1100" dirty="0">
                              <a:effectLst/>
                            </a:rPr>
                            <a:t>Tc</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100" dirty="0">
                              <a:effectLst/>
                            </a:rPr>
                            <a:t>PRS BW, </a:t>
                          </a:r>
                          <a:endParaRPr lang="en-US" sz="1100" dirty="0">
                            <a:effectLst/>
                          </a:endParaRPr>
                        </a:p>
                        <a:p>
                          <a:pPr algn="ctr">
                            <a:lnSpc>
                              <a:spcPct val="107000"/>
                            </a:lnSpc>
                            <a:spcAft>
                              <a:spcPts val="300"/>
                            </a:spcAft>
                          </a:pPr>
                          <a:r>
                            <a:rPr lang="en-GB" sz="1100" dirty="0">
                              <a:effectLst/>
                            </a:rPr>
                            <a:t>PRB</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100">
                              <a:effectLst/>
                            </a:rPr>
                            <a:t>PRS SCS,</a:t>
                          </a:r>
                          <a:endParaRPr lang="en-US" sz="1100">
                            <a:effectLst/>
                          </a:endParaRPr>
                        </a:p>
                        <a:p>
                          <a:pPr algn="ctr">
                            <a:lnSpc>
                              <a:spcPct val="107000"/>
                            </a:lnSpc>
                            <a:spcAft>
                              <a:spcPts val="300"/>
                            </a:spcAft>
                          </a:pPr>
                          <a:r>
                            <a:rPr lang="en-GB" sz="1100">
                              <a:effectLst/>
                            </a:rPr>
                            <a:t>kHz</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endParaRPr lang="en-US"/>
                        </a:p>
                      </a:txBody>
                      <a:tcPr marL="68580" marR="68580" marT="0" marB="0">
                        <a:blipFill>
                          <a:blip r:embed="rId3"/>
                          <a:stretch>
                            <a:fillRect l="-111369" t="-6481" r="-928" b="-76852"/>
                          </a:stretch>
                        </a:blipFill>
                      </a:tcPr>
                    </a:tc>
                    <a:extLst>
                      <a:ext uri="{0D108BD9-81ED-4DB2-BD59-A6C34878D82A}">
                        <a16:rowId xmlns:a16="http://schemas.microsoft.com/office/drawing/2014/main" val="2944566149"/>
                      </a:ext>
                    </a:extLst>
                  </a:tr>
                  <a:tr h="240171">
                    <a:tc>
                      <a:txBody>
                        <a:bodyPr/>
                        <a:lstStyle/>
                        <a:p>
                          <a:pPr algn="ctr">
                            <a:lnSpc>
                              <a:spcPct val="107000"/>
                            </a:lnSpc>
                            <a:spcAft>
                              <a:spcPts val="900"/>
                            </a:spcAft>
                          </a:pPr>
                          <a:r>
                            <a:rPr lang="en-GB" sz="1100" dirty="0">
                              <a:effectLst/>
                            </a:rPr>
                            <a:t>[TBD]</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≥[24]</a:t>
                          </a:r>
                          <a:endParaRPr lang="en-US" sz="1100" dirty="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100" strike="sngStrike" dirty="0">
                              <a:effectLst/>
                            </a:rPr>
                            <a:t>60</a:t>
                          </a:r>
                          <a:r>
                            <a:rPr lang="en-GB" sz="1100" dirty="0">
                              <a:effectLst/>
                            </a:rPr>
                            <a:t>/120</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≥[4]</a:t>
                          </a:r>
                          <a:endParaRPr lang="en-US" sz="11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69995664"/>
                      </a:ext>
                    </a:extLst>
                  </a:tr>
                  <a:tr h="248927">
                    <a:tc>
                      <a:txBody>
                        <a:bodyPr/>
                        <a:lstStyle/>
                        <a:p>
                          <a:pPr algn="ctr">
                            <a:lnSpc>
                              <a:spcPct val="107000"/>
                            </a:lnSpc>
                            <a:spcAft>
                              <a:spcPts val="900"/>
                            </a:spcAft>
                          </a:pPr>
                          <a:r>
                            <a:rPr lang="en-GB" sz="1100" dirty="0">
                              <a:effectLst/>
                            </a:rPr>
                            <a:t>[TBD]</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≥[64]</a:t>
                          </a:r>
                          <a:endParaRPr lang="en-US" sz="11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dirty="0">
                              <a:effectLst/>
                            </a:rPr>
                            <a:t>All</a:t>
                          </a:r>
                          <a:endParaRPr lang="en-US" sz="11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104199600"/>
                      </a:ext>
                    </a:extLst>
                  </a:tr>
                </a:tbl>
              </a:graphicData>
            </a:graphic>
          </p:graphicFrame>
        </mc:Fallback>
      </mc:AlternateContent>
      <p:sp>
        <p:nvSpPr>
          <p:cNvPr id="5" name="Rectangle 4">
            <a:extLst>
              <a:ext uri="{FF2B5EF4-FFF2-40B4-BE49-F238E27FC236}">
                <a16:creationId xmlns:a16="http://schemas.microsoft.com/office/drawing/2014/main" id="{352EFC40-81D3-4FA4-AF6D-143E5F3487AD}"/>
              </a:ext>
            </a:extLst>
          </p:cNvPr>
          <p:cNvSpPr/>
          <p:nvPr/>
        </p:nvSpPr>
        <p:spPr>
          <a:xfrm>
            <a:off x="839416" y="5904951"/>
            <a:ext cx="8928992" cy="646331"/>
          </a:xfrm>
          <a:prstGeom prst="rect">
            <a:avLst/>
          </a:prstGeom>
        </p:spPr>
        <p:txBody>
          <a:bodyPr wrap="square">
            <a:spAutoFit/>
          </a:bodyPr>
          <a:lstStyle/>
          <a:p>
            <a:r>
              <a:rPr lang="en-US" dirty="0">
                <a:highlight>
                  <a:srgbClr val="00FFFF"/>
                </a:highlight>
              </a:rPr>
              <a:t>FFS: The requirements for SCS=60k in FR2</a:t>
            </a:r>
          </a:p>
          <a:p>
            <a:r>
              <a:rPr lang="en-US" dirty="0">
                <a:highlight>
                  <a:srgbClr val="00FFFF"/>
                </a:highlight>
              </a:rPr>
              <a:t>FFS: The number of PRS BW ranges for each SCS</a:t>
            </a:r>
            <a:endParaRPr lang="en-US" dirty="0">
              <a:solidFill>
                <a:srgbClr val="00B050"/>
              </a:solidFill>
              <a:highlight>
                <a:srgbClr val="00FFFF"/>
              </a:highlight>
            </a:endParaRPr>
          </a:p>
        </p:txBody>
      </p:sp>
    </p:spTree>
    <p:extLst>
      <p:ext uri="{BB962C8B-B14F-4D97-AF65-F5344CB8AC3E}">
        <p14:creationId xmlns:p14="http://schemas.microsoft.com/office/powerpoint/2010/main" val="3332051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altLang="zh-CN" sz="3600" b="1" dirty="0"/>
              <a:t>Measurement Accuracy Requirements for PRS RSRP(1)</a:t>
            </a:r>
            <a:endParaRPr lang="zh-CN" altLang="en-US" sz="3600" b="1" dirty="0"/>
          </a:p>
        </p:txBody>
      </p:sp>
      <p:sp>
        <p:nvSpPr>
          <p:cNvPr id="3" name="内容占位符 2"/>
          <p:cNvSpPr>
            <a:spLocks noGrp="1"/>
          </p:cNvSpPr>
          <p:nvPr>
            <p:ph idx="1"/>
          </p:nvPr>
        </p:nvSpPr>
        <p:spPr>
          <a:xfrm>
            <a:off x="421160" y="980728"/>
            <a:ext cx="11161240" cy="5688632"/>
          </a:xfrm>
        </p:spPr>
        <p:txBody>
          <a:bodyPr>
            <a:normAutofit/>
          </a:bodyPr>
          <a:lstStyle/>
          <a:p>
            <a:r>
              <a:rPr lang="en-US" dirty="0">
                <a:solidFill>
                  <a:srgbClr val="00B050"/>
                </a:solidFill>
              </a:rPr>
              <a:t>PRS-RSRP SINR side condition #1 is -3 </a:t>
            </a:r>
            <a:r>
              <a:rPr lang="en-US" dirty="0" err="1">
                <a:solidFill>
                  <a:srgbClr val="00B050"/>
                </a:solidFill>
              </a:rPr>
              <a:t>dB.</a:t>
            </a:r>
            <a:r>
              <a:rPr lang="en-US" dirty="0">
                <a:solidFill>
                  <a:srgbClr val="00B050"/>
                </a:solidFill>
              </a:rPr>
              <a:t> </a:t>
            </a:r>
          </a:p>
          <a:p>
            <a:pPr lvl="0"/>
            <a:r>
              <a:rPr lang="en-US" dirty="0">
                <a:highlight>
                  <a:srgbClr val="00FFFF"/>
                </a:highlight>
              </a:rPr>
              <a:t>when SINR &gt;[-3dB] , </a:t>
            </a:r>
          </a:p>
          <a:p>
            <a:pPr lvl="1"/>
            <a:r>
              <a:rPr lang="en-US" dirty="0">
                <a:highlight>
                  <a:srgbClr val="00FFFF"/>
                </a:highlight>
              </a:rPr>
              <a:t>single set requirement for all parameter sets</a:t>
            </a:r>
          </a:p>
          <a:p>
            <a:pPr lvl="0"/>
            <a:r>
              <a:rPr lang="en-US" dirty="0">
                <a:highlight>
                  <a:srgbClr val="00FFFF"/>
                </a:highlight>
              </a:rPr>
              <a:t>when SINR &gt;[-13dB] </a:t>
            </a:r>
          </a:p>
          <a:p>
            <a:pPr lvl="1"/>
            <a:r>
              <a:rPr lang="en-US" dirty="0">
                <a:highlight>
                  <a:srgbClr val="00FFFF"/>
                </a:highlight>
              </a:rPr>
              <a:t>multiple requirements depending on PRS BW (in PRBs )</a:t>
            </a:r>
          </a:p>
          <a:p>
            <a:r>
              <a:rPr lang="en-US" dirty="0">
                <a:solidFill>
                  <a:srgbClr val="00B050"/>
                </a:solidFill>
              </a:rPr>
              <a:t>RF calibration margin:</a:t>
            </a:r>
          </a:p>
          <a:p>
            <a:pPr lvl="1"/>
            <a:r>
              <a:rPr lang="en-US" dirty="0">
                <a:solidFill>
                  <a:srgbClr val="00B050"/>
                </a:solidFill>
              </a:rPr>
              <a:t>2.5dB for FR1 absolute accuracy requirements</a:t>
            </a:r>
          </a:p>
          <a:p>
            <a:pPr lvl="1"/>
            <a:r>
              <a:rPr lang="en-US" dirty="0">
                <a:solidFill>
                  <a:srgbClr val="00B050"/>
                </a:solidFill>
              </a:rPr>
              <a:t>4dB for FR2 absolute accuracy requirements</a:t>
            </a:r>
          </a:p>
          <a:p>
            <a:pPr lvl="1"/>
            <a:r>
              <a:rPr lang="en-US" dirty="0"/>
              <a:t>FFS the calibration error margins for PRS-RSRP relative accuracy requirements for FR1 and FR2</a:t>
            </a:r>
          </a:p>
          <a:p>
            <a:pPr lvl="1"/>
            <a:endParaRPr lang="en-US" dirty="0">
              <a:solidFill>
                <a:srgbClr val="00B050"/>
              </a:solidFill>
            </a:endParaRPr>
          </a:p>
        </p:txBody>
      </p:sp>
    </p:spTree>
    <p:extLst>
      <p:ext uri="{BB962C8B-B14F-4D97-AF65-F5344CB8AC3E}">
        <p14:creationId xmlns:p14="http://schemas.microsoft.com/office/powerpoint/2010/main" val="1816882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altLang="zh-CN" sz="3600" b="1" dirty="0"/>
              <a:t>Measurement Accuracy Requirements for PRS RSRP(2)</a:t>
            </a:r>
            <a:endParaRPr lang="zh-CN" altLang="en-US" sz="3600" b="1" dirty="0"/>
          </a:p>
        </p:txBody>
      </p:sp>
      <p:sp>
        <p:nvSpPr>
          <p:cNvPr id="3" name="内容占位符 2"/>
          <p:cNvSpPr>
            <a:spLocks noGrp="1"/>
          </p:cNvSpPr>
          <p:nvPr>
            <p:ph idx="1"/>
          </p:nvPr>
        </p:nvSpPr>
        <p:spPr>
          <a:xfrm>
            <a:off x="443687" y="836712"/>
            <a:ext cx="11161240" cy="5688632"/>
          </a:xfrm>
        </p:spPr>
        <p:txBody>
          <a:bodyPr>
            <a:normAutofit/>
          </a:bodyPr>
          <a:lstStyle/>
          <a:p>
            <a:r>
              <a:rPr lang="en-US" dirty="0">
                <a:highlight>
                  <a:srgbClr val="00FFFF"/>
                </a:highlight>
              </a:rPr>
              <a:t>PRS-RSRP accuracy requirements (not include RF margin) </a:t>
            </a:r>
          </a:p>
          <a:p>
            <a:pPr lvl="1"/>
            <a:endParaRPr lang="en-US" dirty="0">
              <a:solidFill>
                <a:srgbClr val="00B050"/>
              </a:solidFill>
            </a:endParaRPr>
          </a:p>
        </p:txBody>
      </p:sp>
      <p:sp>
        <p:nvSpPr>
          <p:cNvPr id="6" name="Rectangle 1">
            <a:extLst>
              <a:ext uri="{FF2B5EF4-FFF2-40B4-BE49-F238E27FC236}">
                <a16:creationId xmlns:a16="http://schemas.microsoft.com/office/drawing/2014/main" id="{2BB16C34-6491-4E7D-A828-C3CC288CB296}"/>
              </a:ext>
            </a:extLst>
          </p:cNvPr>
          <p:cNvSpPr>
            <a:spLocks noChangeArrowheads="1"/>
          </p:cNvSpPr>
          <p:nvPr/>
        </p:nvSpPr>
        <p:spPr bwMode="auto">
          <a:xfrm>
            <a:off x="4367808" y="1353068"/>
            <a:ext cx="287785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zh-CN" sz="10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Table 1: PRS-RSRP accuracy in FR1</a:t>
            </a:r>
            <a:endParaRPr kumimoji="0" lang="en-US" altLang="zh-CN" sz="800" b="0" i="0" u="none" strike="noStrike" cap="none" normalizeH="0" baseline="0" dirty="0">
              <a:ln>
                <a:noFill/>
              </a:ln>
              <a:solidFill>
                <a:schemeClr val="tx1"/>
              </a:solidFill>
              <a:effectLst/>
            </a:endParaRPr>
          </a:p>
        </p:txBody>
      </p:sp>
      <p:sp>
        <p:nvSpPr>
          <p:cNvPr id="7" name="Rectangle 6">
            <a:extLst>
              <a:ext uri="{FF2B5EF4-FFF2-40B4-BE49-F238E27FC236}">
                <a16:creationId xmlns:a16="http://schemas.microsoft.com/office/drawing/2014/main" id="{406D21FB-3866-4EB4-94DF-4473E56B1A9D}"/>
              </a:ext>
            </a:extLst>
          </p:cNvPr>
          <p:cNvSpPr/>
          <p:nvPr/>
        </p:nvSpPr>
        <p:spPr>
          <a:xfrm>
            <a:off x="4007768" y="3878982"/>
            <a:ext cx="3812006" cy="707886"/>
          </a:xfrm>
          <a:prstGeom prst="rect">
            <a:avLst/>
          </a:prstGeom>
        </p:spPr>
        <p:txBody>
          <a:bodyPr wrap="none">
            <a:spAutoFit/>
          </a:bodyPr>
          <a:lstStyle/>
          <a:p>
            <a:pPr lvl="0" algn="ctr" eaLnBrk="0" hangingPunct="0"/>
            <a:r>
              <a:rPr lang="en-GB" altLang="zh-CN" b="1" dirty="0">
                <a:latin typeface="Times New Roman" panose="02020603050405020304" pitchFamily="18" charset="0"/>
                <a:ea typeface="SimSun" panose="02010600030101010101" pitchFamily="2" charset="-122"/>
                <a:cs typeface="Times New Roman" panose="02020603050405020304" pitchFamily="18" charset="0"/>
              </a:rPr>
              <a:t>Table 2: PRS-RSRP accuracy in FR2</a:t>
            </a:r>
            <a:endParaRPr lang="en-GB" altLang="zh-CN" sz="4000" dirty="0"/>
          </a:p>
        </p:txBody>
      </p:sp>
      <mc:AlternateContent xmlns:mc="http://schemas.openxmlformats.org/markup-compatibility/2006">
        <mc:Choice xmlns:a14="http://schemas.microsoft.com/office/drawing/2010/main" Requires="a14">
          <p:graphicFrame>
            <p:nvGraphicFramePr>
              <p:cNvPr id="8" name="Table 7">
                <a:extLst>
                  <a:ext uri="{FF2B5EF4-FFF2-40B4-BE49-F238E27FC236}">
                    <a16:creationId xmlns:a16="http://schemas.microsoft.com/office/drawing/2014/main" id="{84AF77A2-481C-4C2B-946F-D960EE10E4D9}"/>
                  </a:ext>
                </a:extLst>
              </p:cNvPr>
              <p:cNvGraphicFramePr>
                <a:graphicFrameLocks noGrp="1"/>
              </p:cNvGraphicFramePr>
              <p:nvPr>
                <p:extLst>
                  <p:ext uri="{D42A27DB-BD31-4B8C-83A1-F6EECF244321}">
                    <p14:modId xmlns:p14="http://schemas.microsoft.com/office/powerpoint/2010/main" val="2584437756"/>
                  </p:ext>
                </p:extLst>
              </p:nvPr>
            </p:nvGraphicFramePr>
            <p:xfrm>
              <a:off x="2495601" y="1599289"/>
              <a:ext cx="7020781" cy="2559560"/>
            </p:xfrm>
            <a:graphic>
              <a:graphicData uri="http://schemas.openxmlformats.org/drawingml/2006/table">
                <a:tbl>
                  <a:tblPr firstRow="1" firstCol="1" bandRow="1">
                    <a:tableStyleId>{5C22544A-7EE6-4342-B048-85BDC9FD1C3A}</a:tableStyleId>
                  </a:tblPr>
                  <a:tblGrid>
                    <a:gridCol w="1088709">
                      <a:extLst>
                        <a:ext uri="{9D8B030D-6E8A-4147-A177-3AD203B41FA5}">
                          <a16:colId xmlns:a16="http://schemas.microsoft.com/office/drawing/2014/main" val="435677139"/>
                        </a:ext>
                      </a:extLst>
                    </a:gridCol>
                    <a:gridCol w="1002171">
                      <a:extLst>
                        <a:ext uri="{9D8B030D-6E8A-4147-A177-3AD203B41FA5}">
                          <a16:colId xmlns:a16="http://schemas.microsoft.com/office/drawing/2014/main" val="3725673099"/>
                        </a:ext>
                      </a:extLst>
                    </a:gridCol>
                    <a:gridCol w="763027">
                      <a:extLst>
                        <a:ext uri="{9D8B030D-6E8A-4147-A177-3AD203B41FA5}">
                          <a16:colId xmlns:a16="http://schemas.microsoft.com/office/drawing/2014/main" val="2676241109"/>
                        </a:ext>
                      </a:extLst>
                    </a:gridCol>
                    <a:gridCol w="1221775">
                      <a:extLst>
                        <a:ext uri="{9D8B030D-6E8A-4147-A177-3AD203B41FA5}">
                          <a16:colId xmlns:a16="http://schemas.microsoft.com/office/drawing/2014/main" val="849766192"/>
                        </a:ext>
                      </a:extLst>
                    </a:gridCol>
                    <a:gridCol w="1186414">
                      <a:extLst>
                        <a:ext uri="{9D8B030D-6E8A-4147-A177-3AD203B41FA5}">
                          <a16:colId xmlns:a16="http://schemas.microsoft.com/office/drawing/2014/main" val="2826107360"/>
                        </a:ext>
                      </a:extLst>
                    </a:gridCol>
                    <a:gridCol w="1758685">
                      <a:extLst>
                        <a:ext uri="{9D8B030D-6E8A-4147-A177-3AD203B41FA5}">
                          <a16:colId xmlns:a16="http://schemas.microsoft.com/office/drawing/2014/main" val="3677543666"/>
                        </a:ext>
                      </a:extLst>
                    </a:gridCol>
                  </a:tblGrid>
                  <a:tr h="595575">
                    <a:tc>
                      <a:txBody>
                        <a:bodyPr/>
                        <a:lstStyle/>
                        <a:p>
                          <a:pPr algn="ctr">
                            <a:lnSpc>
                              <a:spcPct val="107000"/>
                            </a:lnSpc>
                            <a:spcAft>
                              <a:spcPts val="300"/>
                            </a:spcAft>
                          </a:pPr>
                          <a:r>
                            <a:rPr lang="en-GB" sz="1200" dirty="0">
                              <a:effectLst/>
                            </a:rPr>
                            <a:t>Absolute </a:t>
                          </a:r>
                          <a:endParaRPr lang="en-US" sz="1200" dirty="0">
                            <a:effectLst/>
                          </a:endParaRPr>
                        </a:p>
                        <a:p>
                          <a:pPr algn="ctr">
                            <a:lnSpc>
                              <a:spcPct val="107000"/>
                            </a:lnSpc>
                            <a:spcAft>
                              <a:spcPts val="300"/>
                            </a:spcAft>
                          </a:pPr>
                          <a:r>
                            <a:rPr lang="en-GB" sz="1200" dirty="0">
                              <a:effectLst/>
                            </a:rPr>
                            <a:t>Accuracy,</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Relative </a:t>
                          </a:r>
                          <a:endParaRPr lang="en-US" sz="1200" dirty="0">
                            <a:effectLst/>
                          </a:endParaRPr>
                        </a:p>
                        <a:p>
                          <a:pPr algn="ctr">
                            <a:lnSpc>
                              <a:spcPct val="107000"/>
                            </a:lnSpc>
                            <a:spcAft>
                              <a:spcPts val="300"/>
                            </a:spcAft>
                          </a:pPr>
                          <a:r>
                            <a:rPr lang="en-GB" sz="1200" dirty="0">
                              <a:effectLst/>
                            </a:rPr>
                            <a:t>Accuracy,</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Es/</a:t>
                          </a:r>
                          <a:r>
                            <a:rPr lang="en-GB" sz="1200" dirty="0" err="1">
                              <a:effectLst/>
                            </a:rPr>
                            <a:t>Iot</a:t>
                          </a:r>
                          <a:r>
                            <a:rPr lang="en-GB" sz="1200" dirty="0">
                              <a:effectLst/>
                            </a:rPr>
                            <a:t>, </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BW, </a:t>
                          </a:r>
                          <a:endParaRPr lang="en-US" sz="1200">
                            <a:effectLst/>
                          </a:endParaRPr>
                        </a:p>
                        <a:p>
                          <a:pPr algn="ctr">
                            <a:lnSpc>
                              <a:spcPct val="107000"/>
                            </a:lnSpc>
                            <a:spcAft>
                              <a:spcPts val="300"/>
                            </a:spcAft>
                          </a:pPr>
                          <a:r>
                            <a:rPr lang="en-GB" sz="1200">
                              <a:effectLst/>
                            </a:rPr>
                            <a:t>PRB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Repetition factor:</a:t>
                          </a:r>
                          <a:endParaRPr lang="en-US" sz="1200" dirty="0">
                            <a:effectLst/>
                          </a:endParaRPr>
                        </a:p>
                        <a:p>
                          <a:pPr algn="ctr">
                            <a:lnSpc>
                              <a:spcPct val="107000"/>
                            </a:lnSpc>
                            <a:spcAft>
                              <a:spcPts val="300"/>
                            </a:spcAft>
                          </a:pPr>
                          <a:r>
                            <a:rPr lang="en-GB" sz="1200" dirty="0">
                              <a:effectLst/>
                            </a:rPr>
                            <a:t> </a:t>
                          </a:r>
                          <a14:m>
                            <m:oMath xmlns:m="http://schemas.openxmlformats.org/officeDocument/2006/math">
                              <m:sSubSup>
                                <m:sSubSupPr>
                                  <m:ctrlPr>
                                    <a:rPr lang="en-US" sz="1200" i="1">
                                      <a:effectLst/>
                                      <a:latin typeface="Cambria Math" panose="02040503050406030204" pitchFamily="18" charset="0"/>
                                    </a:rPr>
                                  </m:ctrlPr>
                                </m:sSubSupPr>
                                <m:e>
                                  <m:r>
                                    <a:rPr lang="en-GB" sz="1200">
                                      <a:effectLst/>
                                      <a:latin typeface="Cambria Math" panose="02040503050406030204" pitchFamily="18" charset="0"/>
                                    </a:rPr>
                                    <m:t>(</m:t>
                                  </m:r>
                                  <m:r>
                                    <a:rPr lang="en-GB" sz="1200">
                                      <a:effectLst/>
                                      <a:latin typeface="Cambria Math" panose="02040503050406030204" pitchFamily="18" charset="0"/>
                                    </a:rPr>
                                    <m:t>𝑇</m:t>
                                  </m:r>
                                </m:e>
                                <m:sub>
                                  <m:r>
                                    <m:rPr>
                                      <m:nor/>
                                    </m:rPr>
                                    <a:rPr lang="en-GB" sz="1200">
                                      <a:effectLst/>
                                    </a:rPr>
                                    <m:t>rep</m:t>
                                  </m:r>
                                </m:sub>
                                <m:sup>
                                  <m:r>
                                    <m:rPr>
                                      <m:nor/>
                                    </m:rPr>
                                    <a:rPr lang="en-GB" sz="1200">
                                      <a:effectLst/>
                                    </a:rPr>
                                    <m:t>PRS</m:t>
                                  </m:r>
                                </m:sup>
                              </m:sSubSup>
                              <m:r>
                                <a:rPr lang="en-GB" sz="1200">
                                  <a:effectLst/>
                                  <a:latin typeface="Cambria Math" panose="02040503050406030204" pitchFamily="18" charset="0"/>
                                </a:rPr>
                                <m:t>∗</m:t>
                              </m:r>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𝐿</m:t>
                                  </m:r>
                                </m:e>
                                <m:sub>
                                  <m:r>
                                    <m:rPr>
                                      <m:nor/>
                                    </m:rPr>
                                    <a:rPr lang="en-GB" sz="1200">
                                      <a:effectLst/>
                                    </a:rPr>
                                    <m:t>PRS</m:t>
                                  </m:r>
                                </m:sub>
                              </m:sSub>
                              <m:r>
                                <a:rPr lang="en-GB" sz="1200">
                                  <a:effectLst/>
                                  <a:latin typeface="Cambria Math" panose="02040503050406030204" pitchFamily="18" charset="0"/>
                                </a:rPr>
                                <m:t>/</m:t>
                              </m:r>
                              <m:sSubSup>
                                <m:sSubSupPr>
                                  <m:ctrlPr>
                                    <a:rPr lang="en-US" sz="1200" i="1">
                                      <a:effectLst/>
                                      <a:latin typeface="Cambria Math" panose="02040503050406030204" pitchFamily="18" charset="0"/>
                                    </a:rPr>
                                  </m:ctrlPr>
                                </m:sSubSupPr>
                                <m:e>
                                  <m:r>
                                    <a:rPr lang="en-GB" sz="1200">
                                      <a:effectLst/>
                                      <a:latin typeface="Cambria Math" panose="02040503050406030204" pitchFamily="18" charset="0"/>
                                    </a:rPr>
                                    <m:t>𝐾</m:t>
                                  </m:r>
                                </m:e>
                                <m:sub>
                                  <m:r>
                                    <m:rPr>
                                      <m:nor/>
                                    </m:rPr>
                                    <a:rPr lang="en-GB" sz="1200">
                                      <a:effectLst/>
                                    </a:rPr>
                                    <m:t>comb</m:t>
                                  </m:r>
                                </m:sub>
                                <m:sup>
                                  <m:r>
                                    <m:rPr>
                                      <m:nor/>
                                    </m:rPr>
                                    <a:rPr lang="en-GB" sz="1200">
                                      <a:effectLst/>
                                    </a:rPr>
                                    <m:t>PRS</m:t>
                                  </m:r>
                                </m:sup>
                              </m:sSubSup>
                              <m:r>
                                <a:rPr lang="en-GB" sz="1200">
                                  <a:effectLst/>
                                  <a:latin typeface="Cambria Math" panose="02040503050406030204" pitchFamily="18" charset="0"/>
                                </a:rPr>
                                <m:t>)</m:t>
                              </m:r>
                            </m:oMath>
                          </a14:m>
                          <a:r>
                            <a:rPr lang="en-GB" sz="1200" dirty="0">
                              <a:effectLst/>
                            </a:rPr>
                            <a:t> </a:t>
                          </a:r>
                          <a:endParaRPr lang="en-US" sz="1200" dirty="0">
                            <a:effectLst/>
                          </a:endParaRPr>
                        </a:p>
                        <a:p>
                          <a:pPr algn="ctr">
                            <a:lnSpc>
                              <a:spcPct val="107000"/>
                            </a:lnSpc>
                            <a:spcAft>
                              <a:spcPts val="300"/>
                            </a:spcAft>
                          </a:pPr>
                          <a:r>
                            <a:rPr lang="en-GB" sz="1200" dirty="0">
                              <a:effectLst/>
                            </a:rPr>
                            <a:t>[38.211]</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706976512"/>
                      </a:ext>
                    </a:extLst>
                  </a:tr>
                  <a:tr h="374990">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-3</a:t>
                          </a:r>
                          <a:endParaRPr lang="en-US" sz="12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zh-CN" sz="1200">
                              <a:effectLst/>
                            </a:rPr>
                            <a:t>≥</a:t>
                          </a:r>
                          <a:r>
                            <a:rPr lang="en-GB" sz="1200">
                              <a:effectLst/>
                            </a:rPr>
                            <a:t>[24]</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15, 30, 60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754085243"/>
                      </a:ext>
                    </a:extLst>
                  </a:tr>
                  <a:tr h="374990">
                    <a:tc>
                      <a:txBody>
                        <a:bodyPr/>
                        <a:lstStyle/>
                        <a:p>
                          <a:pPr algn="ctr">
                            <a:lnSpc>
                              <a:spcPct val="107000"/>
                            </a:lnSpc>
                            <a:spcAft>
                              <a:spcPts val="900"/>
                            </a:spcAft>
                          </a:pPr>
                          <a:r>
                            <a:rPr lang="en-GB" sz="1200" dirty="0">
                              <a:effectLst/>
                            </a:rPr>
                            <a:t>[±6.5]</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dirty="0">
                              <a:effectLst/>
                            </a:rPr>
                            <a:t>-13</a:t>
                          </a:r>
                          <a:endParaRPr lang="en-US" sz="12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GB" sz="1200">
                              <a:effectLst/>
                            </a:rPr>
                            <a:t>24 ≤ BW ≤ 52</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15, 30, 60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87359682"/>
                      </a:ext>
                    </a:extLst>
                  </a:tr>
                  <a:tr h="374990">
                    <a:tc>
                      <a:txBody>
                        <a:bodyPr/>
                        <a:lstStyle/>
                        <a:p>
                          <a:pPr algn="ctr">
                            <a:lnSpc>
                              <a:spcPct val="107000"/>
                            </a:lnSpc>
                            <a:spcAft>
                              <a:spcPts val="600"/>
                            </a:spcAft>
                          </a:pPr>
                          <a:r>
                            <a:rPr lang="en-GB" sz="1200" dirty="0">
                              <a:effectLst/>
                            </a:rPr>
                            <a:t>[±3.5]</a:t>
                          </a:r>
                          <a:endParaRPr lang="en-US" sz="1200" dirty="0">
                            <a:effectLst/>
                          </a:endParaRP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52&lt; BW≤ 104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15, 30, 60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37109770"/>
                      </a:ext>
                    </a:extLst>
                  </a:tr>
                  <a:tr h="374990">
                    <a:tc>
                      <a:txBody>
                        <a:bodyPr/>
                        <a:lstStyle/>
                        <a:p>
                          <a:pPr algn="ctr">
                            <a:lnSpc>
                              <a:spcPct val="107000"/>
                            </a:lnSpc>
                            <a:spcAft>
                              <a:spcPts val="600"/>
                            </a:spcAft>
                          </a:pPr>
                          <a:r>
                            <a:rPr lang="en-GB" sz="1200" dirty="0">
                              <a:effectLst/>
                            </a:rPr>
                            <a:t>[±3]</a:t>
                          </a:r>
                          <a:endParaRPr lang="en-US" sz="1200" dirty="0">
                            <a:effectLst/>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BW&gt;104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15, 30, 60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860991469"/>
                      </a:ext>
                    </a:extLst>
                  </a:tr>
                </a:tbl>
              </a:graphicData>
            </a:graphic>
          </p:graphicFrame>
        </mc:Choice>
        <mc:Fallback>
          <p:graphicFrame>
            <p:nvGraphicFramePr>
              <p:cNvPr id="8" name="Table 7">
                <a:extLst>
                  <a:ext uri="{FF2B5EF4-FFF2-40B4-BE49-F238E27FC236}">
                    <a16:creationId xmlns:a16="http://schemas.microsoft.com/office/drawing/2014/main" id="{84AF77A2-481C-4C2B-946F-D960EE10E4D9}"/>
                  </a:ext>
                </a:extLst>
              </p:cNvPr>
              <p:cNvGraphicFramePr>
                <a:graphicFrameLocks noGrp="1"/>
              </p:cNvGraphicFramePr>
              <p:nvPr>
                <p:extLst>
                  <p:ext uri="{D42A27DB-BD31-4B8C-83A1-F6EECF244321}">
                    <p14:modId xmlns:p14="http://schemas.microsoft.com/office/powerpoint/2010/main" val="2584437756"/>
                  </p:ext>
                </p:extLst>
              </p:nvPr>
            </p:nvGraphicFramePr>
            <p:xfrm>
              <a:off x="2495601" y="1599289"/>
              <a:ext cx="7020781" cy="2559560"/>
            </p:xfrm>
            <a:graphic>
              <a:graphicData uri="http://schemas.openxmlformats.org/drawingml/2006/table">
                <a:tbl>
                  <a:tblPr firstRow="1" firstCol="1" bandRow="1">
                    <a:tableStyleId>{5C22544A-7EE6-4342-B048-85BDC9FD1C3A}</a:tableStyleId>
                  </a:tblPr>
                  <a:tblGrid>
                    <a:gridCol w="1088709">
                      <a:extLst>
                        <a:ext uri="{9D8B030D-6E8A-4147-A177-3AD203B41FA5}">
                          <a16:colId xmlns:a16="http://schemas.microsoft.com/office/drawing/2014/main" val="435677139"/>
                        </a:ext>
                      </a:extLst>
                    </a:gridCol>
                    <a:gridCol w="1002171">
                      <a:extLst>
                        <a:ext uri="{9D8B030D-6E8A-4147-A177-3AD203B41FA5}">
                          <a16:colId xmlns:a16="http://schemas.microsoft.com/office/drawing/2014/main" val="3725673099"/>
                        </a:ext>
                      </a:extLst>
                    </a:gridCol>
                    <a:gridCol w="763027">
                      <a:extLst>
                        <a:ext uri="{9D8B030D-6E8A-4147-A177-3AD203B41FA5}">
                          <a16:colId xmlns:a16="http://schemas.microsoft.com/office/drawing/2014/main" val="2676241109"/>
                        </a:ext>
                      </a:extLst>
                    </a:gridCol>
                    <a:gridCol w="1221775">
                      <a:extLst>
                        <a:ext uri="{9D8B030D-6E8A-4147-A177-3AD203B41FA5}">
                          <a16:colId xmlns:a16="http://schemas.microsoft.com/office/drawing/2014/main" val="849766192"/>
                        </a:ext>
                      </a:extLst>
                    </a:gridCol>
                    <a:gridCol w="1186414">
                      <a:extLst>
                        <a:ext uri="{9D8B030D-6E8A-4147-A177-3AD203B41FA5}">
                          <a16:colId xmlns:a16="http://schemas.microsoft.com/office/drawing/2014/main" val="2826107360"/>
                        </a:ext>
                      </a:extLst>
                    </a:gridCol>
                    <a:gridCol w="1758685">
                      <a:extLst>
                        <a:ext uri="{9D8B030D-6E8A-4147-A177-3AD203B41FA5}">
                          <a16:colId xmlns:a16="http://schemas.microsoft.com/office/drawing/2014/main" val="3677543666"/>
                        </a:ext>
                      </a:extLst>
                    </a:gridCol>
                  </a:tblGrid>
                  <a:tr h="727456">
                    <a:tc>
                      <a:txBody>
                        <a:bodyPr/>
                        <a:lstStyle/>
                        <a:p>
                          <a:pPr algn="ctr">
                            <a:lnSpc>
                              <a:spcPct val="107000"/>
                            </a:lnSpc>
                            <a:spcAft>
                              <a:spcPts val="300"/>
                            </a:spcAft>
                          </a:pPr>
                          <a:r>
                            <a:rPr lang="en-GB" sz="1200" dirty="0">
                              <a:effectLst/>
                            </a:rPr>
                            <a:t>Absolute </a:t>
                          </a:r>
                          <a:endParaRPr lang="en-US" sz="1200" dirty="0">
                            <a:effectLst/>
                          </a:endParaRPr>
                        </a:p>
                        <a:p>
                          <a:pPr algn="ctr">
                            <a:lnSpc>
                              <a:spcPct val="107000"/>
                            </a:lnSpc>
                            <a:spcAft>
                              <a:spcPts val="300"/>
                            </a:spcAft>
                          </a:pPr>
                          <a:r>
                            <a:rPr lang="en-GB" sz="1200" dirty="0">
                              <a:effectLst/>
                            </a:rPr>
                            <a:t>Accuracy,</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Relative </a:t>
                          </a:r>
                          <a:endParaRPr lang="en-US" sz="1200" dirty="0">
                            <a:effectLst/>
                          </a:endParaRPr>
                        </a:p>
                        <a:p>
                          <a:pPr algn="ctr">
                            <a:lnSpc>
                              <a:spcPct val="107000"/>
                            </a:lnSpc>
                            <a:spcAft>
                              <a:spcPts val="300"/>
                            </a:spcAft>
                          </a:pPr>
                          <a:r>
                            <a:rPr lang="en-GB" sz="1200" dirty="0">
                              <a:effectLst/>
                            </a:rPr>
                            <a:t>Accuracy,</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Es/</a:t>
                          </a:r>
                          <a:r>
                            <a:rPr lang="en-GB" sz="1200" dirty="0" err="1">
                              <a:effectLst/>
                            </a:rPr>
                            <a:t>Iot</a:t>
                          </a:r>
                          <a:r>
                            <a:rPr lang="en-GB" sz="1200" dirty="0">
                              <a:effectLst/>
                            </a:rPr>
                            <a:t>, </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BW, </a:t>
                          </a:r>
                          <a:endParaRPr lang="en-US" sz="1200">
                            <a:effectLst/>
                          </a:endParaRPr>
                        </a:p>
                        <a:p>
                          <a:pPr algn="ctr">
                            <a:lnSpc>
                              <a:spcPct val="107000"/>
                            </a:lnSpc>
                            <a:spcAft>
                              <a:spcPts val="300"/>
                            </a:spcAft>
                          </a:pPr>
                          <a:r>
                            <a:rPr lang="en-GB" sz="1200">
                              <a:effectLst/>
                            </a:rPr>
                            <a:t>PRB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endParaRPr lang="en-US"/>
                        </a:p>
                      </a:txBody>
                      <a:tcPr marL="68580" marR="68580" marT="0" marB="0">
                        <a:blipFill>
                          <a:blip r:embed="rId2"/>
                          <a:stretch>
                            <a:fillRect l="-299308" t="-5833" r="-1384" b="-252500"/>
                          </a:stretch>
                        </a:blipFill>
                      </a:tcPr>
                    </a:tc>
                    <a:extLst>
                      <a:ext uri="{0D108BD9-81ED-4DB2-BD59-A6C34878D82A}">
                        <a16:rowId xmlns:a16="http://schemas.microsoft.com/office/drawing/2014/main" val="3706976512"/>
                      </a:ext>
                    </a:extLst>
                  </a:tr>
                  <a:tr h="458026">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-3</a:t>
                          </a:r>
                          <a:endParaRPr lang="en-US" sz="12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zh-CN" sz="1200">
                              <a:effectLst/>
                            </a:rPr>
                            <a:t>≥</a:t>
                          </a:r>
                          <a:r>
                            <a:rPr lang="en-GB" sz="1200">
                              <a:effectLst/>
                            </a:rPr>
                            <a:t>[24]</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15, 30, 60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754085243"/>
                      </a:ext>
                    </a:extLst>
                  </a:tr>
                  <a:tr h="458026">
                    <a:tc>
                      <a:txBody>
                        <a:bodyPr/>
                        <a:lstStyle/>
                        <a:p>
                          <a:pPr algn="ctr">
                            <a:lnSpc>
                              <a:spcPct val="107000"/>
                            </a:lnSpc>
                            <a:spcAft>
                              <a:spcPts val="900"/>
                            </a:spcAft>
                          </a:pPr>
                          <a:r>
                            <a:rPr lang="en-GB" sz="1200" dirty="0">
                              <a:effectLst/>
                            </a:rPr>
                            <a:t>[±6.5]</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dirty="0">
                              <a:effectLst/>
                            </a:rPr>
                            <a:t>-13</a:t>
                          </a:r>
                          <a:endParaRPr lang="en-US" sz="12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GB" sz="1200">
                              <a:effectLst/>
                            </a:rPr>
                            <a:t>24 ≤ BW ≤ 52</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15, 30, 60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87359682"/>
                      </a:ext>
                    </a:extLst>
                  </a:tr>
                  <a:tr h="458026">
                    <a:tc>
                      <a:txBody>
                        <a:bodyPr/>
                        <a:lstStyle/>
                        <a:p>
                          <a:pPr algn="ctr">
                            <a:lnSpc>
                              <a:spcPct val="107000"/>
                            </a:lnSpc>
                            <a:spcAft>
                              <a:spcPts val="600"/>
                            </a:spcAft>
                          </a:pPr>
                          <a:r>
                            <a:rPr lang="en-GB" sz="1200" dirty="0">
                              <a:effectLst/>
                            </a:rPr>
                            <a:t>[±3.5]</a:t>
                          </a:r>
                          <a:endParaRPr lang="en-US" sz="1200" dirty="0">
                            <a:effectLst/>
                          </a:endParaRP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52&lt; BW≤ 104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15, 30, 60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37109770"/>
                      </a:ext>
                    </a:extLst>
                  </a:tr>
                  <a:tr h="458026">
                    <a:tc>
                      <a:txBody>
                        <a:bodyPr/>
                        <a:lstStyle/>
                        <a:p>
                          <a:pPr algn="ctr">
                            <a:lnSpc>
                              <a:spcPct val="107000"/>
                            </a:lnSpc>
                            <a:spcAft>
                              <a:spcPts val="600"/>
                            </a:spcAft>
                          </a:pPr>
                          <a:r>
                            <a:rPr lang="en-GB" sz="1200" dirty="0">
                              <a:effectLst/>
                            </a:rPr>
                            <a:t>[±3]</a:t>
                          </a:r>
                          <a:endParaRPr lang="en-US" sz="1200" dirty="0">
                            <a:effectLst/>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BW&gt;104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15, 30, 60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860991469"/>
                      </a:ext>
                    </a:extLst>
                  </a:tr>
                </a:tbl>
              </a:graphicData>
            </a:graphic>
          </p:graphicFrame>
        </mc:Fallback>
      </mc:AlternateContent>
      <mc:AlternateContent xmlns:mc="http://schemas.openxmlformats.org/markup-compatibility/2006">
        <mc:Choice xmlns:a14="http://schemas.microsoft.com/office/drawing/2010/main" Requires="a14">
          <p:graphicFrame>
            <p:nvGraphicFramePr>
              <p:cNvPr id="9" name="Table 8">
                <a:extLst>
                  <a:ext uri="{FF2B5EF4-FFF2-40B4-BE49-F238E27FC236}">
                    <a16:creationId xmlns:a16="http://schemas.microsoft.com/office/drawing/2014/main" id="{CE9AF040-FDA7-4285-8301-790E0F2B57BC}"/>
                  </a:ext>
                </a:extLst>
              </p:cNvPr>
              <p:cNvGraphicFramePr>
                <a:graphicFrameLocks noGrp="1"/>
              </p:cNvGraphicFramePr>
              <p:nvPr>
                <p:extLst>
                  <p:ext uri="{D42A27DB-BD31-4B8C-83A1-F6EECF244321}">
                    <p14:modId xmlns:p14="http://schemas.microsoft.com/office/powerpoint/2010/main" val="537341280"/>
                  </p:ext>
                </p:extLst>
              </p:nvPr>
            </p:nvGraphicFramePr>
            <p:xfrm>
              <a:off x="2441595" y="4466615"/>
              <a:ext cx="7128791" cy="2101534"/>
            </p:xfrm>
            <a:graphic>
              <a:graphicData uri="http://schemas.openxmlformats.org/drawingml/2006/table">
                <a:tbl>
                  <a:tblPr firstRow="1" firstCol="1" bandRow="1">
                    <a:tableStyleId>{5C22544A-7EE6-4342-B048-85BDC9FD1C3A}</a:tableStyleId>
                  </a:tblPr>
                  <a:tblGrid>
                    <a:gridCol w="1105458">
                      <a:extLst>
                        <a:ext uri="{9D8B030D-6E8A-4147-A177-3AD203B41FA5}">
                          <a16:colId xmlns:a16="http://schemas.microsoft.com/office/drawing/2014/main" val="3470221692"/>
                        </a:ext>
                      </a:extLst>
                    </a:gridCol>
                    <a:gridCol w="1017589">
                      <a:extLst>
                        <a:ext uri="{9D8B030D-6E8A-4147-A177-3AD203B41FA5}">
                          <a16:colId xmlns:a16="http://schemas.microsoft.com/office/drawing/2014/main" val="1929906513"/>
                        </a:ext>
                      </a:extLst>
                    </a:gridCol>
                    <a:gridCol w="774766">
                      <a:extLst>
                        <a:ext uri="{9D8B030D-6E8A-4147-A177-3AD203B41FA5}">
                          <a16:colId xmlns:a16="http://schemas.microsoft.com/office/drawing/2014/main" val="4254257065"/>
                        </a:ext>
                      </a:extLst>
                    </a:gridCol>
                    <a:gridCol w="1240571">
                      <a:extLst>
                        <a:ext uri="{9D8B030D-6E8A-4147-A177-3AD203B41FA5}">
                          <a16:colId xmlns:a16="http://schemas.microsoft.com/office/drawing/2014/main" val="3966782355"/>
                        </a:ext>
                      </a:extLst>
                    </a:gridCol>
                    <a:gridCol w="1204666">
                      <a:extLst>
                        <a:ext uri="{9D8B030D-6E8A-4147-A177-3AD203B41FA5}">
                          <a16:colId xmlns:a16="http://schemas.microsoft.com/office/drawing/2014/main" val="34639909"/>
                        </a:ext>
                      </a:extLst>
                    </a:gridCol>
                    <a:gridCol w="1785741">
                      <a:extLst>
                        <a:ext uri="{9D8B030D-6E8A-4147-A177-3AD203B41FA5}">
                          <a16:colId xmlns:a16="http://schemas.microsoft.com/office/drawing/2014/main" val="935133734"/>
                        </a:ext>
                      </a:extLst>
                    </a:gridCol>
                  </a:tblGrid>
                  <a:tr h="0">
                    <a:tc>
                      <a:txBody>
                        <a:bodyPr/>
                        <a:lstStyle/>
                        <a:p>
                          <a:pPr algn="ctr">
                            <a:lnSpc>
                              <a:spcPct val="107000"/>
                            </a:lnSpc>
                            <a:spcAft>
                              <a:spcPts val="300"/>
                            </a:spcAft>
                          </a:pPr>
                          <a:r>
                            <a:rPr lang="en-GB" sz="1200" dirty="0">
                              <a:effectLst/>
                            </a:rPr>
                            <a:t>Absolute </a:t>
                          </a:r>
                          <a:endParaRPr lang="en-US" sz="1200" dirty="0">
                            <a:effectLst/>
                          </a:endParaRPr>
                        </a:p>
                        <a:p>
                          <a:pPr algn="ctr">
                            <a:lnSpc>
                              <a:spcPct val="107000"/>
                            </a:lnSpc>
                            <a:spcAft>
                              <a:spcPts val="300"/>
                            </a:spcAft>
                          </a:pPr>
                          <a:r>
                            <a:rPr lang="en-GB" sz="1200" dirty="0">
                              <a:effectLst/>
                            </a:rPr>
                            <a:t>Accuracy,</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Relative </a:t>
                          </a:r>
                          <a:endParaRPr lang="en-US" sz="1200">
                            <a:effectLst/>
                          </a:endParaRPr>
                        </a:p>
                        <a:p>
                          <a:pPr algn="ctr">
                            <a:lnSpc>
                              <a:spcPct val="107000"/>
                            </a:lnSpc>
                            <a:spcAft>
                              <a:spcPts val="300"/>
                            </a:spcAft>
                          </a:pPr>
                          <a:r>
                            <a:rPr lang="en-GB" sz="1200">
                              <a:effectLst/>
                            </a:rPr>
                            <a:t>Accuracy,</a:t>
                          </a:r>
                          <a:endParaRPr lang="en-US" sz="1200">
                            <a:effectLst/>
                          </a:endParaRPr>
                        </a:p>
                        <a:p>
                          <a:pPr algn="ctr">
                            <a:lnSpc>
                              <a:spcPct val="107000"/>
                            </a:lnSpc>
                            <a:spcAft>
                              <a:spcPts val="300"/>
                            </a:spcAft>
                          </a:pPr>
                          <a:r>
                            <a:rPr lang="en-GB" sz="1200">
                              <a:effectLst/>
                            </a:rPr>
                            <a:t>dB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Es/Iot, </a:t>
                          </a:r>
                          <a:endParaRPr lang="en-US" sz="1200">
                            <a:effectLst/>
                          </a:endParaRPr>
                        </a:p>
                        <a:p>
                          <a:pPr algn="ctr">
                            <a:lnSpc>
                              <a:spcPct val="107000"/>
                            </a:lnSpc>
                            <a:spcAft>
                              <a:spcPts val="300"/>
                            </a:spcAft>
                          </a:pPr>
                          <a:r>
                            <a:rPr lang="en-GB" sz="1200">
                              <a:effectLst/>
                            </a:rPr>
                            <a:t>dB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PRS BW, </a:t>
                          </a:r>
                          <a:endParaRPr lang="en-US" sz="1200" dirty="0">
                            <a:effectLst/>
                          </a:endParaRPr>
                        </a:p>
                        <a:p>
                          <a:pPr algn="ctr">
                            <a:lnSpc>
                              <a:spcPct val="107000"/>
                            </a:lnSpc>
                            <a:spcAft>
                              <a:spcPts val="300"/>
                            </a:spcAft>
                          </a:pPr>
                          <a:r>
                            <a:rPr lang="en-GB" sz="1200" dirty="0">
                              <a:effectLst/>
                            </a:rPr>
                            <a:t>PRB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Repetition factor</a:t>
                          </a:r>
                          <a:endParaRPr lang="en-US" sz="1200" dirty="0">
                            <a:effectLst/>
                          </a:endParaRPr>
                        </a:p>
                        <a:p>
                          <a:pPr algn="ctr">
                            <a:lnSpc>
                              <a:spcPct val="107000"/>
                            </a:lnSpc>
                            <a:spcAft>
                              <a:spcPts val="300"/>
                            </a:spcAft>
                          </a:pPr>
                          <a:r>
                            <a:rPr lang="en-GB" sz="1200" dirty="0">
                              <a:effectLst/>
                            </a:rPr>
                            <a:t> </a:t>
                          </a:r>
                          <a14:m>
                            <m:oMath xmlns:m="http://schemas.openxmlformats.org/officeDocument/2006/math">
                              <m:sSubSup>
                                <m:sSubSupPr>
                                  <m:ctrlPr>
                                    <a:rPr lang="en-US" sz="1200" i="1">
                                      <a:effectLst/>
                                      <a:latin typeface="Cambria Math" panose="02040503050406030204" pitchFamily="18" charset="0"/>
                                    </a:rPr>
                                  </m:ctrlPr>
                                </m:sSubSupPr>
                                <m:e>
                                  <m:r>
                                    <a:rPr lang="en-GB" sz="1200">
                                      <a:effectLst/>
                                      <a:latin typeface="Cambria Math" panose="02040503050406030204" pitchFamily="18" charset="0"/>
                                    </a:rPr>
                                    <m:t>(</m:t>
                                  </m:r>
                                  <m:r>
                                    <a:rPr lang="en-GB" sz="1200">
                                      <a:effectLst/>
                                      <a:latin typeface="Cambria Math" panose="02040503050406030204" pitchFamily="18" charset="0"/>
                                    </a:rPr>
                                    <m:t>𝑇</m:t>
                                  </m:r>
                                </m:e>
                                <m:sub>
                                  <m:r>
                                    <m:rPr>
                                      <m:nor/>
                                    </m:rPr>
                                    <a:rPr lang="en-GB" sz="1200">
                                      <a:effectLst/>
                                    </a:rPr>
                                    <m:t>rep</m:t>
                                  </m:r>
                                </m:sub>
                                <m:sup>
                                  <m:r>
                                    <m:rPr>
                                      <m:nor/>
                                    </m:rPr>
                                    <a:rPr lang="en-GB" sz="1200">
                                      <a:effectLst/>
                                    </a:rPr>
                                    <m:t>PRS</m:t>
                                  </m:r>
                                </m:sup>
                              </m:sSubSup>
                              <m:r>
                                <a:rPr lang="en-GB" sz="1200">
                                  <a:effectLst/>
                                  <a:latin typeface="Cambria Math" panose="02040503050406030204" pitchFamily="18" charset="0"/>
                                </a:rPr>
                                <m:t>∗</m:t>
                              </m:r>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𝐿</m:t>
                                  </m:r>
                                </m:e>
                                <m:sub>
                                  <m:r>
                                    <m:rPr>
                                      <m:nor/>
                                    </m:rPr>
                                    <a:rPr lang="en-GB" sz="1200">
                                      <a:effectLst/>
                                    </a:rPr>
                                    <m:t>PRS</m:t>
                                  </m:r>
                                </m:sub>
                              </m:sSub>
                              <m:r>
                                <a:rPr lang="en-GB" sz="1200">
                                  <a:effectLst/>
                                  <a:latin typeface="Cambria Math" panose="02040503050406030204" pitchFamily="18" charset="0"/>
                                </a:rPr>
                                <m:t>/</m:t>
                              </m:r>
                              <m:sSubSup>
                                <m:sSubSupPr>
                                  <m:ctrlPr>
                                    <a:rPr lang="en-US" sz="1200" i="1">
                                      <a:effectLst/>
                                      <a:latin typeface="Cambria Math" panose="02040503050406030204" pitchFamily="18" charset="0"/>
                                    </a:rPr>
                                  </m:ctrlPr>
                                </m:sSubSupPr>
                                <m:e>
                                  <m:r>
                                    <a:rPr lang="en-GB" sz="1200">
                                      <a:effectLst/>
                                      <a:latin typeface="Cambria Math" panose="02040503050406030204" pitchFamily="18" charset="0"/>
                                    </a:rPr>
                                    <m:t>𝐾</m:t>
                                  </m:r>
                                </m:e>
                                <m:sub>
                                  <m:r>
                                    <m:rPr>
                                      <m:nor/>
                                    </m:rPr>
                                    <a:rPr lang="en-GB" sz="1200">
                                      <a:effectLst/>
                                    </a:rPr>
                                    <m:t>comb</m:t>
                                  </m:r>
                                </m:sub>
                                <m:sup>
                                  <m:r>
                                    <m:rPr>
                                      <m:nor/>
                                    </m:rPr>
                                    <a:rPr lang="en-GB" sz="1200">
                                      <a:effectLst/>
                                    </a:rPr>
                                    <m:t>PRS</m:t>
                                  </m:r>
                                </m:sup>
                              </m:sSubSup>
                              <m:r>
                                <a:rPr lang="en-GB" sz="1200">
                                  <a:effectLst/>
                                  <a:latin typeface="Cambria Math" panose="02040503050406030204" pitchFamily="18" charset="0"/>
                                </a:rPr>
                                <m:t>)</m:t>
                              </m:r>
                            </m:oMath>
                          </a14:m>
                          <a:r>
                            <a:rPr lang="en-GB" sz="1200" dirty="0">
                              <a:effectLst/>
                            </a:rPr>
                            <a:t> </a:t>
                          </a:r>
                          <a:endParaRPr lang="en-US" sz="1200" dirty="0">
                            <a:effectLst/>
                          </a:endParaRPr>
                        </a:p>
                        <a:p>
                          <a:pPr algn="ctr">
                            <a:lnSpc>
                              <a:spcPct val="107000"/>
                            </a:lnSpc>
                            <a:spcAft>
                              <a:spcPts val="300"/>
                            </a:spcAft>
                          </a:pPr>
                          <a:r>
                            <a:rPr lang="en-GB" sz="1200" dirty="0">
                              <a:effectLst/>
                            </a:rPr>
                            <a:t>[38.211]</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191138435"/>
                      </a:ext>
                    </a:extLst>
                  </a:tr>
                  <a:tr h="31750">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-3</a:t>
                          </a:r>
                          <a:endParaRPr lang="en-US" sz="12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zh-CN" sz="1200">
                              <a:effectLst/>
                            </a:rPr>
                            <a:t>≥</a:t>
                          </a:r>
                          <a:r>
                            <a:rPr lang="en-GB" sz="1200">
                              <a:effectLst/>
                            </a:rPr>
                            <a:t>[24]</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60,120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374249537"/>
                      </a:ext>
                    </a:extLst>
                  </a:tr>
                  <a:tr h="161290">
                    <a:tc>
                      <a:txBody>
                        <a:bodyPr/>
                        <a:lstStyle/>
                        <a:p>
                          <a:pPr algn="ctr">
                            <a:lnSpc>
                              <a:spcPct val="107000"/>
                            </a:lnSpc>
                            <a:spcAft>
                              <a:spcPts val="900"/>
                            </a:spcAft>
                          </a:pPr>
                          <a:r>
                            <a:rPr lang="en-GB" sz="1200" dirty="0">
                              <a:effectLst/>
                            </a:rPr>
                            <a:t>[±5]</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200" dirty="0">
                              <a:effectLst/>
                            </a:rPr>
                            <a:t>-13</a:t>
                          </a:r>
                          <a:endParaRPr lang="en-US" sz="12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GB" sz="1200" dirty="0">
                              <a:effectLst/>
                            </a:rPr>
                            <a:t>24 ≤ BW ≤ 64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60,120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593789458"/>
                      </a:ext>
                    </a:extLst>
                  </a:tr>
                  <a:tr h="189858">
                    <a:tc>
                      <a:txBody>
                        <a:bodyPr/>
                        <a:lstStyle/>
                        <a:p>
                          <a:pPr algn="ctr">
                            <a:lnSpc>
                              <a:spcPct val="107000"/>
                            </a:lnSpc>
                            <a:spcAft>
                              <a:spcPts val="600"/>
                            </a:spcAft>
                          </a:pPr>
                          <a:r>
                            <a:rPr lang="en-GB" sz="1200" dirty="0">
                              <a:effectLst/>
                            </a:rPr>
                            <a:t>[±3]</a:t>
                          </a:r>
                          <a:endParaRPr lang="en-US" sz="1200" dirty="0">
                            <a:effectLst/>
                          </a:endParaRP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BW &gt;64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60,120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577439225"/>
                      </a:ext>
                    </a:extLst>
                  </a:tr>
                </a:tbl>
              </a:graphicData>
            </a:graphic>
          </p:graphicFrame>
        </mc:Choice>
        <mc:Fallback>
          <p:graphicFrame>
            <p:nvGraphicFramePr>
              <p:cNvPr id="9" name="Table 8">
                <a:extLst>
                  <a:ext uri="{FF2B5EF4-FFF2-40B4-BE49-F238E27FC236}">
                    <a16:creationId xmlns:a16="http://schemas.microsoft.com/office/drawing/2014/main" id="{CE9AF040-FDA7-4285-8301-790E0F2B57BC}"/>
                  </a:ext>
                </a:extLst>
              </p:cNvPr>
              <p:cNvGraphicFramePr>
                <a:graphicFrameLocks noGrp="1"/>
              </p:cNvGraphicFramePr>
              <p:nvPr>
                <p:extLst>
                  <p:ext uri="{D42A27DB-BD31-4B8C-83A1-F6EECF244321}">
                    <p14:modId xmlns:p14="http://schemas.microsoft.com/office/powerpoint/2010/main" val="537341280"/>
                  </p:ext>
                </p:extLst>
              </p:nvPr>
            </p:nvGraphicFramePr>
            <p:xfrm>
              <a:off x="2441595" y="4466615"/>
              <a:ext cx="7128791" cy="2101534"/>
            </p:xfrm>
            <a:graphic>
              <a:graphicData uri="http://schemas.openxmlformats.org/drawingml/2006/table">
                <a:tbl>
                  <a:tblPr firstRow="1" firstCol="1" bandRow="1">
                    <a:tableStyleId>{5C22544A-7EE6-4342-B048-85BDC9FD1C3A}</a:tableStyleId>
                  </a:tblPr>
                  <a:tblGrid>
                    <a:gridCol w="1105458">
                      <a:extLst>
                        <a:ext uri="{9D8B030D-6E8A-4147-A177-3AD203B41FA5}">
                          <a16:colId xmlns:a16="http://schemas.microsoft.com/office/drawing/2014/main" val="3470221692"/>
                        </a:ext>
                      </a:extLst>
                    </a:gridCol>
                    <a:gridCol w="1017589">
                      <a:extLst>
                        <a:ext uri="{9D8B030D-6E8A-4147-A177-3AD203B41FA5}">
                          <a16:colId xmlns:a16="http://schemas.microsoft.com/office/drawing/2014/main" val="1929906513"/>
                        </a:ext>
                      </a:extLst>
                    </a:gridCol>
                    <a:gridCol w="774766">
                      <a:extLst>
                        <a:ext uri="{9D8B030D-6E8A-4147-A177-3AD203B41FA5}">
                          <a16:colId xmlns:a16="http://schemas.microsoft.com/office/drawing/2014/main" val="4254257065"/>
                        </a:ext>
                      </a:extLst>
                    </a:gridCol>
                    <a:gridCol w="1240571">
                      <a:extLst>
                        <a:ext uri="{9D8B030D-6E8A-4147-A177-3AD203B41FA5}">
                          <a16:colId xmlns:a16="http://schemas.microsoft.com/office/drawing/2014/main" val="3966782355"/>
                        </a:ext>
                      </a:extLst>
                    </a:gridCol>
                    <a:gridCol w="1204666">
                      <a:extLst>
                        <a:ext uri="{9D8B030D-6E8A-4147-A177-3AD203B41FA5}">
                          <a16:colId xmlns:a16="http://schemas.microsoft.com/office/drawing/2014/main" val="34639909"/>
                        </a:ext>
                      </a:extLst>
                    </a:gridCol>
                    <a:gridCol w="1785741">
                      <a:extLst>
                        <a:ext uri="{9D8B030D-6E8A-4147-A177-3AD203B41FA5}">
                          <a16:colId xmlns:a16="http://schemas.microsoft.com/office/drawing/2014/main" val="935133734"/>
                        </a:ext>
                      </a:extLst>
                    </a:gridCol>
                  </a:tblGrid>
                  <a:tr h="727456">
                    <a:tc>
                      <a:txBody>
                        <a:bodyPr/>
                        <a:lstStyle/>
                        <a:p>
                          <a:pPr algn="ctr">
                            <a:lnSpc>
                              <a:spcPct val="107000"/>
                            </a:lnSpc>
                            <a:spcAft>
                              <a:spcPts val="300"/>
                            </a:spcAft>
                          </a:pPr>
                          <a:r>
                            <a:rPr lang="en-GB" sz="1200" dirty="0">
                              <a:effectLst/>
                            </a:rPr>
                            <a:t>Absolute </a:t>
                          </a:r>
                          <a:endParaRPr lang="en-US" sz="1200" dirty="0">
                            <a:effectLst/>
                          </a:endParaRPr>
                        </a:p>
                        <a:p>
                          <a:pPr algn="ctr">
                            <a:lnSpc>
                              <a:spcPct val="107000"/>
                            </a:lnSpc>
                            <a:spcAft>
                              <a:spcPts val="300"/>
                            </a:spcAft>
                          </a:pPr>
                          <a:r>
                            <a:rPr lang="en-GB" sz="1200" dirty="0">
                              <a:effectLst/>
                            </a:rPr>
                            <a:t>Accuracy,</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Relative </a:t>
                          </a:r>
                          <a:endParaRPr lang="en-US" sz="1200">
                            <a:effectLst/>
                          </a:endParaRPr>
                        </a:p>
                        <a:p>
                          <a:pPr algn="ctr">
                            <a:lnSpc>
                              <a:spcPct val="107000"/>
                            </a:lnSpc>
                            <a:spcAft>
                              <a:spcPts val="300"/>
                            </a:spcAft>
                          </a:pPr>
                          <a:r>
                            <a:rPr lang="en-GB" sz="1200">
                              <a:effectLst/>
                            </a:rPr>
                            <a:t>Accuracy,</a:t>
                          </a:r>
                          <a:endParaRPr lang="en-US" sz="1200">
                            <a:effectLst/>
                          </a:endParaRPr>
                        </a:p>
                        <a:p>
                          <a:pPr algn="ctr">
                            <a:lnSpc>
                              <a:spcPct val="107000"/>
                            </a:lnSpc>
                            <a:spcAft>
                              <a:spcPts val="300"/>
                            </a:spcAft>
                          </a:pPr>
                          <a:r>
                            <a:rPr lang="en-GB" sz="1200">
                              <a:effectLst/>
                            </a:rPr>
                            <a:t>dB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Es/Iot, </a:t>
                          </a:r>
                          <a:endParaRPr lang="en-US" sz="1200">
                            <a:effectLst/>
                          </a:endParaRPr>
                        </a:p>
                        <a:p>
                          <a:pPr algn="ctr">
                            <a:lnSpc>
                              <a:spcPct val="107000"/>
                            </a:lnSpc>
                            <a:spcAft>
                              <a:spcPts val="300"/>
                            </a:spcAft>
                          </a:pPr>
                          <a:r>
                            <a:rPr lang="en-GB" sz="1200">
                              <a:effectLst/>
                            </a:rPr>
                            <a:t>dB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PRS BW, </a:t>
                          </a:r>
                          <a:endParaRPr lang="en-US" sz="1200" dirty="0">
                            <a:effectLst/>
                          </a:endParaRPr>
                        </a:p>
                        <a:p>
                          <a:pPr algn="ctr">
                            <a:lnSpc>
                              <a:spcPct val="107000"/>
                            </a:lnSpc>
                            <a:spcAft>
                              <a:spcPts val="300"/>
                            </a:spcAft>
                          </a:pPr>
                          <a:r>
                            <a:rPr lang="en-GB" sz="1200" dirty="0">
                              <a:effectLst/>
                            </a:rPr>
                            <a:t>PRB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endParaRPr lang="en-US"/>
                        </a:p>
                      </a:txBody>
                      <a:tcPr marL="68580" marR="68580" marT="0" marB="0">
                        <a:blipFill>
                          <a:blip r:embed="rId3"/>
                          <a:stretch>
                            <a:fillRect l="-299659" t="-5000" r="-1706" b="-190000"/>
                          </a:stretch>
                        </a:blipFill>
                      </a:tcPr>
                    </a:tc>
                    <a:extLst>
                      <a:ext uri="{0D108BD9-81ED-4DB2-BD59-A6C34878D82A}">
                        <a16:rowId xmlns:a16="http://schemas.microsoft.com/office/drawing/2014/main" val="3191138435"/>
                      </a:ext>
                    </a:extLst>
                  </a:tr>
                  <a:tr h="458026">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-3</a:t>
                          </a:r>
                          <a:endParaRPr lang="en-US" sz="12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zh-CN" sz="1200">
                              <a:effectLst/>
                            </a:rPr>
                            <a:t>≥</a:t>
                          </a:r>
                          <a:r>
                            <a:rPr lang="en-GB" sz="1200">
                              <a:effectLst/>
                            </a:rPr>
                            <a:t>[24]</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60,120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374249537"/>
                      </a:ext>
                    </a:extLst>
                  </a:tr>
                  <a:tr h="458026">
                    <a:tc>
                      <a:txBody>
                        <a:bodyPr/>
                        <a:lstStyle/>
                        <a:p>
                          <a:pPr algn="ctr">
                            <a:lnSpc>
                              <a:spcPct val="107000"/>
                            </a:lnSpc>
                            <a:spcAft>
                              <a:spcPts val="900"/>
                            </a:spcAft>
                          </a:pPr>
                          <a:r>
                            <a:rPr lang="en-GB" sz="1200" dirty="0">
                              <a:effectLst/>
                            </a:rPr>
                            <a:t>[±5]</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200" dirty="0">
                              <a:effectLst/>
                            </a:rPr>
                            <a:t>-13</a:t>
                          </a:r>
                          <a:endParaRPr lang="en-US" sz="12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GB" sz="1200" dirty="0">
                              <a:effectLst/>
                            </a:rPr>
                            <a:t>24 ≤ BW ≤ 64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60,120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593789458"/>
                      </a:ext>
                    </a:extLst>
                  </a:tr>
                  <a:tr h="458026">
                    <a:tc>
                      <a:txBody>
                        <a:bodyPr/>
                        <a:lstStyle/>
                        <a:p>
                          <a:pPr algn="ctr">
                            <a:lnSpc>
                              <a:spcPct val="107000"/>
                            </a:lnSpc>
                            <a:spcAft>
                              <a:spcPts val="600"/>
                            </a:spcAft>
                          </a:pPr>
                          <a:r>
                            <a:rPr lang="en-GB" sz="1200" dirty="0">
                              <a:effectLst/>
                            </a:rPr>
                            <a:t>[±3]</a:t>
                          </a:r>
                          <a:endParaRPr lang="en-US" sz="1200" dirty="0">
                            <a:effectLst/>
                          </a:endParaRP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BW &gt;64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60,120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577439225"/>
                      </a:ext>
                    </a:extLst>
                  </a:tr>
                </a:tbl>
              </a:graphicData>
            </a:graphic>
          </p:graphicFrame>
        </mc:Fallback>
      </mc:AlternateContent>
      <p:sp>
        <p:nvSpPr>
          <p:cNvPr id="4" name="Rectangle 3">
            <a:extLst>
              <a:ext uri="{FF2B5EF4-FFF2-40B4-BE49-F238E27FC236}">
                <a16:creationId xmlns:a16="http://schemas.microsoft.com/office/drawing/2014/main" id="{12E62B9E-5CAB-4102-A1A0-B0E7DB764195}"/>
              </a:ext>
            </a:extLst>
          </p:cNvPr>
          <p:cNvSpPr/>
          <p:nvPr/>
        </p:nvSpPr>
        <p:spPr>
          <a:xfrm>
            <a:off x="9724394" y="5301208"/>
            <a:ext cx="2439189" cy="923330"/>
          </a:xfrm>
          <a:prstGeom prst="rect">
            <a:avLst/>
          </a:prstGeom>
        </p:spPr>
        <p:txBody>
          <a:bodyPr wrap="square">
            <a:spAutoFit/>
          </a:bodyPr>
          <a:lstStyle/>
          <a:p>
            <a:r>
              <a:rPr lang="en-US" dirty="0">
                <a:highlight>
                  <a:srgbClr val="00FFFF"/>
                </a:highlight>
              </a:rPr>
              <a:t>FFS: The number of PRS BW ranges for each SCS</a:t>
            </a:r>
            <a:endParaRPr lang="en-US" dirty="0">
              <a:solidFill>
                <a:srgbClr val="00B050"/>
              </a:solidFill>
              <a:highlight>
                <a:srgbClr val="00FFFF"/>
              </a:highlight>
            </a:endParaRPr>
          </a:p>
        </p:txBody>
      </p:sp>
    </p:spTree>
    <p:extLst>
      <p:ext uri="{BB962C8B-B14F-4D97-AF65-F5344CB8AC3E}">
        <p14:creationId xmlns:p14="http://schemas.microsoft.com/office/powerpoint/2010/main" val="2141102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sz="3200" b="1" dirty="0"/>
              <a:t>Measurement Accuracy Requirements for UE Rx-Tx time difference(1)</a:t>
            </a:r>
            <a:endParaRPr lang="zh-CN" altLang="en-US" sz="3200" b="1" dirty="0"/>
          </a:p>
        </p:txBody>
      </p:sp>
      <p:sp>
        <p:nvSpPr>
          <p:cNvPr id="3" name="内容占位符 2"/>
          <p:cNvSpPr>
            <a:spLocks noGrp="1"/>
          </p:cNvSpPr>
          <p:nvPr>
            <p:ph idx="1"/>
          </p:nvPr>
        </p:nvSpPr>
        <p:spPr>
          <a:xfrm>
            <a:off x="421160" y="980728"/>
            <a:ext cx="11161240" cy="5544616"/>
          </a:xfrm>
        </p:spPr>
        <p:txBody>
          <a:bodyPr>
            <a:normAutofit fontScale="77500" lnSpcReduction="20000"/>
          </a:bodyPr>
          <a:lstStyle/>
          <a:p>
            <a:r>
              <a:rPr lang="en-US" dirty="0">
                <a:solidFill>
                  <a:srgbClr val="00B050"/>
                </a:solidFill>
              </a:rPr>
              <a:t>SINR side conditions for #1 is -3dB</a:t>
            </a:r>
          </a:p>
          <a:p>
            <a:r>
              <a:rPr lang="en-US" dirty="0"/>
              <a:t>Applicability of accuracy requirements in the case of </a:t>
            </a:r>
            <a:r>
              <a:rPr lang="en-US" dirty="0" err="1"/>
              <a:t>NTA_offset</a:t>
            </a:r>
            <a:r>
              <a:rPr lang="en-US" dirty="0"/>
              <a:t> change</a:t>
            </a:r>
            <a:r>
              <a:rPr lang="en-US" i="1" dirty="0"/>
              <a:t> : FFS</a:t>
            </a:r>
          </a:p>
          <a:p>
            <a:pPr lvl="1"/>
            <a:r>
              <a:rPr lang="en-GB" dirty="0"/>
              <a:t>Option 1: Clarify in section 10.1.25.2 in TS 38.133: “UE Rx-Tx time difference accuracy requirements shall not apply if </a:t>
            </a:r>
            <a:r>
              <a:rPr lang="en-GB" dirty="0" err="1"/>
              <a:t>N</a:t>
            </a:r>
            <a:r>
              <a:rPr lang="en-GB" baseline="-25000" dirty="0" err="1"/>
              <a:t>TA_offset</a:t>
            </a:r>
            <a:r>
              <a:rPr lang="en-GB" dirty="0"/>
              <a:t> defined in Table 7.1.2-2 in 38.133 changes during the UE Rx-Tx measurement period.” </a:t>
            </a:r>
            <a:endParaRPr lang="en-US" dirty="0"/>
          </a:p>
          <a:p>
            <a:pPr lvl="1"/>
            <a:r>
              <a:rPr lang="en-GB" dirty="0"/>
              <a:t>Option 2 :Capture in the specification that UE Rx-Tx accuracy requirements do not apply in case the UE UL timing changes during the measurement period</a:t>
            </a:r>
            <a:endParaRPr lang="en-US" dirty="0"/>
          </a:p>
          <a:p>
            <a:r>
              <a:rPr lang="en-US" dirty="0"/>
              <a:t>Applicability of accuracy requirements under TA adjustment</a:t>
            </a:r>
            <a:r>
              <a:rPr lang="en-US" i="1" dirty="0"/>
              <a:t> : FFS</a:t>
            </a:r>
          </a:p>
          <a:p>
            <a:pPr lvl="1"/>
            <a:r>
              <a:rPr lang="en-GB" dirty="0"/>
              <a:t>Option 1 : UE Rx-Tx measurement accuracy requirements shall not apply if the uplink transmission timing changes during the UE Rx-Tx measurement period due to autonomous adjustment or based on network-configured TA </a:t>
            </a:r>
            <a:endParaRPr lang="en-US" dirty="0"/>
          </a:p>
          <a:p>
            <a:pPr lvl="1"/>
            <a:r>
              <a:rPr lang="en-GB" dirty="0"/>
              <a:t>Option 2: </a:t>
            </a:r>
          </a:p>
          <a:p>
            <a:pPr lvl="2"/>
            <a:r>
              <a:rPr lang="en-GB" dirty="0"/>
              <a:t>UE Rx-Tx measurement accuracy requirements shall not apply if the uplink transmission timing changes during the UE Rx-Tx measurement period due to network-configured TA command. </a:t>
            </a:r>
            <a:endParaRPr lang="en-US" dirty="0"/>
          </a:p>
          <a:p>
            <a:pPr lvl="2"/>
            <a:r>
              <a:rPr lang="en-GB" dirty="0"/>
              <a:t>UE Rx-Tx measurement accuracy requirements shall apply if the uplink transmission timing changes during the UE Rx-Tx measurement period due to autonomous adjustment</a:t>
            </a:r>
            <a:endParaRPr lang="en-US" dirty="0"/>
          </a:p>
          <a:p>
            <a:pPr lvl="1"/>
            <a:r>
              <a:rPr lang="en-GB" dirty="0"/>
              <a:t>Option 3: Capture in the specification that UE Rx-Tx accuracy requirements do not apply in case the UE UL timing changes during the measurement period</a:t>
            </a:r>
            <a:endParaRPr lang="en-US" dirty="0"/>
          </a:p>
          <a:p>
            <a:endParaRPr lang="en-US" dirty="0"/>
          </a:p>
          <a:p>
            <a:endParaRPr lang="zh-CN" altLang="en-US" sz="2400" dirty="0"/>
          </a:p>
        </p:txBody>
      </p:sp>
    </p:spTree>
    <p:extLst>
      <p:ext uri="{BB962C8B-B14F-4D97-AF65-F5344CB8AC3E}">
        <p14:creationId xmlns:p14="http://schemas.microsoft.com/office/powerpoint/2010/main" val="597607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sz="3200" b="1" dirty="0"/>
              <a:t>Measurement Accuracy Requirements for UE Rx-Tx time difference(2)</a:t>
            </a:r>
            <a:endParaRPr lang="zh-CN" altLang="en-US" sz="3200" b="1" dirty="0"/>
          </a:p>
        </p:txBody>
      </p:sp>
      <p:sp>
        <p:nvSpPr>
          <p:cNvPr id="3" name="内容占位符 2"/>
          <p:cNvSpPr>
            <a:spLocks noGrp="1"/>
          </p:cNvSpPr>
          <p:nvPr>
            <p:ph idx="1"/>
          </p:nvPr>
        </p:nvSpPr>
        <p:spPr>
          <a:xfrm>
            <a:off x="421160" y="980728"/>
            <a:ext cx="11161240" cy="5112568"/>
          </a:xfrm>
        </p:spPr>
        <p:txBody>
          <a:bodyPr>
            <a:normAutofit fontScale="92500" lnSpcReduction="20000"/>
          </a:bodyPr>
          <a:lstStyle/>
          <a:p>
            <a:r>
              <a:rPr lang="en-US" b="1" dirty="0">
                <a:solidFill>
                  <a:srgbClr val="00B050"/>
                </a:solidFill>
              </a:rPr>
              <a:t>Applicable propagation channel for accuracy requirement: </a:t>
            </a:r>
            <a:r>
              <a:rPr lang="en-US" dirty="0">
                <a:solidFill>
                  <a:srgbClr val="00B050"/>
                </a:solidFill>
              </a:rPr>
              <a:t>Follow the same principle of RSTD accuracy requirements </a:t>
            </a:r>
          </a:p>
          <a:p>
            <a:r>
              <a:rPr lang="en-US" b="1" dirty="0"/>
              <a:t>Applicable accuracy requirement in case of other (non-HO) serving cell changes: FFS</a:t>
            </a:r>
          </a:p>
          <a:p>
            <a:pPr lvl="1"/>
            <a:r>
              <a:rPr lang="en-US" dirty="0"/>
              <a:t>Option 1 :The UE shall continue and complete a UE Rx-Tx measurement while meeting UE Rx-Tx measurement accuracy requirements in clause 10.1.23, when a serving cell change (including </a:t>
            </a:r>
            <a:r>
              <a:rPr lang="en-US" dirty="0" err="1"/>
              <a:t>SCell</a:t>
            </a:r>
            <a:r>
              <a:rPr lang="en-US" dirty="0"/>
              <a:t> change, addition, release, activation, or deactivation, or </a:t>
            </a:r>
            <a:r>
              <a:rPr lang="en-US" dirty="0" err="1"/>
              <a:t>PSCell</a:t>
            </a:r>
            <a:r>
              <a:rPr lang="en-US" dirty="0"/>
              <a:t> change, addition, or release) occurs during the measurement, provided the cell change does not impact the configuration of the SRS used for the measurement</a:t>
            </a:r>
          </a:p>
          <a:p>
            <a:pPr lvl="1"/>
            <a:r>
              <a:rPr lang="en-US" dirty="0"/>
              <a:t>Option 2: Accuracy requirements apply with serving cell change, provided that the serving cell change does not impact the UL timing. No need to capture this in the spec</a:t>
            </a:r>
          </a:p>
          <a:p>
            <a:endParaRPr lang="zh-CN" altLang="en-US" sz="2400" dirty="0">
              <a:solidFill>
                <a:srgbClr val="00B050"/>
              </a:solidFill>
            </a:endParaRPr>
          </a:p>
        </p:txBody>
      </p:sp>
    </p:spTree>
    <p:extLst>
      <p:ext uri="{BB962C8B-B14F-4D97-AF65-F5344CB8AC3E}">
        <p14:creationId xmlns:p14="http://schemas.microsoft.com/office/powerpoint/2010/main" val="37293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sz="3200" b="1" dirty="0"/>
              <a:t>Measurement Accuracy Requirements for UE Rx-Tx time difference(3)</a:t>
            </a:r>
            <a:endParaRPr lang="zh-CN" altLang="en-US" sz="3200" b="1" dirty="0"/>
          </a:p>
        </p:txBody>
      </p:sp>
      <p:sp>
        <p:nvSpPr>
          <p:cNvPr id="3" name="内容占位符 2"/>
          <p:cNvSpPr>
            <a:spLocks noGrp="1"/>
          </p:cNvSpPr>
          <p:nvPr>
            <p:ph idx="1"/>
          </p:nvPr>
        </p:nvSpPr>
        <p:spPr>
          <a:xfrm>
            <a:off x="421160" y="980728"/>
            <a:ext cx="11161240" cy="5112568"/>
          </a:xfrm>
        </p:spPr>
        <p:txBody>
          <a:bodyPr>
            <a:normAutofit/>
          </a:bodyPr>
          <a:lstStyle/>
          <a:p>
            <a:r>
              <a:rPr lang="en-GB" dirty="0">
                <a:highlight>
                  <a:srgbClr val="00FFFF"/>
                </a:highlight>
              </a:rPr>
              <a:t>UE Rx-Tx time difference measurement accuracy requirements</a:t>
            </a:r>
            <a:endParaRPr lang="zh-CN" altLang="en-US" sz="2400" dirty="0">
              <a:solidFill>
                <a:srgbClr val="00B050"/>
              </a:solidFill>
              <a:highlight>
                <a:srgbClr val="00FFFF"/>
              </a:highlight>
            </a:endParaRPr>
          </a:p>
        </p:txBody>
      </p:sp>
      <p:sp>
        <p:nvSpPr>
          <p:cNvPr id="7" name="Rectangle 6">
            <a:extLst>
              <a:ext uri="{FF2B5EF4-FFF2-40B4-BE49-F238E27FC236}">
                <a16:creationId xmlns:a16="http://schemas.microsoft.com/office/drawing/2014/main" id="{D0E248B3-EA03-4774-BE4D-A6B2416589F8}"/>
              </a:ext>
            </a:extLst>
          </p:cNvPr>
          <p:cNvSpPr/>
          <p:nvPr/>
        </p:nvSpPr>
        <p:spPr>
          <a:xfrm>
            <a:off x="3944919" y="1451096"/>
            <a:ext cx="3715761" cy="368755"/>
          </a:xfrm>
          <a:prstGeom prst="rect">
            <a:avLst/>
          </a:prstGeom>
        </p:spPr>
        <p:txBody>
          <a:bodyPr wrap="none">
            <a:spAutoFit/>
          </a:bodyPr>
          <a:lstStyle/>
          <a:p>
            <a:pPr algn="ctr">
              <a:lnSpc>
                <a:spcPct val="107000"/>
              </a:lnSpc>
              <a:spcAft>
                <a:spcPts val="300"/>
              </a:spcAft>
            </a:pPr>
            <a:r>
              <a:rPr lang="en-GB" b="1" dirty="0">
                <a:latin typeface="Times New Roman" panose="02020603050405020304" pitchFamily="18" charset="0"/>
                <a:ea typeface="SimSun" panose="02010600030101010101" pitchFamily="2" charset="-122"/>
              </a:rPr>
              <a:t>Table 1: UE Rx-Tx accuracy in FR1</a:t>
            </a:r>
            <a:endParaRPr lang="en-US" sz="1800" dirty="0">
              <a:effectLst/>
              <a:latin typeface="Times New Roman" panose="02020603050405020304" pitchFamily="18" charset="0"/>
              <a:ea typeface="SimSun" panose="02010600030101010101" pitchFamily="2" charset="-122"/>
            </a:endParaRPr>
          </a:p>
        </p:txBody>
      </p:sp>
      <p:sp>
        <p:nvSpPr>
          <p:cNvPr id="8" name="Rectangle 7">
            <a:extLst>
              <a:ext uri="{FF2B5EF4-FFF2-40B4-BE49-F238E27FC236}">
                <a16:creationId xmlns:a16="http://schemas.microsoft.com/office/drawing/2014/main" id="{153466C2-181F-497D-8CB3-9B2D5906517C}"/>
              </a:ext>
            </a:extLst>
          </p:cNvPr>
          <p:cNvSpPr/>
          <p:nvPr/>
        </p:nvSpPr>
        <p:spPr>
          <a:xfrm>
            <a:off x="3938858" y="4408660"/>
            <a:ext cx="3715761" cy="368755"/>
          </a:xfrm>
          <a:prstGeom prst="rect">
            <a:avLst/>
          </a:prstGeom>
        </p:spPr>
        <p:txBody>
          <a:bodyPr wrap="none">
            <a:spAutoFit/>
          </a:bodyPr>
          <a:lstStyle/>
          <a:p>
            <a:pPr algn="ctr">
              <a:lnSpc>
                <a:spcPct val="107000"/>
              </a:lnSpc>
              <a:spcAft>
                <a:spcPts val="300"/>
              </a:spcAft>
            </a:pPr>
            <a:r>
              <a:rPr lang="en-GB" b="1" dirty="0">
                <a:latin typeface="Times New Roman" panose="02020603050405020304" pitchFamily="18" charset="0"/>
                <a:ea typeface="SimSun" panose="02010600030101010101" pitchFamily="2" charset="-122"/>
              </a:rPr>
              <a:t>Table 2: UE Rx-Tx accuracy in FR2</a:t>
            </a:r>
            <a:endParaRPr lang="en-US" sz="1800" dirty="0">
              <a:effectLst/>
              <a:latin typeface="Times New Roman" panose="02020603050405020304" pitchFamily="18" charset="0"/>
              <a:ea typeface="SimSun" panose="02010600030101010101" pitchFamily="2" charset="-122"/>
            </a:endParaRPr>
          </a:p>
        </p:txBody>
      </p:sp>
      <mc:AlternateContent xmlns:mc="http://schemas.openxmlformats.org/markup-compatibility/2006" xmlns:a14="http://schemas.microsoft.com/office/drawing/2010/main">
        <mc:Choice Requires="a14">
          <p:graphicFrame>
            <p:nvGraphicFramePr>
              <p:cNvPr id="9" name="Table 8">
                <a:extLst>
                  <a:ext uri="{FF2B5EF4-FFF2-40B4-BE49-F238E27FC236}">
                    <a16:creationId xmlns:a16="http://schemas.microsoft.com/office/drawing/2014/main" id="{0B32E42E-F84D-481D-9D4B-7D01FBD949A5}"/>
                  </a:ext>
                </a:extLst>
              </p:cNvPr>
              <p:cNvGraphicFramePr>
                <a:graphicFrameLocks noGrp="1"/>
              </p:cNvGraphicFramePr>
              <p:nvPr>
                <p:extLst>
                  <p:ext uri="{D42A27DB-BD31-4B8C-83A1-F6EECF244321}">
                    <p14:modId xmlns:p14="http://schemas.microsoft.com/office/powerpoint/2010/main" val="2393436378"/>
                  </p:ext>
                </p:extLst>
              </p:nvPr>
            </p:nvGraphicFramePr>
            <p:xfrm>
              <a:off x="2423592" y="1819851"/>
              <a:ext cx="7416823" cy="2588646"/>
            </p:xfrm>
            <a:graphic>
              <a:graphicData uri="http://schemas.openxmlformats.org/drawingml/2006/table">
                <a:tbl>
                  <a:tblPr firstRow="1" firstCol="1" bandRow="1">
                    <a:tableStyleId>{5C22544A-7EE6-4342-B048-85BDC9FD1C3A}</a:tableStyleId>
                  </a:tblPr>
                  <a:tblGrid>
                    <a:gridCol w="1320972">
                      <a:extLst>
                        <a:ext uri="{9D8B030D-6E8A-4147-A177-3AD203B41FA5}">
                          <a16:colId xmlns:a16="http://schemas.microsoft.com/office/drawing/2014/main" val="72853307"/>
                        </a:ext>
                      </a:extLst>
                    </a:gridCol>
                    <a:gridCol w="1181148">
                      <a:extLst>
                        <a:ext uri="{9D8B030D-6E8A-4147-A177-3AD203B41FA5}">
                          <a16:colId xmlns:a16="http://schemas.microsoft.com/office/drawing/2014/main" val="581904164"/>
                        </a:ext>
                      </a:extLst>
                    </a:gridCol>
                    <a:gridCol w="1664401">
                      <a:extLst>
                        <a:ext uri="{9D8B030D-6E8A-4147-A177-3AD203B41FA5}">
                          <a16:colId xmlns:a16="http://schemas.microsoft.com/office/drawing/2014/main" val="123586648"/>
                        </a:ext>
                      </a:extLst>
                    </a:gridCol>
                    <a:gridCol w="932162">
                      <a:extLst>
                        <a:ext uri="{9D8B030D-6E8A-4147-A177-3AD203B41FA5}">
                          <a16:colId xmlns:a16="http://schemas.microsoft.com/office/drawing/2014/main" val="3884078033"/>
                        </a:ext>
                      </a:extLst>
                    </a:gridCol>
                    <a:gridCol w="2318140">
                      <a:extLst>
                        <a:ext uri="{9D8B030D-6E8A-4147-A177-3AD203B41FA5}">
                          <a16:colId xmlns:a16="http://schemas.microsoft.com/office/drawing/2014/main" val="1567433601"/>
                        </a:ext>
                      </a:extLst>
                    </a:gridCol>
                  </a:tblGrid>
                  <a:tr h="579755">
                    <a:tc>
                      <a:txBody>
                        <a:bodyPr/>
                        <a:lstStyle/>
                        <a:p>
                          <a:pPr algn="ctr">
                            <a:lnSpc>
                              <a:spcPct val="107000"/>
                            </a:lnSpc>
                            <a:spcAft>
                              <a:spcPts val="300"/>
                            </a:spcAft>
                          </a:pPr>
                          <a:r>
                            <a:rPr lang="en-GB" sz="1200" dirty="0">
                              <a:effectLst/>
                            </a:rPr>
                            <a:t>Accuracy, </a:t>
                          </a:r>
                          <a:endParaRPr lang="en-US" sz="1200" dirty="0">
                            <a:effectLst/>
                          </a:endParaRPr>
                        </a:p>
                        <a:p>
                          <a:pPr algn="ctr">
                            <a:lnSpc>
                              <a:spcPct val="107000"/>
                            </a:lnSpc>
                            <a:spcAft>
                              <a:spcPts val="300"/>
                            </a:spcAft>
                          </a:pPr>
                          <a:r>
                            <a:rPr lang="en-GB" sz="1200" dirty="0">
                              <a:effectLst/>
                            </a:rPr>
                            <a:t>Tc</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Es/Iot, </a:t>
                          </a:r>
                          <a:endParaRPr lang="en-US" sz="1200">
                            <a:effectLst/>
                          </a:endParaRPr>
                        </a:p>
                        <a:p>
                          <a:pPr algn="ctr">
                            <a:lnSpc>
                              <a:spcPct val="107000"/>
                            </a:lnSpc>
                            <a:spcAft>
                              <a:spcPts val="300"/>
                            </a:spcAft>
                          </a:pPr>
                          <a:r>
                            <a:rPr lang="en-GB" sz="1200">
                              <a:effectLst/>
                            </a:rPr>
                            <a:t>dB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BW, </a:t>
                          </a:r>
                          <a:endParaRPr lang="en-US" sz="1200">
                            <a:effectLst/>
                          </a:endParaRPr>
                        </a:p>
                        <a:p>
                          <a:pPr algn="ctr">
                            <a:lnSpc>
                              <a:spcPct val="107000"/>
                            </a:lnSpc>
                            <a:spcAft>
                              <a:spcPts val="300"/>
                            </a:spcAft>
                          </a:pPr>
                          <a:r>
                            <a:rPr lang="en-GB" sz="1200">
                              <a:effectLst/>
                            </a:rPr>
                            <a:t>PRB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Repetition factor</a:t>
                          </a:r>
                          <a:endParaRPr lang="en-US" sz="1200" dirty="0">
                            <a:effectLst/>
                          </a:endParaRPr>
                        </a:p>
                        <a:p>
                          <a:pPr algn="ctr">
                            <a:lnSpc>
                              <a:spcPct val="107000"/>
                            </a:lnSpc>
                            <a:spcAft>
                              <a:spcPts val="300"/>
                            </a:spcAft>
                          </a:pPr>
                          <a:r>
                            <a:rPr lang="en-GB" sz="1200" dirty="0">
                              <a:effectLst/>
                            </a:rPr>
                            <a:t> </a:t>
                          </a:r>
                          <a14:m>
                            <m:oMath xmlns:m="http://schemas.openxmlformats.org/officeDocument/2006/math">
                              <m:sSubSup>
                                <m:sSubSupPr>
                                  <m:ctrlPr>
                                    <a:rPr lang="en-US" sz="1200" i="1">
                                      <a:effectLst/>
                                      <a:latin typeface="Cambria Math" panose="02040503050406030204" pitchFamily="18" charset="0"/>
                                    </a:rPr>
                                  </m:ctrlPr>
                                </m:sSubSupPr>
                                <m:e>
                                  <m:r>
                                    <a:rPr lang="en-GB" sz="1200">
                                      <a:effectLst/>
                                      <a:latin typeface="Cambria Math" panose="02040503050406030204" pitchFamily="18" charset="0"/>
                                    </a:rPr>
                                    <m:t>(</m:t>
                                  </m:r>
                                  <m:r>
                                    <a:rPr lang="en-GB" sz="1200">
                                      <a:effectLst/>
                                      <a:latin typeface="Cambria Math" panose="02040503050406030204" pitchFamily="18" charset="0"/>
                                    </a:rPr>
                                    <m:t>𝑇</m:t>
                                  </m:r>
                                </m:e>
                                <m:sub>
                                  <m:r>
                                    <m:rPr>
                                      <m:nor/>
                                    </m:rPr>
                                    <a:rPr lang="en-GB" sz="1200">
                                      <a:effectLst/>
                                    </a:rPr>
                                    <m:t>rep</m:t>
                                  </m:r>
                                </m:sub>
                                <m:sup>
                                  <m:r>
                                    <m:rPr>
                                      <m:nor/>
                                    </m:rPr>
                                    <a:rPr lang="en-GB" sz="1200">
                                      <a:effectLst/>
                                    </a:rPr>
                                    <m:t>PRS</m:t>
                                  </m:r>
                                </m:sup>
                              </m:sSubSup>
                              <m:r>
                                <a:rPr lang="en-GB" sz="1200">
                                  <a:effectLst/>
                                  <a:latin typeface="Cambria Math" panose="02040503050406030204" pitchFamily="18" charset="0"/>
                                </a:rPr>
                                <m:t>∗</m:t>
                              </m:r>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𝐿</m:t>
                                  </m:r>
                                </m:e>
                                <m:sub>
                                  <m:r>
                                    <m:rPr>
                                      <m:nor/>
                                    </m:rPr>
                                    <a:rPr lang="en-GB" sz="1200">
                                      <a:effectLst/>
                                    </a:rPr>
                                    <m:t>PRS</m:t>
                                  </m:r>
                                </m:sub>
                              </m:sSub>
                              <m:r>
                                <a:rPr lang="en-GB" sz="1200">
                                  <a:effectLst/>
                                  <a:latin typeface="Cambria Math" panose="02040503050406030204" pitchFamily="18" charset="0"/>
                                </a:rPr>
                                <m:t>/</m:t>
                              </m:r>
                              <m:sSubSup>
                                <m:sSubSupPr>
                                  <m:ctrlPr>
                                    <a:rPr lang="en-US" sz="1200" i="1">
                                      <a:effectLst/>
                                      <a:latin typeface="Cambria Math" panose="02040503050406030204" pitchFamily="18" charset="0"/>
                                    </a:rPr>
                                  </m:ctrlPr>
                                </m:sSubSupPr>
                                <m:e>
                                  <m:r>
                                    <a:rPr lang="en-GB" sz="1200">
                                      <a:effectLst/>
                                      <a:latin typeface="Cambria Math" panose="02040503050406030204" pitchFamily="18" charset="0"/>
                                    </a:rPr>
                                    <m:t>𝐾</m:t>
                                  </m:r>
                                </m:e>
                                <m:sub>
                                  <m:r>
                                    <m:rPr>
                                      <m:nor/>
                                    </m:rPr>
                                    <a:rPr lang="en-GB" sz="1200">
                                      <a:effectLst/>
                                    </a:rPr>
                                    <m:t>comb</m:t>
                                  </m:r>
                                </m:sub>
                                <m:sup>
                                  <m:r>
                                    <m:rPr>
                                      <m:nor/>
                                    </m:rPr>
                                    <a:rPr lang="en-GB" sz="1200">
                                      <a:effectLst/>
                                    </a:rPr>
                                    <m:t>PRS</m:t>
                                  </m:r>
                                </m:sup>
                              </m:sSubSup>
                              <m:r>
                                <a:rPr lang="en-GB" sz="1200">
                                  <a:effectLst/>
                                  <a:latin typeface="Cambria Math" panose="02040503050406030204" pitchFamily="18" charset="0"/>
                                </a:rPr>
                                <m:t>)</m:t>
                              </m:r>
                            </m:oMath>
                          </a14:m>
                          <a:r>
                            <a:rPr lang="en-GB" sz="1200" dirty="0">
                              <a:effectLst/>
                            </a:rPr>
                            <a:t> </a:t>
                          </a:r>
                          <a:endParaRPr lang="en-US" sz="1200" dirty="0">
                            <a:effectLst/>
                          </a:endParaRPr>
                        </a:p>
                        <a:p>
                          <a:pPr algn="ctr">
                            <a:lnSpc>
                              <a:spcPct val="107000"/>
                            </a:lnSpc>
                            <a:spcAft>
                              <a:spcPts val="300"/>
                            </a:spcAft>
                          </a:pPr>
                          <a:r>
                            <a:rPr lang="en-GB" sz="1200" dirty="0">
                              <a:effectLst/>
                            </a:rPr>
                            <a:t>[38.211]</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354163275"/>
                      </a:ext>
                    </a:extLst>
                  </a:tr>
                  <a:tr h="123190">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rowSpan="5">
                      <a:txBody>
                        <a:bodyPr/>
                        <a:lstStyle/>
                        <a:p>
                          <a:pPr algn="ctr">
                            <a:lnSpc>
                              <a:spcPct val="107000"/>
                            </a:lnSpc>
                            <a:spcAft>
                              <a:spcPts val="900"/>
                            </a:spcAft>
                          </a:pPr>
                          <a:r>
                            <a:rPr lang="en-GB" sz="1200" dirty="0">
                              <a:effectLst/>
                            </a:rPr>
                            <a:t>-3</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a:effectLst/>
                            </a:rPr>
                            <a:t>15</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900"/>
                            </a:spcAft>
                            <a:buClrTx/>
                            <a:buSzTx/>
                            <a:buFontTx/>
                            <a:buNone/>
                            <a:tabLst/>
                            <a:defRPr/>
                          </a:pPr>
                          <a:r>
                            <a:rPr lang="en-GB" sz="1200" dirty="0">
                              <a:effectLst/>
                            </a:rPr>
                            <a:t>≥[4]</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061876413"/>
                      </a:ext>
                    </a:extLst>
                  </a:tr>
                  <a:tr h="153670">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≥[52]</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630000587"/>
                      </a:ext>
                    </a:extLst>
                  </a:tr>
                  <a:tr h="153670">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&gt;[104]</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331140829"/>
                      </a:ext>
                    </a:extLst>
                  </a:tr>
                  <a:tr h="153670">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≥[48]</a:t>
                          </a:r>
                          <a:endParaRPr lang="en-US" sz="1200" dirty="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300"/>
                            </a:spcAft>
                          </a:pPr>
                          <a:r>
                            <a:rPr lang="en-GB" sz="1200">
                              <a:effectLst/>
                            </a:rPr>
                            <a:t>30,60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89382644"/>
                      </a:ext>
                    </a:extLst>
                  </a:tr>
                  <a:tr h="153670">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≥132</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257543490"/>
                      </a:ext>
                    </a:extLst>
                  </a:tr>
                  <a:tr h="153670">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rowSpan="5">
                      <a:txBody>
                        <a:bodyPr/>
                        <a:lstStyle/>
                        <a:p>
                          <a:pPr algn="ctr">
                            <a:lnSpc>
                              <a:spcPct val="107000"/>
                            </a:lnSpc>
                            <a:spcAft>
                              <a:spcPts val="300"/>
                            </a:spcAft>
                          </a:pPr>
                          <a:r>
                            <a:rPr lang="en-GB" sz="1200" dirty="0">
                              <a:effectLst/>
                            </a:rPr>
                            <a:t>-13</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300"/>
                            </a:spcAft>
                          </a:pPr>
                          <a:r>
                            <a:rPr lang="en-GB" sz="1200" dirty="0">
                              <a:effectLst/>
                            </a:rPr>
                            <a:t>15</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340300458"/>
                      </a:ext>
                    </a:extLst>
                  </a:tr>
                  <a:tr h="153670">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≥[52]</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837824792"/>
                      </a:ext>
                    </a:extLst>
                  </a:tr>
                  <a:tr h="153670">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effectLst/>
                            </a:rPr>
                            <a:t>&gt;[104]</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124521921"/>
                      </a:ext>
                    </a:extLst>
                  </a:tr>
                  <a:tr h="153670">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effectLst/>
                            </a:rPr>
                            <a:t>≥[48]</a:t>
                          </a:r>
                          <a:endParaRPr lang="en-US" sz="120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300"/>
                            </a:spcAft>
                          </a:pPr>
                          <a:r>
                            <a:rPr lang="en-GB" sz="1200" dirty="0">
                              <a:effectLst/>
                            </a:rPr>
                            <a:t>30,60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47300317"/>
                      </a:ext>
                    </a:extLst>
                  </a:tr>
                  <a:tr h="153670">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≥132</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622988545"/>
                      </a:ext>
                    </a:extLst>
                  </a:tr>
                </a:tbl>
              </a:graphicData>
            </a:graphic>
          </p:graphicFrame>
        </mc:Choice>
        <mc:Fallback xmlns="">
          <p:graphicFrame>
            <p:nvGraphicFramePr>
              <p:cNvPr id="9" name="Table 8">
                <a:extLst>
                  <a:ext uri="{FF2B5EF4-FFF2-40B4-BE49-F238E27FC236}">
                    <a16:creationId xmlns:a16="http://schemas.microsoft.com/office/drawing/2014/main" id="{0B32E42E-F84D-481D-9D4B-7D01FBD949A5}"/>
                  </a:ext>
                </a:extLst>
              </p:cNvPr>
              <p:cNvGraphicFramePr>
                <a:graphicFrameLocks noGrp="1"/>
              </p:cNvGraphicFramePr>
              <p:nvPr>
                <p:extLst>
                  <p:ext uri="{D42A27DB-BD31-4B8C-83A1-F6EECF244321}">
                    <p14:modId xmlns:p14="http://schemas.microsoft.com/office/powerpoint/2010/main" val="2393436378"/>
                  </p:ext>
                </p:extLst>
              </p:nvPr>
            </p:nvGraphicFramePr>
            <p:xfrm>
              <a:off x="2423592" y="1819851"/>
              <a:ext cx="7416823" cy="2588646"/>
            </p:xfrm>
            <a:graphic>
              <a:graphicData uri="http://schemas.openxmlformats.org/drawingml/2006/table">
                <a:tbl>
                  <a:tblPr firstRow="1" firstCol="1" bandRow="1">
                    <a:tableStyleId>{5C22544A-7EE6-4342-B048-85BDC9FD1C3A}</a:tableStyleId>
                  </a:tblPr>
                  <a:tblGrid>
                    <a:gridCol w="1320972">
                      <a:extLst>
                        <a:ext uri="{9D8B030D-6E8A-4147-A177-3AD203B41FA5}">
                          <a16:colId xmlns:a16="http://schemas.microsoft.com/office/drawing/2014/main" val="72853307"/>
                        </a:ext>
                      </a:extLst>
                    </a:gridCol>
                    <a:gridCol w="1181148">
                      <a:extLst>
                        <a:ext uri="{9D8B030D-6E8A-4147-A177-3AD203B41FA5}">
                          <a16:colId xmlns:a16="http://schemas.microsoft.com/office/drawing/2014/main" val="581904164"/>
                        </a:ext>
                      </a:extLst>
                    </a:gridCol>
                    <a:gridCol w="1664401">
                      <a:extLst>
                        <a:ext uri="{9D8B030D-6E8A-4147-A177-3AD203B41FA5}">
                          <a16:colId xmlns:a16="http://schemas.microsoft.com/office/drawing/2014/main" val="123586648"/>
                        </a:ext>
                      </a:extLst>
                    </a:gridCol>
                    <a:gridCol w="932162">
                      <a:extLst>
                        <a:ext uri="{9D8B030D-6E8A-4147-A177-3AD203B41FA5}">
                          <a16:colId xmlns:a16="http://schemas.microsoft.com/office/drawing/2014/main" val="3884078033"/>
                        </a:ext>
                      </a:extLst>
                    </a:gridCol>
                    <a:gridCol w="2318140">
                      <a:extLst>
                        <a:ext uri="{9D8B030D-6E8A-4147-A177-3AD203B41FA5}">
                          <a16:colId xmlns:a16="http://schemas.microsoft.com/office/drawing/2014/main" val="1567433601"/>
                        </a:ext>
                      </a:extLst>
                    </a:gridCol>
                  </a:tblGrid>
                  <a:tr h="727456">
                    <a:tc>
                      <a:txBody>
                        <a:bodyPr/>
                        <a:lstStyle/>
                        <a:p>
                          <a:pPr algn="ctr">
                            <a:lnSpc>
                              <a:spcPct val="107000"/>
                            </a:lnSpc>
                            <a:spcAft>
                              <a:spcPts val="300"/>
                            </a:spcAft>
                          </a:pPr>
                          <a:r>
                            <a:rPr lang="en-GB" sz="1200" dirty="0">
                              <a:effectLst/>
                            </a:rPr>
                            <a:t>Accuracy, </a:t>
                          </a:r>
                          <a:endParaRPr lang="en-US" sz="1200" dirty="0">
                            <a:effectLst/>
                          </a:endParaRPr>
                        </a:p>
                        <a:p>
                          <a:pPr algn="ctr">
                            <a:lnSpc>
                              <a:spcPct val="107000"/>
                            </a:lnSpc>
                            <a:spcAft>
                              <a:spcPts val="300"/>
                            </a:spcAft>
                          </a:pPr>
                          <a:r>
                            <a:rPr lang="en-GB" sz="1200" dirty="0">
                              <a:effectLst/>
                            </a:rPr>
                            <a:t>Tc</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Es/Iot, </a:t>
                          </a:r>
                          <a:endParaRPr lang="en-US" sz="1200">
                            <a:effectLst/>
                          </a:endParaRPr>
                        </a:p>
                        <a:p>
                          <a:pPr algn="ctr">
                            <a:lnSpc>
                              <a:spcPct val="107000"/>
                            </a:lnSpc>
                            <a:spcAft>
                              <a:spcPts val="300"/>
                            </a:spcAft>
                          </a:pPr>
                          <a:r>
                            <a:rPr lang="en-GB" sz="1200">
                              <a:effectLst/>
                            </a:rPr>
                            <a:t>dB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BW, </a:t>
                          </a:r>
                          <a:endParaRPr lang="en-US" sz="1200">
                            <a:effectLst/>
                          </a:endParaRPr>
                        </a:p>
                        <a:p>
                          <a:pPr algn="ctr">
                            <a:lnSpc>
                              <a:spcPct val="107000"/>
                            </a:lnSpc>
                            <a:spcAft>
                              <a:spcPts val="300"/>
                            </a:spcAft>
                          </a:pPr>
                          <a:r>
                            <a:rPr lang="en-GB" sz="1200">
                              <a:effectLst/>
                            </a:rPr>
                            <a:t>PRB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endParaRPr lang="en-US"/>
                        </a:p>
                      </a:txBody>
                      <a:tcPr marL="68580" marR="68580" marT="0" marB="0">
                        <a:blipFill>
                          <a:blip r:embed="rId2"/>
                          <a:stretch>
                            <a:fillRect l="-219948" t="-5000" r="-1050" b="-267500"/>
                          </a:stretch>
                        </a:blipFill>
                      </a:tcPr>
                    </a:tc>
                    <a:extLst>
                      <a:ext uri="{0D108BD9-81ED-4DB2-BD59-A6C34878D82A}">
                        <a16:rowId xmlns:a16="http://schemas.microsoft.com/office/drawing/2014/main" val="2354163275"/>
                      </a:ext>
                    </a:extLst>
                  </a:tr>
                  <a:tr h="186119">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rowSpan="5">
                      <a:txBody>
                        <a:bodyPr/>
                        <a:lstStyle/>
                        <a:p>
                          <a:pPr algn="ctr">
                            <a:lnSpc>
                              <a:spcPct val="107000"/>
                            </a:lnSpc>
                            <a:spcAft>
                              <a:spcPts val="900"/>
                            </a:spcAft>
                          </a:pPr>
                          <a:r>
                            <a:rPr lang="en-GB" sz="1200" dirty="0">
                              <a:effectLst/>
                            </a:rPr>
                            <a:t>-3</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a:effectLst/>
                            </a:rPr>
                            <a:t>15</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900"/>
                            </a:spcAft>
                            <a:buClrTx/>
                            <a:buSzTx/>
                            <a:buFontTx/>
                            <a:buNone/>
                            <a:tabLst/>
                            <a:defRPr/>
                          </a:pPr>
                          <a:r>
                            <a:rPr lang="en-GB" sz="1200" dirty="0">
                              <a:effectLst/>
                            </a:rPr>
                            <a:t>≥[4]</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061876413"/>
                      </a:ext>
                    </a:extLst>
                  </a:tr>
                  <a:tr h="186119">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≥[52]</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630000587"/>
                      </a:ext>
                    </a:extLst>
                  </a:tr>
                  <a:tr h="186119">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&gt;[104]</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331140829"/>
                      </a:ext>
                    </a:extLst>
                  </a:tr>
                  <a:tr h="186119">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≥[48]</a:t>
                          </a:r>
                          <a:endParaRPr lang="en-US" sz="1200" dirty="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300"/>
                            </a:spcAft>
                          </a:pPr>
                          <a:r>
                            <a:rPr lang="en-GB" sz="1200">
                              <a:effectLst/>
                            </a:rPr>
                            <a:t>30,60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89382644"/>
                      </a:ext>
                    </a:extLst>
                  </a:tr>
                  <a:tr h="186119">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≥132</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257543490"/>
                      </a:ext>
                    </a:extLst>
                  </a:tr>
                  <a:tr h="186119">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rowSpan="5">
                      <a:txBody>
                        <a:bodyPr/>
                        <a:lstStyle/>
                        <a:p>
                          <a:pPr algn="ctr">
                            <a:lnSpc>
                              <a:spcPct val="107000"/>
                            </a:lnSpc>
                            <a:spcAft>
                              <a:spcPts val="300"/>
                            </a:spcAft>
                          </a:pPr>
                          <a:r>
                            <a:rPr lang="en-GB" sz="1200" dirty="0">
                              <a:effectLst/>
                            </a:rPr>
                            <a:t>-13</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300"/>
                            </a:spcAft>
                          </a:pPr>
                          <a:r>
                            <a:rPr lang="en-GB" sz="1200" dirty="0">
                              <a:effectLst/>
                            </a:rPr>
                            <a:t>15</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340300458"/>
                      </a:ext>
                    </a:extLst>
                  </a:tr>
                  <a:tr h="186119">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≥[52]</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837824792"/>
                      </a:ext>
                    </a:extLst>
                  </a:tr>
                  <a:tr h="186119">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effectLst/>
                            </a:rPr>
                            <a:t>&gt;[104]</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124521921"/>
                      </a:ext>
                    </a:extLst>
                  </a:tr>
                  <a:tr h="186119">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effectLst/>
                            </a:rPr>
                            <a:t>≥[48]</a:t>
                          </a:r>
                          <a:endParaRPr lang="en-US" sz="120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300"/>
                            </a:spcAft>
                          </a:pPr>
                          <a:r>
                            <a:rPr lang="en-GB" sz="1200" dirty="0">
                              <a:effectLst/>
                            </a:rPr>
                            <a:t>30,60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47300317"/>
                      </a:ext>
                    </a:extLst>
                  </a:tr>
                  <a:tr h="186119">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≥132</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622988545"/>
                      </a:ext>
                    </a:extLst>
                  </a:tr>
                </a:tbl>
              </a:graphicData>
            </a:graphic>
          </p:graphicFrame>
        </mc:Fallback>
      </mc:AlternateContent>
      <mc:AlternateContent xmlns:mc="http://schemas.openxmlformats.org/markup-compatibility/2006">
        <mc:Choice xmlns:a14="http://schemas.microsoft.com/office/drawing/2010/main" Requires="a14">
          <p:graphicFrame>
            <p:nvGraphicFramePr>
              <p:cNvPr id="10" name="Table 9">
                <a:extLst>
                  <a:ext uri="{FF2B5EF4-FFF2-40B4-BE49-F238E27FC236}">
                    <a16:creationId xmlns:a16="http://schemas.microsoft.com/office/drawing/2014/main" id="{708E4D18-A5A2-4E9A-8A16-565F62DBB564}"/>
                  </a:ext>
                </a:extLst>
              </p:cNvPr>
              <p:cNvGraphicFramePr>
                <a:graphicFrameLocks noGrp="1"/>
              </p:cNvGraphicFramePr>
              <p:nvPr>
                <p:extLst>
                  <p:ext uri="{D42A27DB-BD31-4B8C-83A1-F6EECF244321}">
                    <p14:modId xmlns:p14="http://schemas.microsoft.com/office/powerpoint/2010/main" val="946505817"/>
                  </p:ext>
                </p:extLst>
              </p:nvPr>
            </p:nvGraphicFramePr>
            <p:xfrm>
              <a:off x="2419816" y="4854536"/>
              <a:ext cx="7416823" cy="1471932"/>
            </p:xfrm>
            <a:graphic>
              <a:graphicData uri="http://schemas.openxmlformats.org/drawingml/2006/table">
                <a:tbl>
                  <a:tblPr firstRow="1" firstCol="1" bandRow="1">
                    <a:tableStyleId>{5C22544A-7EE6-4342-B048-85BDC9FD1C3A}</a:tableStyleId>
                  </a:tblPr>
                  <a:tblGrid>
                    <a:gridCol w="1320972">
                      <a:extLst>
                        <a:ext uri="{9D8B030D-6E8A-4147-A177-3AD203B41FA5}">
                          <a16:colId xmlns:a16="http://schemas.microsoft.com/office/drawing/2014/main" val="1643857742"/>
                        </a:ext>
                      </a:extLst>
                    </a:gridCol>
                    <a:gridCol w="1107556">
                      <a:extLst>
                        <a:ext uri="{9D8B030D-6E8A-4147-A177-3AD203B41FA5}">
                          <a16:colId xmlns:a16="http://schemas.microsoft.com/office/drawing/2014/main" val="3557056484"/>
                        </a:ext>
                      </a:extLst>
                    </a:gridCol>
                    <a:gridCol w="1737993">
                      <a:extLst>
                        <a:ext uri="{9D8B030D-6E8A-4147-A177-3AD203B41FA5}">
                          <a16:colId xmlns:a16="http://schemas.microsoft.com/office/drawing/2014/main" val="825121501"/>
                        </a:ext>
                      </a:extLst>
                    </a:gridCol>
                    <a:gridCol w="932162">
                      <a:extLst>
                        <a:ext uri="{9D8B030D-6E8A-4147-A177-3AD203B41FA5}">
                          <a16:colId xmlns:a16="http://schemas.microsoft.com/office/drawing/2014/main" val="2701784898"/>
                        </a:ext>
                      </a:extLst>
                    </a:gridCol>
                    <a:gridCol w="2318140">
                      <a:extLst>
                        <a:ext uri="{9D8B030D-6E8A-4147-A177-3AD203B41FA5}">
                          <a16:colId xmlns:a16="http://schemas.microsoft.com/office/drawing/2014/main" val="4179826001"/>
                        </a:ext>
                      </a:extLst>
                    </a:gridCol>
                  </a:tblGrid>
                  <a:tr h="481330">
                    <a:tc>
                      <a:txBody>
                        <a:bodyPr/>
                        <a:lstStyle/>
                        <a:p>
                          <a:pPr algn="ctr">
                            <a:lnSpc>
                              <a:spcPct val="107000"/>
                            </a:lnSpc>
                            <a:spcAft>
                              <a:spcPts val="300"/>
                            </a:spcAft>
                          </a:pPr>
                          <a:r>
                            <a:rPr lang="en-GB" sz="1200" dirty="0">
                              <a:effectLst/>
                            </a:rPr>
                            <a:t>Accuracy, </a:t>
                          </a:r>
                          <a:endParaRPr lang="en-US" sz="1200" dirty="0">
                            <a:effectLst/>
                          </a:endParaRPr>
                        </a:p>
                        <a:p>
                          <a:pPr algn="ctr">
                            <a:lnSpc>
                              <a:spcPct val="107000"/>
                            </a:lnSpc>
                            <a:spcAft>
                              <a:spcPts val="300"/>
                            </a:spcAft>
                          </a:pPr>
                          <a:r>
                            <a:rPr lang="en-GB" sz="1200" dirty="0">
                              <a:effectLst/>
                            </a:rPr>
                            <a:t>Tc</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Es/</a:t>
                          </a:r>
                          <a:r>
                            <a:rPr lang="en-GB" sz="1200" dirty="0" err="1">
                              <a:effectLst/>
                            </a:rPr>
                            <a:t>Iot</a:t>
                          </a:r>
                          <a:r>
                            <a:rPr lang="en-GB" sz="1200" dirty="0">
                              <a:effectLst/>
                            </a:rPr>
                            <a:t>, </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BW, </a:t>
                          </a:r>
                          <a:endParaRPr lang="en-US" sz="1200">
                            <a:effectLst/>
                          </a:endParaRPr>
                        </a:p>
                        <a:p>
                          <a:pPr algn="ctr">
                            <a:lnSpc>
                              <a:spcPct val="107000"/>
                            </a:lnSpc>
                            <a:spcAft>
                              <a:spcPts val="300"/>
                            </a:spcAft>
                          </a:pPr>
                          <a:r>
                            <a:rPr lang="en-GB" sz="1200">
                              <a:effectLst/>
                            </a:rPr>
                            <a:t>PRB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Repetition factor</a:t>
                          </a:r>
                          <a:endParaRPr lang="en-US" sz="1200" dirty="0">
                            <a:effectLst/>
                          </a:endParaRPr>
                        </a:p>
                        <a:p>
                          <a:pPr algn="ctr">
                            <a:lnSpc>
                              <a:spcPct val="107000"/>
                            </a:lnSpc>
                            <a:spcAft>
                              <a:spcPts val="300"/>
                            </a:spcAft>
                          </a:pPr>
                          <a:r>
                            <a:rPr lang="en-GB" sz="1200" dirty="0">
                              <a:effectLst/>
                            </a:rPr>
                            <a:t> </a:t>
                          </a:r>
                          <a14:m>
                            <m:oMath xmlns:m="http://schemas.openxmlformats.org/officeDocument/2006/math">
                              <m:sSubSup>
                                <m:sSubSupPr>
                                  <m:ctrlPr>
                                    <a:rPr lang="en-US" sz="1200" i="1">
                                      <a:effectLst/>
                                      <a:latin typeface="Cambria Math" panose="02040503050406030204" pitchFamily="18" charset="0"/>
                                    </a:rPr>
                                  </m:ctrlPr>
                                </m:sSubSupPr>
                                <m:e>
                                  <m:r>
                                    <a:rPr lang="en-GB" sz="1200">
                                      <a:effectLst/>
                                      <a:latin typeface="Cambria Math" panose="02040503050406030204" pitchFamily="18" charset="0"/>
                                    </a:rPr>
                                    <m:t>(</m:t>
                                  </m:r>
                                  <m:r>
                                    <a:rPr lang="en-GB" sz="1200">
                                      <a:effectLst/>
                                      <a:latin typeface="Cambria Math" panose="02040503050406030204" pitchFamily="18" charset="0"/>
                                    </a:rPr>
                                    <m:t>𝑇</m:t>
                                  </m:r>
                                </m:e>
                                <m:sub>
                                  <m:r>
                                    <m:rPr>
                                      <m:nor/>
                                    </m:rPr>
                                    <a:rPr lang="en-GB" sz="1200">
                                      <a:effectLst/>
                                    </a:rPr>
                                    <m:t>rep</m:t>
                                  </m:r>
                                </m:sub>
                                <m:sup>
                                  <m:r>
                                    <m:rPr>
                                      <m:nor/>
                                    </m:rPr>
                                    <a:rPr lang="en-GB" sz="1200">
                                      <a:effectLst/>
                                    </a:rPr>
                                    <m:t>PRS</m:t>
                                  </m:r>
                                </m:sup>
                              </m:sSubSup>
                              <m:r>
                                <a:rPr lang="en-GB" sz="1200">
                                  <a:effectLst/>
                                  <a:latin typeface="Cambria Math" panose="02040503050406030204" pitchFamily="18" charset="0"/>
                                </a:rPr>
                                <m:t>∗</m:t>
                              </m:r>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𝐿</m:t>
                                  </m:r>
                                </m:e>
                                <m:sub>
                                  <m:r>
                                    <m:rPr>
                                      <m:nor/>
                                    </m:rPr>
                                    <a:rPr lang="en-GB" sz="1200">
                                      <a:effectLst/>
                                    </a:rPr>
                                    <m:t>PRS</m:t>
                                  </m:r>
                                </m:sub>
                              </m:sSub>
                              <m:r>
                                <a:rPr lang="en-GB" sz="1200">
                                  <a:effectLst/>
                                  <a:latin typeface="Cambria Math" panose="02040503050406030204" pitchFamily="18" charset="0"/>
                                </a:rPr>
                                <m:t>/</m:t>
                              </m:r>
                              <m:sSubSup>
                                <m:sSubSupPr>
                                  <m:ctrlPr>
                                    <a:rPr lang="en-US" sz="1200" i="1">
                                      <a:effectLst/>
                                      <a:latin typeface="Cambria Math" panose="02040503050406030204" pitchFamily="18" charset="0"/>
                                    </a:rPr>
                                  </m:ctrlPr>
                                </m:sSubSupPr>
                                <m:e>
                                  <m:r>
                                    <a:rPr lang="en-GB" sz="1200">
                                      <a:effectLst/>
                                      <a:latin typeface="Cambria Math" panose="02040503050406030204" pitchFamily="18" charset="0"/>
                                    </a:rPr>
                                    <m:t>𝐾</m:t>
                                  </m:r>
                                </m:e>
                                <m:sub>
                                  <m:r>
                                    <m:rPr>
                                      <m:nor/>
                                    </m:rPr>
                                    <a:rPr lang="en-GB" sz="1200">
                                      <a:effectLst/>
                                    </a:rPr>
                                    <m:t>comb</m:t>
                                  </m:r>
                                </m:sub>
                                <m:sup>
                                  <m:r>
                                    <m:rPr>
                                      <m:nor/>
                                    </m:rPr>
                                    <a:rPr lang="en-GB" sz="1200">
                                      <a:effectLst/>
                                    </a:rPr>
                                    <m:t>PRS</m:t>
                                  </m:r>
                                </m:sup>
                              </m:sSubSup>
                              <m:r>
                                <a:rPr lang="en-GB" sz="1200">
                                  <a:effectLst/>
                                  <a:latin typeface="Cambria Math" panose="02040503050406030204" pitchFamily="18" charset="0"/>
                                </a:rPr>
                                <m:t>)</m:t>
                              </m:r>
                            </m:oMath>
                          </a14:m>
                          <a:r>
                            <a:rPr lang="en-GB" sz="1200" dirty="0">
                              <a:effectLst/>
                            </a:rPr>
                            <a:t> </a:t>
                          </a:r>
                          <a:endParaRPr lang="en-US" sz="1200" dirty="0">
                            <a:effectLst/>
                          </a:endParaRPr>
                        </a:p>
                        <a:p>
                          <a:pPr algn="ctr">
                            <a:lnSpc>
                              <a:spcPct val="107000"/>
                            </a:lnSpc>
                            <a:spcAft>
                              <a:spcPts val="300"/>
                            </a:spcAft>
                          </a:pPr>
                          <a:r>
                            <a:rPr lang="en-GB" sz="1200" dirty="0">
                              <a:effectLst/>
                            </a:rPr>
                            <a:t>[38.211]</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11056025"/>
                      </a:ext>
                    </a:extLst>
                  </a:tr>
                  <a:tr h="0">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200" dirty="0">
                              <a:effectLst/>
                            </a:rPr>
                            <a:t>-3</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200" strike="sngStrike" dirty="0">
                              <a:effectLst/>
                            </a:rPr>
                            <a:t>60</a:t>
                          </a:r>
                          <a:r>
                            <a:rPr lang="en-GB" sz="1200" dirty="0">
                              <a:effectLst/>
                            </a:rPr>
                            <a:t>/120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900"/>
                            </a:spcAft>
                            <a:buClrTx/>
                            <a:buSzTx/>
                            <a:buFontTx/>
                            <a:buNone/>
                            <a:tabLst/>
                            <a:defRPr/>
                          </a:pPr>
                          <a:r>
                            <a:rPr lang="en-GB" sz="1200" dirty="0">
                              <a:effectLst/>
                            </a:rPr>
                            <a:t>≥[4]</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89255518"/>
                      </a:ext>
                    </a:extLst>
                  </a:tr>
                  <a:tr h="127635">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≥[64]</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263806641"/>
                      </a:ext>
                    </a:extLst>
                  </a:tr>
                  <a:tr h="127635">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200">
                              <a:effectLst/>
                            </a:rPr>
                            <a:t>-13</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strike="sngStrike" dirty="0">
                              <a:effectLst/>
                            </a:rPr>
                            <a:t>60</a:t>
                          </a:r>
                          <a:r>
                            <a:rPr lang="en-GB" sz="1200" dirty="0">
                              <a:effectLst/>
                            </a:rPr>
                            <a:t>/120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689475259"/>
                      </a:ext>
                    </a:extLst>
                  </a:tr>
                  <a:tr h="127635">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≥[64]</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241150998"/>
                      </a:ext>
                    </a:extLst>
                  </a:tr>
                </a:tbl>
              </a:graphicData>
            </a:graphic>
          </p:graphicFrame>
        </mc:Choice>
        <mc:Fallback>
          <p:graphicFrame>
            <p:nvGraphicFramePr>
              <p:cNvPr id="10" name="Table 9">
                <a:extLst>
                  <a:ext uri="{FF2B5EF4-FFF2-40B4-BE49-F238E27FC236}">
                    <a16:creationId xmlns:a16="http://schemas.microsoft.com/office/drawing/2014/main" id="{708E4D18-A5A2-4E9A-8A16-565F62DBB564}"/>
                  </a:ext>
                </a:extLst>
              </p:cNvPr>
              <p:cNvGraphicFramePr>
                <a:graphicFrameLocks noGrp="1"/>
              </p:cNvGraphicFramePr>
              <p:nvPr>
                <p:extLst>
                  <p:ext uri="{D42A27DB-BD31-4B8C-83A1-F6EECF244321}">
                    <p14:modId xmlns:p14="http://schemas.microsoft.com/office/powerpoint/2010/main" val="946505817"/>
                  </p:ext>
                </p:extLst>
              </p:nvPr>
            </p:nvGraphicFramePr>
            <p:xfrm>
              <a:off x="2419816" y="4854536"/>
              <a:ext cx="7416823" cy="1471932"/>
            </p:xfrm>
            <a:graphic>
              <a:graphicData uri="http://schemas.openxmlformats.org/drawingml/2006/table">
                <a:tbl>
                  <a:tblPr firstRow="1" firstCol="1" bandRow="1">
                    <a:tableStyleId>{5C22544A-7EE6-4342-B048-85BDC9FD1C3A}</a:tableStyleId>
                  </a:tblPr>
                  <a:tblGrid>
                    <a:gridCol w="1320972">
                      <a:extLst>
                        <a:ext uri="{9D8B030D-6E8A-4147-A177-3AD203B41FA5}">
                          <a16:colId xmlns:a16="http://schemas.microsoft.com/office/drawing/2014/main" val="1643857742"/>
                        </a:ext>
                      </a:extLst>
                    </a:gridCol>
                    <a:gridCol w="1107556">
                      <a:extLst>
                        <a:ext uri="{9D8B030D-6E8A-4147-A177-3AD203B41FA5}">
                          <a16:colId xmlns:a16="http://schemas.microsoft.com/office/drawing/2014/main" val="3557056484"/>
                        </a:ext>
                      </a:extLst>
                    </a:gridCol>
                    <a:gridCol w="1737993">
                      <a:extLst>
                        <a:ext uri="{9D8B030D-6E8A-4147-A177-3AD203B41FA5}">
                          <a16:colId xmlns:a16="http://schemas.microsoft.com/office/drawing/2014/main" val="825121501"/>
                        </a:ext>
                      </a:extLst>
                    </a:gridCol>
                    <a:gridCol w="932162">
                      <a:extLst>
                        <a:ext uri="{9D8B030D-6E8A-4147-A177-3AD203B41FA5}">
                          <a16:colId xmlns:a16="http://schemas.microsoft.com/office/drawing/2014/main" val="2701784898"/>
                        </a:ext>
                      </a:extLst>
                    </a:gridCol>
                    <a:gridCol w="2318140">
                      <a:extLst>
                        <a:ext uri="{9D8B030D-6E8A-4147-A177-3AD203B41FA5}">
                          <a16:colId xmlns:a16="http://schemas.microsoft.com/office/drawing/2014/main" val="4179826001"/>
                        </a:ext>
                      </a:extLst>
                    </a:gridCol>
                  </a:tblGrid>
                  <a:tr h="727456">
                    <a:tc>
                      <a:txBody>
                        <a:bodyPr/>
                        <a:lstStyle/>
                        <a:p>
                          <a:pPr algn="ctr">
                            <a:lnSpc>
                              <a:spcPct val="107000"/>
                            </a:lnSpc>
                            <a:spcAft>
                              <a:spcPts val="300"/>
                            </a:spcAft>
                          </a:pPr>
                          <a:r>
                            <a:rPr lang="en-GB" sz="1200" dirty="0">
                              <a:effectLst/>
                            </a:rPr>
                            <a:t>Accuracy, </a:t>
                          </a:r>
                          <a:endParaRPr lang="en-US" sz="1200" dirty="0">
                            <a:effectLst/>
                          </a:endParaRPr>
                        </a:p>
                        <a:p>
                          <a:pPr algn="ctr">
                            <a:lnSpc>
                              <a:spcPct val="107000"/>
                            </a:lnSpc>
                            <a:spcAft>
                              <a:spcPts val="300"/>
                            </a:spcAft>
                          </a:pPr>
                          <a:r>
                            <a:rPr lang="en-GB" sz="1200" dirty="0">
                              <a:effectLst/>
                            </a:rPr>
                            <a:t>Tc</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Es/</a:t>
                          </a:r>
                          <a:r>
                            <a:rPr lang="en-GB" sz="1200" dirty="0" err="1">
                              <a:effectLst/>
                            </a:rPr>
                            <a:t>Iot</a:t>
                          </a:r>
                          <a:r>
                            <a:rPr lang="en-GB" sz="1200" dirty="0">
                              <a:effectLst/>
                            </a:rPr>
                            <a:t>, </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BW, </a:t>
                          </a:r>
                          <a:endParaRPr lang="en-US" sz="1200">
                            <a:effectLst/>
                          </a:endParaRPr>
                        </a:p>
                        <a:p>
                          <a:pPr algn="ctr">
                            <a:lnSpc>
                              <a:spcPct val="107000"/>
                            </a:lnSpc>
                            <a:spcAft>
                              <a:spcPts val="300"/>
                            </a:spcAft>
                          </a:pPr>
                          <a:r>
                            <a:rPr lang="en-GB" sz="1200">
                              <a:effectLst/>
                            </a:rPr>
                            <a:t>PRB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endParaRPr lang="en-US"/>
                        </a:p>
                      </a:txBody>
                      <a:tcPr marL="68580" marR="68580" marT="0" marB="0">
                        <a:blipFill>
                          <a:blip r:embed="rId3"/>
                          <a:stretch>
                            <a:fillRect l="-219948" t="-5833" r="-1050" b="-115000"/>
                          </a:stretch>
                        </a:blipFill>
                      </a:tcPr>
                    </a:tc>
                    <a:extLst>
                      <a:ext uri="{0D108BD9-81ED-4DB2-BD59-A6C34878D82A}">
                        <a16:rowId xmlns:a16="http://schemas.microsoft.com/office/drawing/2014/main" val="111056025"/>
                      </a:ext>
                    </a:extLst>
                  </a:tr>
                  <a:tr h="186119">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200" dirty="0">
                              <a:effectLst/>
                            </a:rPr>
                            <a:t>-3</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200" strike="sngStrike" dirty="0">
                              <a:effectLst/>
                            </a:rPr>
                            <a:t>60</a:t>
                          </a:r>
                          <a:r>
                            <a:rPr lang="en-GB" sz="1200" dirty="0">
                              <a:effectLst/>
                            </a:rPr>
                            <a:t>/120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900"/>
                            </a:spcAft>
                            <a:buClrTx/>
                            <a:buSzTx/>
                            <a:buFontTx/>
                            <a:buNone/>
                            <a:tabLst/>
                            <a:defRPr/>
                          </a:pPr>
                          <a:r>
                            <a:rPr lang="en-GB" sz="1200" dirty="0">
                              <a:effectLst/>
                            </a:rPr>
                            <a:t>≥[4]</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89255518"/>
                      </a:ext>
                    </a:extLst>
                  </a:tr>
                  <a:tr h="186119">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≥[64]</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263806641"/>
                      </a:ext>
                    </a:extLst>
                  </a:tr>
                  <a:tr h="186119">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200">
                              <a:effectLst/>
                            </a:rPr>
                            <a:t>-13</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strike="sngStrike" dirty="0">
                              <a:effectLst/>
                            </a:rPr>
                            <a:t>60</a:t>
                          </a:r>
                          <a:r>
                            <a:rPr lang="en-GB" sz="1200" dirty="0">
                              <a:effectLst/>
                            </a:rPr>
                            <a:t>/120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689475259"/>
                      </a:ext>
                    </a:extLst>
                  </a:tr>
                  <a:tr h="186119">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≥[64]</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241150998"/>
                      </a:ext>
                    </a:extLst>
                  </a:tr>
                </a:tbl>
              </a:graphicData>
            </a:graphic>
          </p:graphicFrame>
        </mc:Fallback>
      </mc:AlternateContent>
      <p:sp>
        <p:nvSpPr>
          <p:cNvPr id="11" name="Rectangle 10">
            <a:extLst>
              <a:ext uri="{FF2B5EF4-FFF2-40B4-BE49-F238E27FC236}">
                <a16:creationId xmlns:a16="http://schemas.microsoft.com/office/drawing/2014/main" id="{415AE331-9B59-4F32-970E-E58DABCCFB98}"/>
              </a:ext>
            </a:extLst>
          </p:cNvPr>
          <p:cNvSpPr/>
          <p:nvPr/>
        </p:nvSpPr>
        <p:spPr>
          <a:xfrm>
            <a:off x="1332242" y="6332148"/>
            <a:ext cx="8928992" cy="369332"/>
          </a:xfrm>
          <a:prstGeom prst="rect">
            <a:avLst/>
          </a:prstGeom>
        </p:spPr>
        <p:txBody>
          <a:bodyPr wrap="square">
            <a:spAutoFit/>
          </a:bodyPr>
          <a:lstStyle/>
          <a:p>
            <a:r>
              <a:rPr lang="en-US" dirty="0">
                <a:highlight>
                  <a:srgbClr val="00FFFF"/>
                </a:highlight>
              </a:rPr>
              <a:t>FFS: The requirements for SCS=60k in FR2</a:t>
            </a:r>
            <a:endParaRPr lang="en-US" dirty="0">
              <a:solidFill>
                <a:srgbClr val="00B050"/>
              </a:solidFill>
              <a:highlight>
                <a:srgbClr val="00FFFF"/>
              </a:highlight>
            </a:endParaRPr>
          </a:p>
        </p:txBody>
      </p:sp>
      <p:sp>
        <p:nvSpPr>
          <p:cNvPr id="4" name="Rectangle 3">
            <a:extLst>
              <a:ext uri="{FF2B5EF4-FFF2-40B4-BE49-F238E27FC236}">
                <a16:creationId xmlns:a16="http://schemas.microsoft.com/office/drawing/2014/main" id="{00B74809-5A78-45A4-BC44-17C60DD0B052}"/>
              </a:ext>
            </a:extLst>
          </p:cNvPr>
          <p:cNvSpPr/>
          <p:nvPr/>
        </p:nvSpPr>
        <p:spPr>
          <a:xfrm>
            <a:off x="6001780" y="6326468"/>
            <a:ext cx="5425524" cy="369332"/>
          </a:xfrm>
          <a:prstGeom prst="rect">
            <a:avLst/>
          </a:prstGeom>
        </p:spPr>
        <p:txBody>
          <a:bodyPr wrap="none">
            <a:spAutoFit/>
          </a:bodyPr>
          <a:lstStyle/>
          <a:p>
            <a:r>
              <a:rPr lang="en-US" dirty="0">
                <a:highlight>
                  <a:srgbClr val="00FFFF"/>
                </a:highlight>
              </a:rPr>
              <a:t>FFS: The number of PRS BW ranges for each SCS</a:t>
            </a:r>
            <a:endParaRPr lang="en-US" dirty="0">
              <a:solidFill>
                <a:srgbClr val="00B050"/>
              </a:solidFill>
              <a:highlight>
                <a:srgbClr val="00FFFF"/>
              </a:highlight>
            </a:endParaRPr>
          </a:p>
        </p:txBody>
      </p:sp>
    </p:spTree>
    <p:extLst>
      <p:ext uri="{BB962C8B-B14F-4D97-AF65-F5344CB8AC3E}">
        <p14:creationId xmlns:p14="http://schemas.microsoft.com/office/powerpoint/2010/main" val="143398922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dd7f7e98d9087211bfc2df44327750e0">
  <xsd:schema xmlns:xsd="http://www.w3.org/2001/XMLSchema" xmlns:xs="http://www.w3.org/2001/XMLSchema" xmlns:p="http://schemas.microsoft.com/office/2006/metadata/properties" xmlns:ns3="cc9c437c-ae0c-4066-8d90-a0f7de786127" targetNamespace="http://schemas.microsoft.com/office/2006/metadata/properties" ma:root="true" ma:fieldsID="c2967776dd1458a98050c65d7f672ad2"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16A6EE-9C71-4CA8-B83C-FAA2FE0E539F}">
  <ds:schemaRefs>
    <ds:schemaRef ds:uri="http://schemas.microsoft.com/sharepoint/v3/contenttype/forms"/>
  </ds:schemaRefs>
</ds:datastoreItem>
</file>

<file path=customXml/itemProps2.xml><?xml version="1.0" encoding="utf-8"?>
<ds:datastoreItem xmlns:ds="http://schemas.openxmlformats.org/officeDocument/2006/customXml" ds:itemID="{EC8B4B51-588A-4193-AB4E-12963BE166E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http://www.w3.org/XML/1998/namespace"/>
    <ds:schemaRef ds:uri="http://purl.org/dc/dcmitype/"/>
  </ds:schemaRefs>
</ds:datastoreItem>
</file>

<file path=customXml/itemProps3.xml><?xml version="1.0" encoding="utf-8"?>
<ds:datastoreItem xmlns:ds="http://schemas.openxmlformats.org/officeDocument/2006/customXml" ds:itemID="{24DFB520-71EE-41B0-8989-A83159B173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22374</TotalTime>
  <Words>1768</Words>
  <Application>Microsoft Office PowerPoint</Application>
  <PresentationFormat>Widescreen</PresentationFormat>
  <Paragraphs>302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 Unicode MS</vt:lpstr>
      <vt:lpstr>Arial</vt:lpstr>
      <vt:lpstr>Calibri</vt:lpstr>
      <vt:lpstr>Cambria Math</vt:lpstr>
      <vt:lpstr>Times New Roman</vt:lpstr>
      <vt:lpstr>Office 主题</vt:lpstr>
      <vt:lpstr>3GPP TSG-RAN WG4 Meeting #98-bis-e  Electronic Meeting, 12 – 20 April, 2021 </vt:lpstr>
      <vt:lpstr>PowerPoint Presentation</vt:lpstr>
      <vt:lpstr>Measurement Accuracy Requirements for RSTD(1)</vt:lpstr>
      <vt:lpstr>Measurement Accuracy Requirements for RSTD(2)</vt:lpstr>
      <vt:lpstr>Measurement Accuracy Requirements for PRS RSRP(1)</vt:lpstr>
      <vt:lpstr>Measurement Accuracy Requirements for PRS RSRP(2)</vt:lpstr>
      <vt:lpstr>Measurement Accuracy Requirements for UE Rx-Tx time difference(1)</vt:lpstr>
      <vt:lpstr>Measurement Accuracy Requirements for UE Rx-Tx time difference(2)</vt:lpstr>
      <vt:lpstr>Measurement Accuracy Requirements for UE Rx-Tx time difference(3)</vt:lpstr>
      <vt:lpstr>Test case design principles(1)</vt:lpstr>
      <vt:lpstr>Test case design principles(2)</vt:lpstr>
      <vt:lpstr>Test case design principles(3)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dc:title>
  <dc:creator>Huawei</dc:creator>
  <cp:keywords>CTPClassification=CTP_NT</cp:keywords>
  <cp:lastModifiedBy>Huang, Rui</cp:lastModifiedBy>
  <cp:revision>396</cp:revision>
  <dcterms:created xsi:type="dcterms:W3CDTF">2016-01-12T08:39:50Z</dcterms:created>
  <dcterms:modified xsi:type="dcterms:W3CDTF">2021-04-20T00:42:20Z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(3)HDtGZBEWFKp04Il6iPK3+aM7UNey7oImnfxsGpMgnGum2O4N9c37OIweFdOI8KwN2r5iT/q5
lTVOlOb9tHLJVp5zStt3Z64SxLA/HtZAqWA2B5Q4d+KPwUevGFDSokCWERfNke1xay1g6p1u
spQRsXcuPmv+ko8n5hJqnyAvOykw95CB/bRsUQV1JJAQNhQ+jlVJwf2wovX7AJGB2SQe0aa8
g9CGxF8hrSQoeOBI8z</vt:lpwstr>
  </property>
  <property fmtid="{D5CDD505-2E9C-101B-9397-08002B2CF9AE}" pid="3" name="_2015_ms_pID_7253431">
    <vt:lpwstr>RQtNwgb97hHK1vUR2vG7Qc2pWr1Tj1YdXrNcKrQfP2NMJd+XsG3+6e
Ppp+lYCZFGMnSk/4MrEZB9iwnAkVnVGSSlA+T8Rm+1ZDpM8kl1THXUbIQQ03ilax+LoMRETc
HN7h5eo+slKO2UATAYX4Cs23t/1jICsHrnoR4eYFf0yiLa3aJgpCI8loEyTXPz/g+z2ps762
LnqSkQOiLVf1/73DdDtipM2cQbMbgfIWGtsl</vt:lpwstr>
  </property>
  <property fmtid="{D5CDD505-2E9C-101B-9397-08002B2CF9AE}" pid="4" name="_2015_ms_pID_7253432">
    <vt:lpwstr>qb1vt5/SUIuxqJtvdv/diKhr0MnciyfuvwsT
fVCR/XlnSx70HCccKuGuPnq6PrYHtWiIM8ECvlK8N2SDFhrysOk=</vt:lpwstr>
  </property>
  <property fmtid="{D5CDD505-2E9C-101B-9397-08002B2CF9AE}" pid="5" name="ContentTypeId">
    <vt:lpwstr>0x010100EB28163D68FE8E4D9361964FDD814FC4</vt:lpwstr>
  </property>
  <property fmtid="{D5CDD505-2E9C-101B-9397-08002B2CF9AE}" pid="6" name="TitusGUID">
    <vt:lpwstr>4a845e00-6a01-4df2-a762-9fa96d4d9f58</vt:lpwstr>
  </property>
  <property fmtid="{D5CDD505-2E9C-101B-9397-08002B2CF9AE}" pid="7" name="CTP_TimeStamp">
    <vt:lpwstr>2020-08-25 13:45:02Z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1597927634</vt:lpwstr>
  </property>
</Properties>
</file>