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256" r:id="rId2"/>
    <p:sldId id="287" r:id="rId3"/>
    <p:sldId id="291" r:id="rId4"/>
    <p:sldId id="293" r:id="rId5"/>
    <p:sldId id="294" r:id="rId6"/>
    <p:sldId id="295" r:id="rId7"/>
    <p:sldId id="296" r:id="rId8"/>
    <p:sldId id="289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7" autoAdjust="0"/>
    <p:restoredTop sz="96424" autoAdjust="0"/>
  </p:normalViewPr>
  <p:slideViewPr>
    <p:cSldViewPr snapToGrid="0">
      <p:cViewPr varScale="1">
        <p:scale>
          <a:sx n="116" d="100"/>
          <a:sy n="116" d="100"/>
        </p:scale>
        <p:origin x="2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9174"/>
            <a:ext cx="9144000" cy="1655762"/>
          </a:xfrm>
        </p:spPr>
        <p:txBody>
          <a:bodyPr/>
          <a:lstStyle/>
          <a:p>
            <a:r>
              <a:rPr lang="en-US" dirty="0" smtClean="0"/>
              <a:t>Huawei</a:t>
            </a:r>
            <a:r>
              <a:rPr lang="en-US" dirty="0"/>
              <a:t>, </a:t>
            </a:r>
            <a:r>
              <a:rPr lang="en-US" dirty="0" smtClean="0"/>
              <a:t>HiSilicon, []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=""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 smtClean="0"/>
              <a:t>R4-21XXXX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98bis-e</a:t>
            </a:r>
            <a:endParaRPr lang="en-US" b="1" dirty="0"/>
          </a:p>
          <a:p>
            <a:r>
              <a:rPr lang="en-US" b="1" dirty="0" smtClean="0"/>
              <a:t>April</a:t>
            </a:r>
            <a:r>
              <a:rPr lang="en-US" b="1" dirty="0" smtClean="0"/>
              <a:t> 12 </a:t>
            </a:r>
            <a:r>
              <a:rPr lang="en-US" b="1" dirty="0"/>
              <a:t>– </a:t>
            </a:r>
            <a:r>
              <a:rPr lang="en-US" b="1" dirty="0" smtClean="0"/>
              <a:t>20, </a:t>
            </a:r>
            <a:r>
              <a:rPr lang="en-US" b="1" dirty="0" smtClean="0"/>
              <a:t>2021</a:t>
            </a:r>
            <a:endParaRPr lang="en-US" b="1" dirty="0"/>
          </a:p>
          <a:p>
            <a:r>
              <a:rPr lang="en-US" b="1" dirty="0"/>
              <a:t>Electronic meeting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31743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WF </a:t>
            </a:r>
            <a:r>
              <a:rPr lang="en-US" altLang="zh-CN" dirty="0"/>
              <a:t>on phase continuity and power consistency for PUCCH and PUSCH repetition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4" y="60326"/>
            <a:ext cx="9505386" cy="606940"/>
          </a:xfrm>
        </p:spPr>
        <p:txBody>
          <a:bodyPr>
            <a:normAutofit/>
          </a:bodyPr>
          <a:lstStyle/>
          <a:p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WF1</a:t>
            </a: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: Non-zero un-scheduled gap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3179" y="780778"/>
            <a:ext cx="1181028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u="sng" dirty="0"/>
              <a:t>Issue 1-1-1: Non-zero un-scheduled </a:t>
            </a:r>
            <a:r>
              <a:rPr lang="en-GB" altLang="zh-CN" sz="2000" b="1" u="sng" dirty="0" smtClean="0"/>
              <a:t>gap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Feasible </a:t>
            </a:r>
            <a:endParaRPr lang="en-US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Option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Deprioritize non-zero gap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zh-CN" sz="2000" b="1" u="sng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u="sng" dirty="0" smtClean="0"/>
              <a:t>Issue 1-1-1A: </a:t>
            </a:r>
            <a:r>
              <a:rPr lang="en-US" altLang="zh-CN" sz="2000" b="1" u="sng" dirty="0"/>
              <a:t>Length of un-scheduled </a:t>
            </a:r>
            <a:r>
              <a:rPr lang="en-US" altLang="zh-CN" sz="2000" b="1" u="sng" dirty="0" smtClean="0"/>
              <a:t>gap</a:t>
            </a:r>
            <a:endParaRPr lang="en-GB" altLang="zh-CN" sz="2000" b="1" u="sng" dirty="0" smtClean="0"/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zh-CN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Option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Less than 14 OFDM symbols </a:t>
            </a: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Up to 14 OFDM symbols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Agreement: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RAN4 confirms the phase can be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maintained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non-zero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un-scheduled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 in-between the PUSCH or PUCCH repetition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 study on following issues: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Whether off power requirement can be met on the un-scheduled symbols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length of non-zero un-scheduled gap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7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4" y="60326"/>
            <a:ext cx="9505386" cy="606940"/>
          </a:xfrm>
        </p:spPr>
        <p:txBody>
          <a:bodyPr>
            <a:normAutofit/>
          </a:bodyPr>
          <a:lstStyle/>
          <a:p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WF2</a:t>
            </a: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: Non-zero gap with other </a:t>
            </a:r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signals/channels</a:t>
            </a:r>
            <a:endParaRPr lang="en-US" altLang="zh-CN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3179" y="780778"/>
            <a:ext cx="11810288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u="sng" dirty="0" smtClean="0"/>
              <a:t>Issue </a:t>
            </a:r>
            <a:r>
              <a:rPr lang="en-US" altLang="zh-CN" sz="2000" b="1" u="sng" dirty="0"/>
              <a:t>1-1-2: Non-zero gap with other signals/channels for the </a:t>
            </a:r>
            <a:r>
              <a:rPr lang="en-US" altLang="zh-CN" sz="2000" b="1" u="sng" dirty="0" smtClean="0"/>
              <a:t>UE</a:t>
            </a:r>
            <a:endParaRPr lang="en-GB" altLang="zh-CN" sz="2000" b="1" u="sng" dirty="0" smtClean="0"/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consider these scenarios </a:t>
            </a:r>
            <a:endParaRPr lang="en-US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Option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guard period before returning to the repetitions should be defined, and the length including the guard period of the other channel in between two repetitions is less than 14 symbols. 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Agreement: 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RAN4 confirms the phase can be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maintained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non-zero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 with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signals/channels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in-between the PUSCH or PUCCH repetition if the other signals/channels scheduled during the gap have the same transmission setting with the repetitions, i.e. the same antenna port, RB allocation, transmission power   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 study on following issue:</a:t>
            </a:r>
          </a:p>
          <a:p>
            <a:pPr marL="16573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Whether phase continuity can be maintained if the other signals/channels power in-between the repetitions can be different with the power of repetition </a:t>
            </a:r>
          </a:p>
        </p:txBody>
      </p:sp>
    </p:spTree>
    <p:extLst>
      <p:ext uri="{BB962C8B-B14F-4D97-AF65-F5344CB8AC3E}">
        <p14:creationId xmlns:p14="http://schemas.microsoft.com/office/powerpoint/2010/main" val="258769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4" y="60326"/>
            <a:ext cx="9505386" cy="606940"/>
          </a:xfrm>
        </p:spPr>
        <p:txBody>
          <a:bodyPr>
            <a:normAutofit/>
          </a:bodyPr>
          <a:lstStyle/>
          <a:p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WF3</a:t>
            </a: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: CA and DC scenarios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3179" y="780778"/>
            <a:ext cx="11810288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u="sng" dirty="0" smtClean="0"/>
              <a:t>Issue </a:t>
            </a:r>
            <a:r>
              <a:rPr lang="en-US" altLang="zh-CN" sz="2000" b="1" u="sng" dirty="0"/>
              <a:t>1-1-3: PUCCH/PUSCH repetition under CA and DC </a:t>
            </a:r>
            <a:r>
              <a:rPr lang="en-US" altLang="zh-CN" sz="2000" b="1" u="sng" dirty="0" smtClean="0"/>
              <a:t>scenarios</a:t>
            </a:r>
            <a:endParaRPr lang="en-GB" altLang="zh-CN" sz="2000" b="1" u="sng" dirty="0" smtClean="0"/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Option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RAN4 to further check the use case and the necessity to consider phase continuity and power consistency for UL repetition under CA and DC scenarios. 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Agreement: 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RAN4 agreements in the reply LS approved in the last meeting, and leave the decision on the applicable use cases to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RAN1.</a:t>
            </a:r>
          </a:p>
        </p:txBody>
      </p:sp>
    </p:spTree>
    <p:extLst>
      <p:ext uri="{BB962C8B-B14F-4D97-AF65-F5344CB8AC3E}">
        <p14:creationId xmlns:p14="http://schemas.microsoft.com/office/powerpoint/2010/main" val="150430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4" y="60326"/>
            <a:ext cx="9505386" cy="606940"/>
          </a:xfrm>
        </p:spPr>
        <p:txBody>
          <a:bodyPr>
            <a:normAutofit/>
          </a:bodyPr>
          <a:lstStyle/>
          <a:p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WF4</a:t>
            </a: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: Phase drift mitigation methods like PT-RS insertion </a:t>
            </a:r>
            <a:endParaRPr lang="zh-CN" alt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3179" y="780778"/>
            <a:ext cx="11810288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u="sng" dirty="0"/>
              <a:t>Issue </a:t>
            </a:r>
            <a:r>
              <a:rPr lang="en-US" altLang="zh-CN" sz="2000" b="1" u="sng" dirty="0" smtClean="0"/>
              <a:t>1-1-4</a:t>
            </a:r>
            <a:r>
              <a:rPr lang="en-US" altLang="zh-CN" sz="2000" b="1" u="sng" dirty="0"/>
              <a:t>: Phase drift mitigation methods like PT-RS insertion for FR1 and </a:t>
            </a:r>
            <a:r>
              <a:rPr lang="en-US" altLang="zh-CN" sz="2000" b="1" u="sng" dirty="0" smtClean="0"/>
              <a:t>FR2</a:t>
            </a:r>
            <a:endParaRPr lang="en-GB" altLang="zh-CN" sz="2000" b="1" u="sng" dirty="0" smtClean="0"/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the phase continuity for non-contiguous and contiguous transmissions and implementation phase drift issues in the context of mitigations methods like PT-RS insertion for FR1 and FR2.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Agreement: 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 the decision on the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PTRS insertion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RAN1.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79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4" y="60326"/>
            <a:ext cx="9505386" cy="606940"/>
          </a:xfrm>
        </p:spPr>
        <p:txBody>
          <a:bodyPr>
            <a:normAutofit/>
          </a:bodyPr>
          <a:lstStyle/>
          <a:p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WF5</a:t>
            </a: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: DL slot(s) in-between repetition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3179" y="780778"/>
            <a:ext cx="1181028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u="sng" dirty="0"/>
              <a:t>Issue 1-1-5: DL slot(s) in-between </a:t>
            </a:r>
            <a:r>
              <a:rPr lang="en-US" altLang="zh-CN" sz="2000" b="1" u="sng" dirty="0" smtClean="0"/>
              <a:t>repetition</a:t>
            </a:r>
            <a:endParaRPr lang="en-GB" altLang="zh-CN" sz="2000" b="1" u="sng" dirty="0" smtClean="0"/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different antennas/panels for UL and DL traffic during the JCE window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Agreement: 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RAN4 further study on the feasibility of phase continuity when there is DL slot(s) in-between repetitions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80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4" y="60326"/>
            <a:ext cx="9505386" cy="458658"/>
          </a:xfrm>
        </p:spPr>
        <p:txBody>
          <a:bodyPr>
            <a:normAutofit fontScale="90000"/>
          </a:bodyPr>
          <a:lstStyle/>
          <a:p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WF6: </a:t>
            </a:r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phase continuity </a:t>
            </a:r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tolerance</a:t>
            </a:r>
            <a:endParaRPr lang="zh-CN" alt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3179" y="780778"/>
            <a:ext cx="11810288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u="sng" dirty="0"/>
              <a:t>Issue </a:t>
            </a:r>
            <a:r>
              <a:rPr lang="en-US" altLang="zh-CN" sz="2000" b="1" u="sng" dirty="0" smtClean="0"/>
              <a:t>1-2-1</a:t>
            </a:r>
            <a:r>
              <a:rPr lang="en-US" altLang="zh-CN" sz="2000" b="1" u="sng" dirty="0"/>
              <a:t>: Amount of phase change from UE implementation </a:t>
            </a:r>
            <a:r>
              <a:rPr lang="en-US" altLang="zh-CN" sz="2000" b="1" u="sng" dirty="0" smtClean="0"/>
              <a:t>aspect</a:t>
            </a:r>
            <a:endParaRPr lang="en-GB" altLang="zh-CN" sz="2000" b="1" u="sng" dirty="0" smtClean="0"/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amount of phase change allowed for the UE when phase between two repetitions is considered to be contiguous shall be less than 160 degrees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b="1" u="sng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u="sng" dirty="0" smtClean="0"/>
              <a:t>Issue </a:t>
            </a:r>
            <a:r>
              <a:rPr lang="en-US" altLang="zh-CN" sz="2000" b="1" u="sng" dirty="0"/>
              <a:t>1-2-1: Quantification of the acceptable/required </a:t>
            </a:r>
            <a:r>
              <a:rPr lang="en-US" altLang="zh-CN" sz="2000" b="1" u="sng" dirty="0" smtClean="0"/>
              <a:t>tolerance</a:t>
            </a:r>
            <a:endParaRPr lang="en-GB" altLang="zh-CN" sz="2000" b="1" u="sng" dirty="0" smtClean="0"/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zh-CN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estimate the required tolerance of the phase continuity and amplitude consistency from link performance perspective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Agreement: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RAN4 to evaluate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required tolerance of the phase continuity and amplitude consistency from link performance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simulation: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RAN4 to provide simulation assumption in the next meeting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 simulation result is also encouraged to be provided in the next meeting </a:t>
            </a:r>
          </a:p>
        </p:txBody>
      </p:sp>
    </p:spTree>
    <p:extLst>
      <p:ext uri="{BB962C8B-B14F-4D97-AF65-F5344CB8AC3E}">
        <p14:creationId xmlns:p14="http://schemas.microsoft.com/office/powerpoint/2010/main" val="194313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142" y="0"/>
            <a:ext cx="10515600" cy="551935"/>
          </a:xfrm>
        </p:spPr>
        <p:txBody>
          <a:bodyPr>
            <a:normAutofit fontScale="90000"/>
          </a:bodyPr>
          <a:lstStyle/>
          <a:p>
            <a:r>
              <a:rPr lang="en-US" altLang="zh-CN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</a:t>
            </a:r>
            <a:endParaRPr lang="zh-CN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4757" y="914400"/>
            <a:ext cx="11631827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 smtClean="0"/>
              <a:t>[</a:t>
            </a:r>
            <a:r>
              <a:rPr lang="en-US" altLang="zh-CN" dirty="0"/>
              <a:t>1] R4-2104580, “Discussion on phase continuity and power consistency for UL </a:t>
            </a:r>
            <a:r>
              <a:rPr lang="en-US" altLang="zh-CN" dirty="0" smtClean="0"/>
              <a:t>repetition”, MTK</a:t>
            </a:r>
          </a:p>
          <a:p>
            <a:pPr>
              <a:lnSpc>
                <a:spcPct val="125000"/>
              </a:lnSpc>
            </a:pPr>
            <a:r>
              <a:rPr lang="en-US" altLang="zh-CN" dirty="0"/>
              <a:t>[2] R4-2104955, “On non-zero gap between adjacent transmissions for PUCCH and PUSCH repetition</a:t>
            </a:r>
            <a:r>
              <a:rPr lang="en-US" altLang="zh-CN" dirty="0" smtClean="0"/>
              <a:t>”, China Telecom</a:t>
            </a:r>
          </a:p>
          <a:p>
            <a:pPr>
              <a:lnSpc>
                <a:spcPct val="125000"/>
              </a:lnSpc>
            </a:pPr>
            <a:r>
              <a:rPr lang="en-US" altLang="zh-CN" dirty="0" smtClean="0"/>
              <a:t>[3</a:t>
            </a:r>
            <a:r>
              <a:rPr lang="en-US" altLang="zh-CN" dirty="0"/>
              <a:t>] R4-2106918, “Discussion on phase continuity for PUSCH and PUCCH repetitions </a:t>
            </a:r>
            <a:r>
              <a:rPr lang="en-US" altLang="zh-CN" dirty="0" smtClean="0"/>
              <a:t>”, Interdigital</a:t>
            </a:r>
          </a:p>
          <a:p>
            <a:pPr>
              <a:lnSpc>
                <a:spcPct val="125000"/>
              </a:lnSpc>
            </a:pPr>
            <a:r>
              <a:rPr lang="en-US" altLang="zh-CN" dirty="0"/>
              <a:t>[4] R4-2107273, “on phase </a:t>
            </a:r>
            <a:r>
              <a:rPr lang="en-US" altLang="zh-CN" dirty="0" err="1"/>
              <a:t>continuty</a:t>
            </a:r>
            <a:r>
              <a:rPr lang="en-US" altLang="zh-CN" dirty="0"/>
              <a:t> for multiple transmissions</a:t>
            </a:r>
            <a:r>
              <a:rPr lang="en-US" altLang="zh-CN" dirty="0" smtClean="0"/>
              <a:t>”, Huawei, HiSilicon</a:t>
            </a:r>
          </a:p>
          <a:p>
            <a:pPr>
              <a:lnSpc>
                <a:spcPct val="125000"/>
              </a:lnSpc>
            </a:pPr>
            <a:r>
              <a:rPr lang="en-US" altLang="zh-CN" dirty="0"/>
              <a:t>[5] R4-2107366, “Phase continuity over the gap in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”, Qualcomm</a:t>
            </a:r>
          </a:p>
          <a:p>
            <a:pPr>
              <a:lnSpc>
                <a:spcPct val="125000"/>
              </a:lnSpc>
            </a:pPr>
            <a:r>
              <a:rPr lang="en-US" altLang="zh-CN" dirty="0" smtClean="0"/>
              <a:t>[6</a:t>
            </a:r>
            <a:r>
              <a:rPr lang="en-US" altLang="zh-CN" dirty="0"/>
              <a:t>] R4-2104702, “UE configuration for enhanced Joint Channel Estimation in TDD</a:t>
            </a:r>
            <a:r>
              <a:rPr lang="en-US" altLang="zh-CN" dirty="0" smtClean="0"/>
              <a:t>”, Sony</a:t>
            </a:r>
            <a:endParaRPr lang="en-US" altLang="zh-CN" dirty="0"/>
          </a:p>
          <a:p>
            <a:pPr>
              <a:lnSpc>
                <a:spcPct val="125000"/>
              </a:lnSpc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0137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5844</TotalTime>
  <Words>663</Words>
  <Application>Microsoft Office PowerPoint</Application>
  <PresentationFormat>宽屏</PresentationFormat>
  <Paragraphs>73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宋体</vt:lpstr>
      <vt:lpstr>Arial</vt:lpstr>
      <vt:lpstr>Calibri</vt:lpstr>
      <vt:lpstr>Calibri Light</vt:lpstr>
      <vt:lpstr>Times New Roman</vt:lpstr>
      <vt:lpstr>Wingdings</vt:lpstr>
      <vt:lpstr>Office 主题</vt:lpstr>
      <vt:lpstr>WF on phase continuity and power consistency for PUCCH and PUSCH repetition</vt:lpstr>
      <vt:lpstr>WF1: Non-zero un-scheduled gap</vt:lpstr>
      <vt:lpstr>WF2: Non-zero gap with other signals/channels</vt:lpstr>
      <vt:lpstr>WF3: CA and DC scenarios</vt:lpstr>
      <vt:lpstr>WF4: Phase drift mitigation methods like PT-RS insertion </vt:lpstr>
      <vt:lpstr>WF5: DL slot(s) in-between repetition</vt:lpstr>
      <vt:lpstr>WF6: phase continuity tolerance</vt:lpstr>
      <vt:lpstr>Reference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Huawei</cp:lastModifiedBy>
  <cp:revision>312</cp:revision>
  <dcterms:created xsi:type="dcterms:W3CDTF">2019-10-15T22:26:30Z</dcterms:created>
  <dcterms:modified xsi:type="dcterms:W3CDTF">2021-04-16T05:08:37Z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(3)Rw7nQ+xMCCoLWsJV4IDg6T3R9KXcHVpUll+h70HlUMh+5Q7AodL+5rqGEBA/RkT8cry8ZOqA
JEHJutDUPQtl+bwF3JrWRjVVhfXooA8obK5D8rVv1G8yxaEtGSwqMslLi3sFUK2fswRGXhg/
RgzD1q6JVp9Qu2OsFVEXJ+dRB20mSOfgSztTuc3jTjLGPqevU3JW34Bft/SuejmHJeXGtgLp
9CRRAu3ftWk39q6Xoo</vt:lpwstr>
  </property>
  <property fmtid="{D5CDD505-2E9C-101B-9397-08002B2CF9AE}" pid="3" name="_2015_ms_pID_7253431">
    <vt:lpwstr>JsB/01Fk1QGg5AbwQ2xodXuRj3IQw1F7N4+9aF6U7C7fdFcMmy08Oz
T6/8BkkjTp4rCXGFJf8wDLjDFGVoWlH93FVQbuuvtc4MlSTnVVO57l818CR3aj3Uog7xZqK3
GqFk+Y3gkH8kjFYDhz9fcO7v83AnTvvgcISFHwfO1QjQ2Oiht6vyLYwiWwVfae1iD5rLFySf
Jejj0QoMXbBnNNr0KXllFBOthUEM+qhkUEuy</vt:lpwstr>
  </property>
  <property fmtid="{D5CDD505-2E9C-101B-9397-08002B2CF9AE}" pid="4" name="_2015_ms_pID_7253432">
    <vt:lpwstr>bCqECYmUPaSO6C8js76D6rA=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1614909626</vt:lpwstr>
  </property>
</Properties>
</file>