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263" r:id="rId4"/>
    <p:sldId id="264" r:id="rId5"/>
    <p:sldId id="275" r:id="rId6"/>
    <p:sldId id="280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719"/>
  </p:normalViewPr>
  <p:slideViewPr>
    <p:cSldViewPr snapToGrid="0">
      <p:cViewPr varScale="1">
        <p:scale>
          <a:sx n="64" d="100"/>
          <a:sy n="64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, Jiwoo" userId="fb274f52-7448-4f5f-8282-633eb88d7d5c" providerId="ADAL" clId="{5E9B4A87-BE1C-48AC-BEA7-E71AB4EE2FC5}"/>
    <pc:docChg chg="delSld">
      <pc:chgData name="Kim, Jiwoo" userId="fb274f52-7448-4f5f-8282-633eb88d7d5c" providerId="ADAL" clId="{5E9B4A87-BE1C-48AC-BEA7-E71AB4EE2FC5}" dt="2021-04-19T15:19:53.682" v="0" actId="47"/>
      <pc:docMkLst>
        <pc:docMk/>
      </pc:docMkLst>
      <pc:sldChg chg="del">
        <pc:chgData name="Kim, Jiwoo" userId="fb274f52-7448-4f5f-8282-633eb88d7d5c" providerId="ADAL" clId="{5E9B4A87-BE1C-48AC-BEA7-E71AB4EE2FC5}" dt="2021-04-19T15:19:53.682" v="0" actId="47"/>
        <pc:sldMkLst>
          <pc:docMk/>
          <pc:sldMk cId="2375370966" sldId="261"/>
        </pc:sldMkLst>
      </pc:sldChg>
      <pc:sldChg chg="del">
        <pc:chgData name="Kim, Jiwoo" userId="fb274f52-7448-4f5f-8282-633eb88d7d5c" providerId="ADAL" clId="{5E9B4A87-BE1C-48AC-BEA7-E71AB4EE2FC5}" dt="2021-04-19T15:19:53.682" v="0" actId="47"/>
        <pc:sldMkLst>
          <pc:docMk/>
          <pc:sldMk cId="1901666188" sldId="273"/>
        </pc:sldMkLst>
      </pc:sldChg>
      <pc:sldChg chg="del">
        <pc:chgData name="Kim, Jiwoo" userId="fb274f52-7448-4f5f-8282-633eb88d7d5c" providerId="ADAL" clId="{5E9B4A87-BE1C-48AC-BEA7-E71AB4EE2FC5}" dt="2021-04-19T15:19:53.682" v="0" actId="47"/>
        <pc:sldMkLst>
          <pc:docMk/>
          <pc:sldMk cId="134931078" sldId="277"/>
        </pc:sldMkLst>
      </pc:sldChg>
      <pc:sldChg chg="del">
        <pc:chgData name="Kim, Jiwoo" userId="fb274f52-7448-4f5f-8282-633eb88d7d5c" providerId="ADAL" clId="{5E9B4A87-BE1C-48AC-BEA7-E71AB4EE2FC5}" dt="2021-04-19T15:19:53.682" v="0" actId="47"/>
        <pc:sldMkLst>
          <pc:docMk/>
          <pc:sldMk cId="1897040536" sldId="281"/>
        </pc:sldMkLst>
      </pc:sldChg>
      <pc:sldChg chg="del">
        <pc:chgData name="Kim, Jiwoo" userId="fb274f52-7448-4f5f-8282-633eb88d7d5c" providerId="ADAL" clId="{5E9B4A87-BE1C-48AC-BEA7-E71AB4EE2FC5}" dt="2021-04-19T15:19:53.682" v="0" actId="47"/>
        <pc:sldMkLst>
          <pc:docMk/>
          <pc:sldMk cId="1505653450" sldId="282"/>
        </pc:sldMkLst>
      </pc:sldChg>
      <pc:sldChg chg="del">
        <pc:chgData name="Kim, Jiwoo" userId="fb274f52-7448-4f5f-8282-633eb88d7d5c" providerId="ADAL" clId="{5E9B4A87-BE1C-48AC-BEA7-E71AB4EE2FC5}" dt="2021-04-19T15:19:53.682" v="0" actId="47"/>
        <pc:sldMkLst>
          <pc:docMk/>
          <pc:sldMk cId="1334873699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99B93-C058-1146-989C-5150B6C8B63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2933-3034-9144-AE74-9AB6CF4F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 err="1"/>
              <a:t>WF</a:t>
            </a:r>
            <a:r>
              <a:rPr lang="en-US" sz="4400" dirty="0"/>
              <a:t> on [137] </a:t>
            </a:r>
            <a:r>
              <a:rPr lang="en-US" sz="4400" dirty="0" err="1"/>
              <a:t>NR_ext_to_71GHz_Part1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Intel (Moderator)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85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#98-bis-e</a:t>
            </a:r>
            <a:endParaRPr lang="en-GB" b="1" dirty="0"/>
          </a:p>
          <a:p>
            <a:r>
              <a:rPr lang="en-US" altLang="zh-CN" b="1" dirty="0"/>
              <a:t>Electronic Meeting, Apr. 12 -20,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2-1-2: Licensed band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33" y="1647652"/>
            <a:ext cx="10515600" cy="462461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Currently no regulatory for licensed operation in 60 GHz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66 – 71 GHz (CATT, ZTE, Ericsson, CMCC, Huawei)</a:t>
            </a:r>
          </a:p>
          <a:p>
            <a:pPr lvl="1"/>
            <a:r>
              <a:rPr lang="en-US" altLang="zh-CN" dirty="0"/>
              <a:t>Option 2: Postpone the decision until regulatory becomes clear (Charter, Qualcomm, vivo, MTK, LGE, Nokia, Apple, AT&amp;T)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Agree to define a band [66-71] GHz, based on which the system parameters discussion can proceed with an aim to harmonize for both licensed and unlicensed bands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The work except system parameters on this band will start when regulations become clear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2-1-3: Unlicensed band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57 – 71 GHz (vivo, Apple, Ericsson, Nokia, Charter, Qualcomm, </a:t>
            </a:r>
            <a:r>
              <a:rPr lang="en-GB" altLang="zh-CN" dirty="0" err="1"/>
              <a:t>CMCC</a:t>
            </a:r>
            <a:r>
              <a:rPr lang="en-GB" altLang="zh-CN" dirty="0"/>
              <a:t>, </a:t>
            </a:r>
            <a:r>
              <a:rPr lang="en-GB" altLang="zh-CN" dirty="0" err="1"/>
              <a:t>MTK</a:t>
            </a:r>
            <a:r>
              <a:rPr lang="en-GB" altLang="zh-CN" dirty="0"/>
              <a:t>, Xiaomi, </a:t>
            </a:r>
            <a:r>
              <a:rPr lang="en-GB" altLang="zh-CN" dirty="0" err="1"/>
              <a:t>LGE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dirty="0"/>
              <a:t>Option 2: 57 – 66 GHz (vivo)</a:t>
            </a:r>
          </a:p>
          <a:p>
            <a:pPr lvl="1"/>
            <a:r>
              <a:rPr lang="en-GB" altLang="zh-CN" dirty="0"/>
              <a:t>Option 3: 57.24 – 70.2 GHz (CATT)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Option 1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2-1-5: Baseline regulatory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063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ETSI EN 303 753 harmonized standard as baseline (Nokia, Xiaomi, LGE)</a:t>
            </a:r>
          </a:p>
          <a:p>
            <a:pPr lvl="1"/>
            <a:r>
              <a:rPr lang="en-US" altLang="zh-CN" dirty="0"/>
              <a:t>Option 2: ETSI EN 303 753 is one of considerations and cannot be baseline (Qualcomm, Ericsson)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RAN4 to consider EU harmonized standards as starting point, not precluding other available regulatory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71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3-1-1: Minimum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016"/>
            <a:ext cx="11163300" cy="5886930"/>
          </a:xfrm>
        </p:spPr>
        <p:txBody>
          <a:bodyPr>
            <a:normAutofit/>
          </a:bodyPr>
          <a:lstStyle/>
          <a:p>
            <a:pPr lvl="0"/>
            <a:r>
              <a:rPr lang="en-GB" altLang="zh-CN" sz="2000" dirty="0"/>
              <a:t>Background: Some of Minimum </a:t>
            </a:r>
            <a:r>
              <a:rPr lang="en-GB" altLang="zh-CN" sz="2000" dirty="0" err="1"/>
              <a:t>CBW</a:t>
            </a:r>
            <a:r>
              <a:rPr lang="en-GB" altLang="zh-CN" sz="2000" dirty="0"/>
              <a:t> are still open and RAN4 SI outcome does not align with </a:t>
            </a:r>
            <a:r>
              <a:rPr lang="en-GB" altLang="zh-CN" sz="2000" dirty="0" err="1"/>
              <a:t>RAN1</a:t>
            </a:r>
            <a:r>
              <a:rPr lang="en-GB" altLang="zh-CN" sz="2000" dirty="0"/>
              <a:t> LS.</a:t>
            </a:r>
          </a:p>
          <a:p>
            <a:pPr lvl="0"/>
            <a:r>
              <a:rPr lang="en-GB" altLang="zh-CN" sz="2000" dirty="0"/>
              <a:t>Proposals</a:t>
            </a:r>
            <a:endParaRPr lang="zh-CN" altLang="zh-CN" sz="20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120kHz: Option 1, 480kHz: Option 2, 960kHz: Option 1,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The above agreement is subject to further review of licensed spectrum block sizes.</a:t>
            </a:r>
          </a:p>
          <a:p>
            <a:pPr lvl="1"/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63672"/>
              </p:ext>
            </p:extLst>
          </p:nvPr>
        </p:nvGraphicFramePr>
        <p:xfrm>
          <a:off x="1270085" y="1554402"/>
          <a:ext cx="10335761" cy="3443016"/>
        </p:xfrm>
        <a:graphic>
          <a:graphicData uri="http://schemas.openxmlformats.org/drawingml/2006/table">
            <a:tbl>
              <a:tblPr firstRow="1" firstCol="1" bandRow="1"/>
              <a:tblGrid>
                <a:gridCol w="2147212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656486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532063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50,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100 (QC, CATT, MTK, Xiaomi, LGE, Ericsson,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200 (CMCC, Huawei)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400 (vivo,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 (QC, CATT, CMCC, LGE, Huawei,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400 (QC, vivo, Ericsson,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400, 2160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400 (Charter, QC, CATT, CMCC, vivo, Xiaomi, LGE, Huawei, Apple, Samsung, OPPO, Nokia,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800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2000 (Intel) or 2160 (Ericsson)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candidates, there is no direct linking among min and max values in this table.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4694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altLang="zh-CN" dirty="0"/>
              <a:t>Background: Maximum </a:t>
            </a:r>
            <a:r>
              <a:rPr lang="en-GB" altLang="zh-CN" dirty="0" err="1"/>
              <a:t>CBW</a:t>
            </a:r>
            <a:r>
              <a:rPr lang="en-GB" altLang="zh-CN" dirty="0"/>
              <a:t> with 960 kHz </a:t>
            </a:r>
            <a:r>
              <a:rPr lang="en-GB" altLang="zh-CN" dirty="0" err="1"/>
              <a:t>SCS</a:t>
            </a:r>
            <a:r>
              <a:rPr lang="en-GB" altLang="zh-CN" dirty="0"/>
              <a:t> is still open and RAN4 SI outcome does not align with </a:t>
            </a:r>
            <a:r>
              <a:rPr lang="en-GB" altLang="zh-CN" dirty="0" err="1"/>
              <a:t>RAN1</a:t>
            </a:r>
            <a:r>
              <a:rPr lang="en-GB" altLang="zh-CN" dirty="0"/>
              <a:t> LS.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2000MHz for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as the max. bandwidth, also 2000MHz will be specified as a channel bandwidth,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for unlicensed operation and 2000MHz for licensed operation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Make a decision for unlicensed operation and FFS for licensed operation</a:t>
            </a:r>
          </a:p>
          <a:p>
            <a:pPr lvl="1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29535"/>
              </p:ext>
            </p:extLst>
          </p:nvPr>
        </p:nvGraphicFramePr>
        <p:xfrm>
          <a:off x="1447080" y="2171351"/>
          <a:ext cx="10420752" cy="2677344"/>
        </p:xfrm>
        <a:graphic>
          <a:graphicData uri="http://schemas.openxmlformats.org/drawingml/2006/table">
            <a:tbl>
              <a:tblPr firstRow="1" firstCol="1" bandRow="1"/>
              <a:tblGrid>
                <a:gridCol w="2145289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489935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785528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1600, 2000, 2160, 3200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2000 (Qualcomm, CATT, vivo, ZTE, Huawei, Intel, Samsung)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2160 (Charter, Xiaomi,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LGE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Ericsson, Sony, [Qualcomm])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</a:t>
                      </a: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there </a:t>
                      </a: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 no direct linking among min and max values in this table.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57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3-1-4: Spectrum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Background: </a:t>
            </a:r>
            <a:r>
              <a:rPr lang="en-US" altLang="zh-CN" dirty="0" err="1"/>
              <a:t>RAN1</a:t>
            </a:r>
            <a:r>
              <a:rPr lang="en-US" altLang="zh-CN" dirty="0"/>
              <a:t> LS asked </a:t>
            </a:r>
            <a:r>
              <a:rPr lang="en-US" altLang="zh-CN" dirty="0" err="1"/>
              <a:t>SU</a:t>
            </a:r>
            <a:r>
              <a:rPr lang="en-US" altLang="zh-CN" dirty="0"/>
              <a:t> on the max </a:t>
            </a:r>
            <a:r>
              <a:rPr lang="en-US" altLang="zh-CN" dirty="0" err="1"/>
              <a:t>CBWs</a:t>
            </a:r>
            <a:r>
              <a:rPr lang="en-US" altLang="zh-CN" dirty="0"/>
              <a:t> for each </a:t>
            </a:r>
            <a:r>
              <a:rPr lang="en-US" altLang="zh-CN" dirty="0" err="1"/>
              <a:t>SCS</a:t>
            </a:r>
            <a:r>
              <a:rPr lang="en-US" altLang="zh-CN" dirty="0"/>
              <a:t>.</a:t>
            </a:r>
          </a:p>
          <a:p>
            <a:endParaRPr lang="zh-CN" altLang="zh-CN" dirty="0"/>
          </a:p>
          <a:p>
            <a:pPr lvl="0"/>
            <a:r>
              <a:rPr lang="en-GB" altLang="zh-CN" dirty="0"/>
              <a:t>Proposals </a:t>
            </a:r>
          </a:p>
          <a:p>
            <a:pPr lvl="1"/>
            <a:r>
              <a:rPr lang="en-GB" altLang="zh-CN" dirty="0"/>
              <a:t>Option 1: Target the same </a:t>
            </a:r>
            <a:r>
              <a:rPr lang="en-GB" altLang="zh-CN" dirty="0" err="1"/>
              <a:t>SU</a:t>
            </a:r>
            <a:r>
              <a:rPr lang="en-GB" altLang="zh-CN" dirty="0"/>
              <a:t> in </a:t>
            </a:r>
            <a:r>
              <a:rPr lang="en-GB" altLang="zh-CN" dirty="0" err="1"/>
              <a:t>FR2</a:t>
            </a:r>
            <a:r>
              <a:rPr lang="en-GB" altLang="zh-CN" dirty="0"/>
              <a:t> (&lt;= 95% </a:t>
            </a:r>
            <a:r>
              <a:rPr lang="en-GB" altLang="zh-CN" dirty="0" err="1"/>
              <a:t>SU</a:t>
            </a:r>
            <a:r>
              <a:rPr lang="en-GB" altLang="zh-CN" dirty="0"/>
              <a:t>) and table in </a:t>
            </a:r>
            <a:r>
              <a:rPr lang="en-GB" altLang="zh-CN" dirty="0" err="1"/>
              <a:t>R4</a:t>
            </a:r>
            <a:r>
              <a:rPr lang="en-GB" altLang="zh-CN" dirty="0"/>
              <a:t>-2104821 (Apple, vivo)</a:t>
            </a:r>
          </a:p>
          <a:p>
            <a:pPr lvl="1"/>
            <a:r>
              <a:rPr lang="en-US" altLang="zh-CN" dirty="0"/>
              <a:t>Option 2: Consider ~ 85% </a:t>
            </a:r>
            <a:r>
              <a:rPr lang="en-US" altLang="zh-CN" dirty="0" err="1"/>
              <a:t>SU</a:t>
            </a:r>
            <a:r>
              <a:rPr lang="en-US" altLang="zh-CN" dirty="0"/>
              <a:t> (Ericsson)</a:t>
            </a:r>
          </a:p>
          <a:p>
            <a:pPr lvl="1"/>
            <a:r>
              <a:rPr lang="en-US" altLang="zh-CN" dirty="0"/>
              <a:t>Option 3: Need more study (</a:t>
            </a:r>
            <a:r>
              <a:rPr lang="en-US" altLang="zh-CN" dirty="0" err="1"/>
              <a:t>MTK</a:t>
            </a:r>
            <a:r>
              <a:rPr lang="en-US" altLang="zh-CN" dirty="0"/>
              <a:t>, </a:t>
            </a:r>
            <a:r>
              <a:rPr lang="en-US" altLang="zh-CN" dirty="0" err="1"/>
              <a:t>LGE</a:t>
            </a:r>
            <a:r>
              <a:rPr lang="en-US" altLang="zh-CN" dirty="0"/>
              <a:t>, Qualcomm, Huawei)</a:t>
            </a:r>
            <a:endParaRPr lang="en-US" strike="sngStrike" dirty="0"/>
          </a:p>
          <a:p>
            <a:pPr lvl="0"/>
            <a:endParaRPr lang="en-GB" altLang="zh-CN" sz="2400" dirty="0"/>
          </a:p>
          <a:p>
            <a:pPr lvl="0"/>
            <a:r>
              <a:rPr lang="en-GB" altLang="zh-CN" dirty="0" err="1"/>
              <a:t>WF</a:t>
            </a:r>
            <a:r>
              <a:rPr lang="en-GB" altLang="zh-CN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GTW</a:t>
            </a:r>
            <a:r>
              <a:rPr lang="en-US" altLang="zh-CN" dirty="0"/>
              <a:t> on Apr. 15): </a:t>
            </a:r>
            <a:endParaRPr lang="zh-CN" altLang="zh-CN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Option 3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837</Words>
  <Application>Microsoft Office PowerPoint</Application>
  <PresentationFormat>Widescreen</PresentationFormat>
  <Paragraphs>116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WF on [137] NR_ext_to_71GHz_Part1</vt:lpstr>
      <vt:lpstr>Issue 2-1-2: Licensed band definition</vt:lpstr>
      <vt:lpstr>Issue 2-1-3: Unlicensed band definition</vt:lpstr>
      <vt:lpstr>Issue 2-1-5: Baseline regulatory requirement</vt:lpstr>
      <vt:lpstr>Issue 3-1-1: Minimum Channel BW</vt:lpstr>
      <vt:lpstr>Issue 3-1-2: Maximum Channel BW</vt:lpstr>
      <vt:lpstr>Issue 3-1-4: Spectrum Utilization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Kim, Jiwoo</cp:lastModifiedBy>
  <cp:revision>68</cp:revision>
  <dcterms:created xsi:type="dcterms:W3CDTF">2020-05-30T01:52:32Z</dcterms:created>
  <dcterms:modified xsi:type="dcterms:W3CDTF">2021-04-19T15:20:01Z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