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63" r:id="rId4"/>
    <p:sldId id="264" r:id="rId5"/>
    <p:sldId id="275" r:id="rId6"/>
    <p:sldId id="280" r:id="rId7"/>
    <p:sldId id="266" r:id="rId8"/>
    <p:sldId id="273" r:id="rId9"/>
    <p:sldId id="285" r:id="rId10"/>
    <p:sldId id="281" r:id="rId11"/>
    <p:sldId id="282" r:id="rId12"/>
    <p:sldId id="283" r:id="rId13"/>
    <p:sldId id="277" r:id="rId14"/>
    <p:sldId id="2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9B4A87-BE1C-48AC-BEA7-E71AB4EE2FC5}" v="12" dt="2021-04-19T19:52:18.953"/>
    <p1510:client id="{A0D5AE30-7E26-4672-80C3-C8604BC1207F}" v="4" dt="2021-04-19T20:08:44.893"/>
    <p1510:client id="{A208A6CF-31EA-43EE-BA3C-B389987D735E}" v="1" dt="2021-04-19T20:58:55.2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19"/>
  </p:normalViewPr>
  <p:slideViewPr>
    <p:cSldViewPr snapToGrid="0">
      <p:cViewPr varScale="1">
        <p:scale>
          <a:sx n="76" d="100"/>
          <a:sy n="76" d="100"/>
        </p:scale>
        <p:origin x="108" y="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99B93-C058-1146-989C-5150B6C8B63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F2933-3034-9144-AE74-9AB6CF4F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7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F2933-3034-9144-AE74-9AB6CF4FAA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33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F2933-3034-9144-AE74-9AB6CF4FAA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33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F2933-3034-9144-AE74-9AB6CF4FAA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 err="1"/>
              <a:t>WF</a:t>
            </a:r>
            <a:r>
              <a:rPr lang="en-US" sz="4400" dirty="0"/>
              <a:t> on [137] </a:t>
            </a:r>
            <a:r>
              <a:rPr lang="en-US" sz="4400" dirty="0" err="1"/>
              <a:t>NR_ext_to_71GHz_Part1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Intel (Moderator)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085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</a:t>
            </a:r>
            <a:r>
              <a:rPr lang="en-US" altLang="zh-CN" b="1" dirty="0"/>
              <a:t>#98-bis-e</a:t>
            </a:r>
            <a:endParaRPr lang="en-GB" b="1" dirty="0"/>
          </a:p>
          <a:p>
            <a:r>
              <a:rPr lang="en-US" altLang="zh-CN" b="1" dirty="0"/>
              <a:t>Electronic Meeting, Apr. 12 -20,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/>
              <a:t>R4</a:t>
            </a:r>
            <a:r>
              <a:rPr lang="en-GB" b="1" dirty="0"/>
              <a:t>-2105410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3-1-2: Maximum Channel BW in 2</a:t>
            </a:r>
            <a:r>
              <a:rPr lang="en-US" altLang="zh-CN" baseline="30000" dirty="0"/>
              <a:t>nd</a:t>
            </a:r>
            <a:r>
              <a:rPr lang="en-US" altLang="zh-CN" dirty="0"/>
              <a:t> </a:t>
            </a:r>
            <a:r>
              <a:rPr lang="en-US" altLang="zh-CN" dirty="0" err="1"/>
              <a:t>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08"/>
            <a:ext cx="10515600" cy="5822492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Background: </a:t>
            </a:r>
            <a:r>
              <a:rPr lang="en-US" altLang="zh-CN" dirty="0"/>
              <a:t>Further input during 2</a:t>
            </a:r>
            <a:r>
              <a:rPr lang="en-US" altLang="zh-CN" baseline="30000" dirty="0"/>
              <a:t>nd</a:t>
            </a:r>
            <a:r>
              <a:rPr lang="en-US" altLang="zh-CN" dirty="0"/>
              <a:t> round discussion based on the </a:t>
            </a:r>
            <a:r>
              <a:rPr lang="en-US" altLang="zh-CN" dirty="0" err="1"/>
              <a:t>GTW</a:t>
            </a:r>
            <a:r>
              <a:rPr lang="en-US" altLang="zh-CN" dirty="0"/>
              <a:t> on Apr. 14</a:t>
            </a:r>
            <a:endParaRPr lang="en-US" altLang="zh-CN" sz="2400" dirty="0"/>
          </a:p>
          <a:p>
            <a:pPr lvl="1">
              <a:lnSpc>
                <a:spcPct val="100000"/>
              </a:lnSpc>
            </a:pPr>
            <a:r>
              <a:rPr lang="en-US" altLang="zh-CN" dirty="0"/>
              <a:t>To further consider the following options: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2000MHz for both licensed and unlicensed operations (vivo, CATT, Huawei)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2160MHz as the max. bandwidth, also 2000MHz will be specified as a channel bandwidth, both licensed and unlicensed operations (Xiaomi, Charter, Sony)</a:t>
            </a:r>
          </a:p>
          <a:p>
            <a:pPr lvl="2">
              <a:lnSpc>
                <a:spcPct val="100000"/>
              </a:lnSpc>
            </a:pPr>
            <a:r>
              <a:rPr lang="en-US" altLang="zh-CN" dirty="0" err="1"/>
              <a:t>2160MHz</a:t>
            </a:r>
            <a:r>
              <a:rPr lang="en-US" altLang="zh-CN" dirty="0"/>
              <a:t> for unlicensed operation and </a:t>
            </a:r>
            <a:r>
              <a:rPr lang="en-US" altLang="zh-CN" dirty="0" err="1"/>
              <a:t>2000MHz</a:t>
            </a:r>
            <a:r>
              <a:rPr lang="en-US" altLang="zh-CN" dirty="0"/>
              <a:t> for licensed operation (vivo, Apple)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Make a decision for unlicensed operation and FFS for licensed operation</a:t>
            </a:r>
          </a:p>
          <a:p>
            <a:endParaRPr lang="en-US" dirty="0"/>
          </a:p>
          <a:p>
            <a:r>
              <a:rPr lang="en-US" dirty="0"/>
              <a:t>Recommended </a:t>
            </a:r>
            <a:r>
              <a:rPr lang="en-US" dirty="0" err="1"/>
              <a:t>WF</a:t>
            </a:r>
            <a:endParaRPr lang="en-US" dirty="0"/>
          </a:p>
          <a:p>
            <a:pPr lvl="1"/>
            <a:r>
              <a:rPr lang="en-US" dirty="0"/>
              <a:t>RAN4 continues to discuss in the next meeting with the options above </a:t>
            </a:r>
          </a:p>
        </p:txBody>
      </p:sp>
    </p:spTree>
    <p:extLst>
      <p:ext uri="{BB962C8B-B14F-4D97-AF65-F5344CB8AC3E}">
        <p14:creationId xmlns:p14="http://schemas.microsoft.com/office/powerpoint/2010/main" val="315590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3-1-3: Carrier Aggregation Support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08"/>
            <a:ext cx="10515600" cy="5822492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Background: </a:t>
            </a:r>
            <a:r>
              <a:rPr lang="en-US" altLang="zh-CN" dirty="0"/>
              <a:t>Whether CA is enabled for 60 GHz and there were the following inputs during 2</a:t>
            </a:r>
            <a:r>
              <a:rPr lang="en-US" altLang="zh-CN" baseline="30000" dirty="0"/>
              <a:t>nd</a:t>
            </a:r>
            <a:r>
              <a:rPr lang="en-US" altLang="zh-CN" dirty="0"/>
              <a:t> round discussion</a:t>
            </a:r>
          </a:p>
          <a:p>
            <a:pPr lvl="1"/>
            <a:r>
              <a:rPr lang="en-US" altLang="zh-CN" sz="2000" dirty="0"/>
              <a:t>Input 1: No CA to support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≤ 2000 </a:t>
            </a:r>
            <a:r>
              <a:rPr lang="en-US" altLang="zh-CN" sz="2000" dirty="0" err="1"/>
              <a:t>MHz.</a:t>
            </a:r>
            <a:r>
              <a:rPr lang="en-US" altLang="zh-CN" sz="2000" dirty="0"/>
              <a:t> CA is enabled for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&gt; 2000 MHz (vivo)</a:t>
            </a:r>
          </a:p>
          <a:p>
            <a:pPr lvl="1"/>
            <a:r>
              <a:rPr lang="en-US" altLang="zh-CN" sz="2000" dirty="0"/>
              <a:t>Input 2: CA is enabled for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&lt; 2000 MHz to support 2000 MHz or larger. Sufficient number of smaller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shall be supported (Qualcomm)</a:t>
            </a:r>
          </a:p>
          <a:p>
            <a:pPr lvl="1"/>
            <a:r>
              <a:rPr lang="en-US" altLang="zh-CN" sz="2000" dirty="0"/>
              <a:t>Input 3: Prioritize combination first (Apple)</a:t>
            </a:r>
          </a:p>
          <a:p>
            <a:pPr lvl="1"/>
            <a:r>
              <a:rPr lang="en-US" altLang="zh-CN" sz="2000" dirty="0"/>
              <a:t>Input 4: CA shall be supported (CATT, Sony)</a:t>
            </a:r>
          </a:p>
          <a:p>
            <a:pPr lvl="2"/>
            <a:r>
              <a:rPr lang="en-US" altLang="zh-CN" sz="1600" dirty="0"/>
              <a:t>Input 4-1: up to 4 CCs and max aggregated BW is 8.84 GHz (Charter)</a:t>
            </a:r>
          </a:p>
          <a:p>
            <a:pPr lvl="2"/>
            <a:r>
              <a:rPr lang="en-US" altLang="zh-CN" sz="1600" dirty="0"/>
              <a:t>Input 4-2: CA case could be small </a:t>
            </a:r>
            <a:r>
              <a:rPr lang="en-US" altLang="zh-CN" sz="1600" dirty="0" err="1"/>
              <a:t>CBW</a:t>
            </a:r>
            <a:r>
              <a:rPr lang="en-US" altLang="zh-CN" sz="1600" dirty="0"/>
              <a:t> for larger aggregated </a:t>
            </a:r>
            <a:r>
              <a:rPr lang="en-US" altLang="zh-CN" sz="1600" dirty="0" err="1"/>
              <a:t>CBW</a:t>
            </a:r>
            <a:r>
              <a:rPr lang="en-US" altLang="zh-CN" sz="1600" dirty="0"/>
              <a:t> such as 5 x 400 MHz to support 2000 </a:t>
            </a:r>
            <a:r>
              <a:rPr lang="en-US" altLang="zh-CN" sz="1600" dirty="0" err="1"/>
              <a:t>MHz.</a:t>
            </a:r>
            <a:r>
              <a:rPr lang="en-US" altLang="zh-CN" sz="1600" dirty="0"/>
              <a:t> n x 2000 MHz can be discussed.</a:t>
            </a:r>
          </a:p>
          <a:p>
            <a:pPr lvl="1"/>
            <a:r>
              <a:rPr lang="en-US" altLang="zh-CN" sz="2000" dirty="0"/>
              <a:t>Input 5: Need more analysis and discussion (Huawei)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Recommended </a:t>
            </a:r>
            <a:r>
              <a:rPr lang="en-US" dirty="0" err="1"/>
              <a:t>WF</a:t>
            </a:r>
            <a:endParaRPr lang="en-US" dirty="0"/>
          </a:p>
          <a:p>
            <a:pPr lvl="1"/>
            <a:r>
              <a:rPr lang="en-US" dirty="0"/>
              <a:t>RAN4 continues to discuss in the next meeting and interested companies are encouraged to bring a contribution. </a:t>
            </a:r>
          </a:p>
        </p:txBody>
      </p:sp>
    </p:spTree>
    <p:extLst>
      <p:ext uri="{BB962C8B-B14F-4D97-AF65-F5344CB8AC3E}">
        <p14:creationId xmlns:p14="http://schemas.microsoft.com/office/powerpoint/2010/main" val="2407723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75377" cy="1325563"/>
          </a:xfrm>
        </p:spPr>
        <p:txBody>
          <a:bodyPr>
            <a:normAutofit/>
          </a:bodyPr>
          <a:lstStyle/>
          <a:p>
            <a:r>
              <a:rPr lang="en-US" dirty="0"/>
              <a:t>Issue 3-2-1: Harmonize licensed and unlicensed channelization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45433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Background: </a:t>
            </a:r>
          </a:p>
          <a:p>
            <a:pPr lvl="1"/>
            <a:r>
              <a:rPr lang="en-US" altLang="zh-CN" dirty="0"/>
              <a:t>The following </a:t>
            </a:r>
            <a:r>
              <a:rPr lang="en-US" altLang="zh-CN" dirty="0" err="1"/>
              <a:t>WF</a:t>
            </a:r>
            <a:r>
              <a:rPr lang="en-US" altLang="zh-CN" dirty="0"/>
              <a:t> suggested by the Chair in </a:t>
            </a:r>
            <a:r>
              <a:rPr lang="en-US" altLang="zh-CN" dirty="0" err="1"/>
              <a:t>GTW</a:t>
            </a:r>
            <a:r>
              <a:rPr lang="en-US" altLang="zh-CN" dirty="0"/>
              <a:t> on Apr. 15 but no conclusion. </a:t>
            </a:r>
          </a:p>
          <a:p>
            <a:pPr lvl="2"/>
            <a:r>
              <a:rPr lang="en-US" i="1" dirty="0"/>
              <a:t>RAN4 agrees to seek a unified raster design for both licensed and unlicensed bands. </a:t>
            </a:r>
          </a:p>
          <a:p>
            <a:pPr lvl="1"/>
            <a:r>
              <a:rPr lang="en-US" dirty="0"/>
              <a:t>During 2</a:t>
            </a:r>
            <a:r>
              <a:rPr lang="en-US" baseline="30000" dirty="0"/>
              <a:t>nd</a:t>
            </a:r>
            <a:r>
              <a:rPr lang="en-US" dirty="0"/>
              <a:t> round discussion, views are diverged.</a:t>
            </a:r>
          </a:p>
          <a:p>
            <a:pPr lvl="1"/>
            <a:endParaRPr lang="en-US" dirty="0"/>
          </a:p>
          <a:p>
            <a:r>
              <a:rPr lang="en-US" dirty="0"/>
              <a:t>Recommended </a:t>
            </a:r>
            <a:r>
              <a:rPr lang="en-US" dirty="0" err="1"/>
              <a:t>WF</a:t>
            </a:r>
            <a:endParaRPr lang="en-US" dirty="0"/>
          </a:p>
          <a:p>
            <a:pPr lvl="1"/>
            <a:r>
              <a:rPr lang="en-US" dirty="0"/>
              <a:t>RAN4 come back this issue in the next meeting.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40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7792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3-2-2: Channelization for licensed band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altLang="zh-CN" dirty="0"/>
              <a:t>Background: </a:t>
            </a:r>
          </a:p>
          <a:p>
            <a:pPr lvl="1"/>
            <a:r>
              <a:rPr lang="en-GB" altLang="zh-CN" dirty="0"/>
              <a:t>The following options were discussed in </a:t>
            </a:r>
            <a:r>
              <a:rPr lang="en-GB" altLang="zh-CN" dirty="0" err="1"/>
              <a:t>GTW</a:t>
            </a:r>
            <a:r>
              <a:rPr lang="en-GB" altLang="zh-CN" dirty="0"/>
              <a:t> on Apr. 15. 2</a:t>
            </a:r>
            <a:r>
              <a:rPr lang="en-GB" altLang="zh-CN" baseline="30000" dirty="0"/>
              <a:t>nd</a:t>
            </a:r>
            <a:r>
              <a:rPr lang="en-GB" altLang="zh-CN" dirty="0"/>
              <a:t> round input are indicated for each option</a:t>
            </a:r>
            <a:r>
              <a:rPr lang="en-US" altLang="zh-CN" dirty="0"/>
              <a:t>:</a:t>
            </a:r>
          </a:p>
          <a:p>
            <a:pPr lvl="2"/>
            <a:r>
              <a:rPr lang="en-GB" altLang="zh-CN" dirty="0"/>
              <a:t>Option 1: </a:t>
            </a:r>
            <a:r>
              <a:rPr lang="en-US" altLang="zh-CN" dirty="0"/>
              <a:t>Do not use the NR-U approach, i.e. considering IEEE channels </a:t>
            </a:r>
            <a:r>
              <a:rPr lang="en-US" altLang="zh-CN" i="1" u="sng" dirty="0"/>
              <a:t>with fixed channelization</a:t>
            </a:r>
            <a:endParaRPr lang="en-US" altLang="zh-CN" dirty="0"/>
          </a:p>
          <a:p>
            <a:pPr lvl="2"/>
            <a:r>
              <a:rPr lang="en-US" altLang="zh-CN" dirty="0"/>
              <a:t>Option 2: Do not consider IEEE channels, use </a:t>
            </a:r>
            <a:r>
              <a:rPr lang="en-US" altLang="zh-CN" i="1" u="sng" dirty="0"/>
              <a:t> floating raster </a:t>
            </a:r>
            <a:r>
              <a:rPr lang="en-US" altLang="zh-CN" dirty="0"/>
              <a:t>like in NR system (Xiaomi, Apple)</a:t>
            </a:r>
          </a:p>
          <a:p>
            <a:pPr lvl="2"/>
            <a:r>
              <a:rPr lang="en-US" altLang="zh-CN" dirty="0"/>
              <a:t>Option 3: Do not consider IEEE channels, use a fixed raster (Ericsson)</a:t>
            </a:r>
          </a:p>
          <a:p>
            <a:pPr lvl="2"/>
            <a:r>
              <a:rPr lang="en-US" altLang="zh-CN" dirty="0"/>
              <a:t>Other comments: </a:t>
            </a:r>
          </a:p>
          <a:p>
            <a:pPr lvl="3"/>
            <a:r>
              <a:rPr lang="en-US" altLang="zh-CN" dirty="0"/>
              <a:t>A fixed faster, harmonized where possible for the agreed unlicensed band (</a:t>
            </a:r>
            <a:r>
              <a:rPr lang="en-US" altLang="zh-CN" dirty="0" err="1"/>
              <a:t>MTK</a:t>
            </a:r>
            <a:r>
              <a:rPr lang="en-US" altLang="zh-CN" dirty="0"/>
              <a:t>, Charter)</a:t>
            </a:r>
          </a:p>
          <a:p>
            <a:pPr lvl="3"/>
            <a:r>
              <a:rPr lang="en-US" altLang="zh-CN" dirty="0"/>
              <a:t>Come back next meeting (vivo)</a:t>
            </a:r>
          </a:p>
          <a:p>
            <a:pPr lvl="3"/>
            <a:r>
              <a:rPr lang="en-US" altLang="zh-CN" dirty="0"/>
              <a:t>Two options can be discussed to see pros and cons in the next meeting (CATT)</a:t>
            </a:r>
          </a:p>
          <a:p>
            <a:pPr lvl="1"/>
            <a:r>
              <a:rPr lang="en-US" altLang="zh-CN" dirty="0"/>
              <a:t>During 2</a:t>
            </a:r>
            <a:r>
              <a:rPr lang="en-US" altLang="zh-CN" baseline="30000" dirty="0"/>
              <a:t>nd</a:t>
            </a:r>
            <a:r>
              <a:rPr lang="en-US" altLang="zh-CN" dirty="0"/>
              <a:t> round discussion, views are diverged.</a:t>
            </a:r>
          </a:p>
          <a:p>
            <a:pPr marL="819150" lvl="4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Recommended </a:t>
            </a:r>
            <a:r>
              <a:rPr lang="en-US" altLang="zh-CN" sz="2400" dirty="0" err="1"/>
              <a:t>WF</a:t>
            </a:r>
            <a:r>
              <a:rPr lang="en-US" altLang="zh-CN" sz="2400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Continue discussion in the next meeting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1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7792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3-2-3: Channelization for unlicensed band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GB" altLang="zh-CN" dirty="0"/>
              <a:t>Background:</a:t>
            </a:r>
          </a:p>
          <a:p>
            <a:pPr lvl="1"/>
            <a:r>
              <a:rPr lang="en-GB" altLang="zh-CN" dirty="0"/>
              <a:t>The following proposals were discussed </a:t>
            </a:r>
          </a:p>
          <a:p>
            <a:pPr lvl="2"/>
            <a:r>
              <a:rPr lang="en-GB" altLang="zh-CN" dirty="0"/>
              <a:t>Option 1: </a:t>
            </a:r>
            <a:r>
              <a:rPr lang="en-US" altLang="zh-CN" dirty="0"/>
              <a:t>Align with IEEE 802.11ad/ay channels, i.e., fixed channelization like in NR-U (Charter, Qualcomm, Sony)</a:t>
            </a:r>
          </a:p>
          <a:p>
            <a:pPr lvl="2"/>
            <a:r>
              <a:rPr lang="en-US" altLang="zh-CN" dirty="0"/>
              <a:t>Option </a:t>
            </a:r>
            <a:r>
              <a:rPr lang="en-US" altLang="zh-CN" dirty="0" err="1"/>
              <a:t>1A</a:t>
            </a:r>
            <a:r>
              <a:rPr lang="en-US" altLang="zh-CN" dirty="0"/>
              <a:t>: Support sub-channelization for 2.16 GHz channels to facilitate smooth coexistence for narrowband operation (Nokia, CATT, Xiaomi, </a:t>
            </a:r>
            <a:r>
              <a:rPr lang="en-US" altLang="zh-CN" dirty="0" err="1"/>
              <a:t>LGE</a:t>
            </a:r>
            <a:r>
              <a:rPr lang="en-US" altLang="zh-CN" dirty="0"/>
              <a:t>)</a:t>
            </a:r>
          </a:p>
          <a:p>
            <a:pPr lvl="2"/>
            <a:r>
              <a:rPr lang="en-US" altLang="zh-CN" dirty="0"/>
              <a:t>Option 2: Do not consider IEEE channels, i.e., floating raster like in NR system</a:t>
            </a:r>
          </a:p>
          <a:p>
            <a:pPr lvl="2"/>
            <a:r>
              <a:rPr lang="en-US" altLang="zh-CN" dirty="0"/>
              <a:t>Option 3: More time to study (Huawei)</a:t>
            </a:r>
          </a:p>
          <a:p>
            <a:pPr lvl="2"/>
            <a:r>
              <a:rPr lang="en-US" altLang="zh-CN" dirty="0"/>
              <a:t>Option 4: Fixed channelization and FFS on alignment to IEEE channels (</a:t>
            </a:r>
            <a:r>
              <a:rPr lang="en-US" altLang="zh-CN" dirty="0" err="1"/>
              <a:t>MTK</a:t>
            </a:r>
            <a:r>
              <a:rPr lang="en-US" altLang="zh-CN"/>
              <a:t>)</a:t>
            </a: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Recommended </a:t>
            </a:r>
            <a:r>
              <a:rPr lang="en-US" altLang="zh-CN" sz="2400" dirty="0" err="1"/>
              <a:t>WF</a:t>
            </a:r>
            <a:r>
              <a:rPr lang="en-US" altLang="zh-CN" sz="2400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Continue discussion in the next meeting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5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 2-1-2: Licensed band definition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033" y="1647652"/>
            <a:ext cx="10515600" cy="462461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altLang="zh-CN" dirty="0"/>
              <a:t>Background: Currently no regulatory for licensed operation in 60 GHz</a:t>
            </a:r>
          </a:p>
          <a:p>
            <a:pPr marL="0" lvl="0" indent="0">
              <a:buNone/>
            </a:pPr>
            <a:endParaRPr lang="en-GB" altLang="zh-CN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</a:t>
            </a:r>
            <a:r>
              <a:rPr lang="en-US" altLang="zh-CN" dirty="0"/>
              <a:t>66 – 71 GHz (CATT, ZTE, Ericsson, CMCC, Huawei)</a:t>
            </a:r>
          </a:p>
          <a:p>
            <a:pPr lvl="1"/>
            <a:r>
              <a:rPr lang="en-US" altLang="zh-CN" dirty="0"/>
              <a:t>Option 2: Postpone the decision until regulatory becomes clear (Charter, Qualcomm, vivo, MTK, LGE, Nokia, Apple, AT&amp;T)</a:t>
            </a:r>
            <a:endParaRPr lang="zh-CN" altLang="zh-CN" dirty="0"/>
          </a:p>
          <a:p>
            <a:pPr lvl="1"/>
            <a:endParaRPr lang="en-US" altLang="zh-CN" sz="2400" dirty="0"/>
          </a:p>
          <a:p>
            <a:r>
              <a:rPr lang="en-US" altLang="zh-CN" dirty="0" err="1"/>
              <a:t>WF</a:t>
            </a:r>
            <a:r>
              <a:rPr lang="en-US" altLang="zh-CN" dirty="0"/>
              <a:t> (</a:t>
            </a:r>
            <a:r>
              <a:rPr lang="en-US" altLang="zh-CN" dirty="0" err="1"/>
              <a:t>GTW</a:t>
            </a:r>
            <a:r>
              <a:rPr lang="en-US" altLang="zh-CN" dirty="0"/>
              <a:t> on Apr. 14):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Agree to define a band [66-71] GHz, based on which the system parameters discussion can proceed with an aim to harmonize for both licensed and unlicensed bands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The work except system parameters on this band will start when regulations become clear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62196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2-1-3: Unlicensed band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57 – 71 GHz (vivo, Apple, Ericsson, Nokia, Charter, Qualcomm, </a:t>
            </a:r>
            <a:r>
              <a:rPr lang="en-GB" altLang="zh-CN" dirty="0" err="1"/>
              <a:t>CMCC</a:t>
            </a:r>
            <a:r>
              <a:rPr lang="en-GB" altLang="zh-CN" dirty="0"/>
              <a:t>, </a:t>
            </a:r>
            <a:r>
              <a:rPr lang="en-GB" altLang="zh-CN" dirty="0" err="1"/>
              <a:t>MTK</a:t>
            </a:r>
            <a:r>
              <a:rPr lang="en-GB" altLang="zh-CN" dirty="0"/>
              <a:t>, Xiaomi, </a:t>
            </a:r>
            <a:r>
              <a:rPr lang="en-GB" altLang="zh-CN" dirty="0" err="1"/>
              <a:t>LGE</a:t>
            </a:r>
            <a:r>
              <a:rPr lang="en-GB" altLang="zh-CN" dirty="0"/>
              <a:t>)</a:t>
            </a:r>
          </a:p>
          <a:p>
            <a:pPr lvl="1"/>
            <a:r>
              <a:rPr lang="en-GB" altLang="zh-CN" dirty="0"/>
              <a:t>Option 2: 57 – 66 GHz (vivo)</a:t>
            </a:r>
          </a:p>
          <a:p>
            <a:pPr lvl="1"/>
            <a:r>
              <a:rPr lang="en-GB" altLang="zh-CN" dirty="0"/>
              <a:t>Option 3: 57.24 – 70.2 GHz (CATT)</a:t>
            </a:r>
          </a:p>
          <a:p>
            <a:pPr marL="457200" lvl="1" indent="0">
              <a:buNone/>
            </a:pP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Option 1</a:t>
            </a:r>
          </a:p>
          <a:p>
            <a:pPr lvl="1"/>
            <a:endParaRPr lang="en-US" dirty="0"/>
          </a:p>
          <a:p>
            <a:pPr lvl="1">
              <a:lnSpc>
                <a:spcPct val="100000"/>
              </a:lnSpc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2-1-5: Baseline regulatory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063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</a:t>
            </a:r>
            <a:r>
              <a:rPr lang="en-US" altLang="zh-CN" dirty="0"/>
              <a:t>ETSI EN 303 753 harmonized standard as baseline (Nokia, Xiaomi, LGE)</a:t>
            </a:r>
          </a:p>
          <a:p>
            <a:pPr lvl="1"/>
            <a:r>
              <a:rPr lang="en-US" altLang="zh-CN" dirty="0"/>
              <a:t>Option 2: ETSI EN 303 753 is one of considerations and cannot be baseline (Qualcomm, Ericsson)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RAN4 to consider EU harmonized standards as starting point, not precluding other available regulatory requirements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471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3-1-1: Minimum Channel BW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4016"/>
            <a:ext cx="11163300" cy="5886930"/>
          </a:xfrm>
        </p:spPr>
        <p:txBody>
          <a:bodyPr>
            <a:normAutofit/>
          </a:bodyPr>
          <a:lstStyle/>
          <a:p>
            <a:pPr lvl="0"/>
            <a:r>
              <a:rPr lang="en-GB" altLang="zh-CN" sz="2000" dirty="0"/>
              <a:t>Background: Some of Minimum </a:t>
            </a:r>
            <a:r>
              <a:rPr lang="en-GB" altLang="zh-CN" sz="2000" dirty="0" err="1"/>
              <a:t>CBW</a:t>
            </a:r>
            <a:r>
              <a:rPr lang="en-GB" altLang="zh-CN" sz="2000" dirty="0"/>
              <a:t> are still open and RAN4 SI outcome does not align with </a:t>
            </a:r>
            <a:r>
              <a:rPr lang="en-GB" altLang="zh-CN" sz="2000" dirty="0" err="1"/>
              <a:t>RAN1</a:t>
            </a:r>
            <a:r>
              <a:rPr lang="en-GB" altLang="zh-CN" sz="2000" dirty="0"/>
              <a:t> LS.</a:t>
            </a:r>
          </a:p>
          <a:p>
            <a:pPr lvl="0"/>
            <a:r>
              <a:rPr lang="en-GB" altLang="zh-CN" sz="2000" dirty="0"/>
              <a:t>Proposals</a:t>
            </a:r>
            <a:endParaRPr lang="zh-CN" altLang="zh-CN" sz="20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dirty="0" err="1"/>
              <a:t>WF</a:t>
            </a:r>
            <a:r>
              <a:rPr lang="en-US" altLang="zh-CN" dirty="0"/>
              <a:t> (</a:t>
            </a:r>
            <a:r>
              <a:rPr lang="en-US" altLang="zh-CN" dirty="0" err="1"/>
              <a:t>GTW</a:t>
            </a:r>
            <a:r>
              <a:rPr lang="en-US" altLang="zh-CN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sz="1800" dirty="0">
                <a:highlight>
                  <a:srgbClr val="00FF00"/>
                </a:highlight>
              </a:rPr>
              <a:t>120kHz: Option 1, 480kHz: Option 2, 960kHz: Option 1, </a:t>
            </a:r>
          </a:p>
          <a:p>
            <a:pPr lvl="1">
              <a:lnSpc>
                <a:spcPct val="100000"/>
              </a:lnSpc>
            </a:pPr>
            <a:r>
              <a:rPr lang="en-US" altLang="zh-CN" sz="1800" dirty="0">
                <a:highlight>
                  <a:srgbClr val="00FF00"/>
                </a:highlight>
              </a:rPr>
              <a:t>The above agreement is subject to further review of licensed spectrum block sizes.</a:t>
            </a:r>
          </a:p>
          <a:p>
            <a:pPr lvl="1"/>
            <a:endParaRPr lang="en-US" sz="1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73E69F2-8055-41EE-8E53-3611F08BA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263672"/>
              </p:ext>
            </p:extLst>
          </p:nvPr>
        </p:nvGraphicFramePr>
        <p:xfrm>
          <a:off x="1270085" y="1554402"/>
          <a:ext cx="10335761" cy="3443016"/>
        </p:xfrm>
        <a:graphic>
          <a:graphicData uri="http://schemas.openxmlformats.org/drawingml/2006/table">
            <a:tbl>
              <a:tblPr firstRow="1" firstCol="1" bandRow="1"/>
              <a:tblGrid>
                <a:gridCol w="2147212">
                  <a:extLst>
                    <a:ext uri="{9D8B030D-6E8A-4147-A177-3AD203B41FA5}">
                      <a16:colId xmlns:a16="http://schemas.microsoft.com/office/drawing/2014/main" val="3961174969"/>
                    </a:ext>
                  </a:extLst>
                </a:gridCol>
                <a:gridCol w="2656486">
                  <a:extLst>
                    <a:ext uri="{9D8B030D-6E8A-4147-A177-3AD203B41FA5}">
                      <a16:colId xmlns:a16="http://schemas.microsoft.com/office/drawing/2014/main" val="4051164102"/>
                    </a:ext>
                  </a:extLst>
                </a:gridCol>
                <a:gridCol w="5532063">
                  <a:extLst>
                    <a:ext uri="{9D8B030D-6E8A-4147-A177-3AD203B41FA5}">
                      <a16:colId xmlns:a16="http://schemas.microsoft.com/office/drawing/2014/main" val="432099829"/>
                    </a:ext>
                  </a:extLst>
                </a:gridCol>
              </a:tblGrid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RAN4 SI Outcome (TR 38.808)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RAN1 LS (R1-2102128)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279543"/>
                  </a:ext>
                </a:extLst>
              </a:tr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Subcarrier spacing [kHz]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Minimum bandwidths [MHz]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Minimum bandwidths [MHz]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894868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50,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100 (QC, CATT, MTK, Xiaomi, LGE, Ericsson, Apple, OPPO,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200 (CMCC, Huawei)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3: 400 (vivo, Intel, Nokia)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016638"/>
                  </a:ext>
                </a:extLst>
              </a:tr>
              <a:tr h="4462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200 (QC, CATT, CMCC, LGE, Huawei, Apple, OPPO,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400 (QC, vivo, Ericsson, Intel, Nokia)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334621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400, 2160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400 (Charter, QC, CATT, CMCC, vivo, Xiaomi, LGE, Huawei, Apple, Samsung, OPPO, Nokia,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800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3: 2000 (Intel) or 2160 (Ericsson)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140719"/>
                  </a:ext>
                </a:extLst>
              </a:tr>
              <a:tr h="44622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Note: for the cases where multiple values are listed as candidates, there is no direct linking among min and max values in this table.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4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92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3-1-2: Maximum Channel BW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08"/>
            <a:ext cx="10515600" cy="546946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altLang="zh-CN" dirty="0"/>
              <a:t>Background: Maximum </a:t>
            </a:r>
            <a:r>
              <a:rPr lang="en-GB" altLang="zh-CN" dirty="0" err="1"/>
              <a:t>CBW</a:t>
            </a:r>
            <a:r>
              <a:rPr lang="en-GB" altLang="zh-CN" dirty="0"/>
              <a:t> with 960 kHz </a:t>
            </a:r>
            <a:r>
              <a:rPr lang="en-GB" altLang="zh-CN" dirty="0" err="1"/>
              <a:t>SCS</a:t>
            </a:r>
            <a:r>
              <a:rPr lang="en-GB" altLang="zh-CN" dirty="0"/>
              <a:t> is still open and RAN4 SI outcome does not align with </a:t>
            </a:r>
            <a:r>
              <a:rPr lang="en-GB" altLang="zh-CN" dirty="0" err="1"/>
              <a:t>RAN1</a:t>
            </a:r>
            <a:r>
              <a:rPr lang="en-GB" altLang="zh-CN" dirty="0"/>
              <a:t> LS.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To further consider the following options: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2000MHz for both licensed and unlicensed operations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2160MHz as the max. bandwidth, also 2000MHz will be specified as a channel bandwidth, both licensed and unlicensed operations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2160MHz for unlicensed operation and 2000MHz for licensed operation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Make a decision for unlicensed operation and FFS for licensed operation</a:t>
            </a:r>
          </a:p>
          <a:p>
            <a:pPr lvl="1"/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73E69F2-8055-41EE-8E53-3611F08BA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729535"/>
              </p:ext>
            </p:extLst>
          </p:nvPr>
        </p:nvGraphicFramePr>
        <p:xfrm>
          <a:off x="1447080" y="2171351"/>
          <a:ext cx="10420752" cy="2677344"/>
        </p:xfrm>
        <a:graphic>
          <a:graphicData uri="http://schemas.openxmlformats.org/drawingml/2006/table">
            <a:tbl>
              <a:tblPr firstRow="1" firstCol="1" bandRow="1"/>
              <a:tblGrid>
                <a:gridCol w="2145289">
                  <a:extLst>
                    <a:ext uri="{9D8B030D-6E8A-4147-A177-3AD203B41FA5}">
                      <a16:colId xmlns:a16="http://schemas.microsoft.com/office/drawing/2014/main" val="3961174969"/>
                    </a:ext>
                  </a:extLst>
                </a:gridCol>
                <a:gridCol w="2489935">
                  <a:extLst>
                    <a:ext uri="{9D8B030D-6E8A-4147-A177-3AD203B41FA5}">
                      <a16:colId xmlns:a16="http://schemas.microsoft.com/office/drawing/2014/main" val="4051164102"/>
                    </a:ext>
                  </a:extLst>
                </a:gridCol>
                <a:gridCol w="5785528">
                  <a:extLst>
                    <a:ext uri="{9D8B030D-6E8A-4147-A177-3AD203B41FA5}">
                      <a16:colId xmlns:a16="http://schemas.microsoft.com/office/drawing/2014/main" val="432099829"/>
                    </a:ext>
                  </a:extLst>
                </a:gridCol>
              </a:tblGrid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RAN4 SI Outcome (TR 38.808)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RAN1 LS (R1-2102128)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279543"/>
                  </a:ext>
                </a:extLst>
              </a:tr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Subcarrier spacing [kHz]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bandwidths [MHz]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bandwidths [MHz]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894868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016638"/>
                  </a:ext>
                </a:extLst>
              </a:tr>
              <a:tr h="4462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334621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1600, 2000, 2160, 3200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2000 (Qualcomm, CATT, vivo, ZTE, Huawei, Intel, Samsung)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2160 (Charter, Xiaomi,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LGE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Ericsson, Sony, [Qualcomm])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140719"/>
                  </a:ext>
                </a:extLst>
              </a:tr>
              <a:tr h="44622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Note: for the cases where multiple values are listed as candidates</a:t>
                      </a: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there </a:t>
                      </a:r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is no direct linking among min and max values in this table.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4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57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3-1-4: Spectrum Utilization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Background: </a:t>
            </a:r>
            <a:r>
              <a:rPr lang="en-US" altLang="zh-CN" dirty="0" err="1"/>
              <a:t>RAN1</a:t>
            </a:r>
            <a:r>
              <a:rPr lang="en-US" altLang="zh-CN" dirty="0"/>
              <a:t> LS asked </a:t>
            </a:r>
            <a:r>
              <a:rPr lang="en-US" altLang="zh-CN" dirty="0" err="1"/>
              <a:t>SU</a:t>
            </a:r>
            <a:r>
              <a:rPr lang="en-US" altLang="zh-CN" dirty="0"/>
              <a:t> on the max </a:t>
            </a:r>
            <a:r>
              <a:rPr lang="en-US" altLang="zh-CN" dirty="0" err="1"/>
              <a:t>CBWs</a:t>
            </a:r>
            <a:r>
              <a:rPr lang="en-US" altLang="zh-CN" dirty="0"/>
              <a:t> for each </a:t>
            </a:r>
            <a:r>
              <a:rPr lang="en-US" altLang="zh-CN" dirty="0" err="1"/>
              <a:t>SCS</a:t>
            </a:r>
            <a:r>
              <a:rPr lang="en-US" altLang="zh-CN" dirty="0"/>
              <a:t>.</a:t>
            </a:r>
          </a:p>
          <a:p>
            <a:endParaRPr lang="zh-CN" altLang="zh-CN" dirty="0"/>
          </a:p>
          <a:p>
            <a:pPr lvl="0"/>
            <a:r>
              <a:rPr lang="en-GB" altLang="zh-CN" dirty="0"/>
              <a:t>Proposals </a:t>
            </a:r>
          </a:p>
          <a:p>
            <a:pPr lvl="1"/>
            <a:r>
              <a:rPr lang="en-GB" altLang="zh-CN" dirty="0"/>
              <a:t>Option 1: Target the same </a:t>
            </a:r>
            <a:r>
              <a:rPr lang="en-GB" altLang="zh-CN" dirty="0" err="1"/>
              <a:t>SU</a:t>
            </a:r>
            <a:r>
              <a:rPr lang="en-GB" altLang="zh-CN" dirty="0"/>
              <a:t> in </a:t>
            </a:r>
            <a:r>
              <a:rPr lang="en-GB" altLang="zh-CN" dirty="0" err="1"/>
              <a:t>FR2</a:t>
            </a:r>
            <a:r>
              <a:rPr lang="en-GB" altLang="zh-CN" dirty="0"/>
              <a:t> (&lt;= 95% </a:t>
            </a:r>
            <a:r>
              <a:rPr lang="en-GB" altLang="zh-CN" dirty="0" err="1"/>
              <a:t>SU</a:t>
            </a:r>
            <a:r>
              <a:rPr lang="en-GB" altLang="zh-CN" dirty="0"/>
              <a:t>) and table in </a:t>
            </a:r>
            <a:r>
              <a:rPr lang="en-GB" altLang="zh-CN" dirty="0" err="1"/>
              <a:t>R4</a:t>
            </a:r>
            <a:r>
              <a:rPr lang="en-GB" altLang="zh-CN" dirty="0"/>
              <a:t>-2104821 (Apple, vivo)</a:t>
            </a:r>
          </a:p>
          <a:p>
            <a:pPr lvl="1"/>
            <a:r>
              <a:rPr lang="en-US" altLang="zh-CN" dirty="0"/>
              <a:t>Option 2: Consider ~ 85% </a:t>
            </a:r>
            <a:r>
              <a:rPr lang="en-US" altLang="zh-CN" dirty="0" err="1"/>
              <a:t>SU</a:t>
            </a:r>
            <a:r>
              <a:rPr lang="en-US" altLang="zh-CN" dirty="0"/>
              <a:t> (Ericsson)</a:t>
            </a:r>
          </a:p>
          <a:p>
            <a:pPr lvl="1"/>
            <a:r>
              <a:rPr lang="en-US" altLang="zh-CN" dirty="0"/>
              <a:t>Option 3: Need more study (</a:t>
            </a:r>
            <a:r>
              <a:rPr lang="en-US" altLang="zh-CN" dirty="0" err="1"/>
              <a:t>MTK</a:t>
            </a:r>
            <a:r>
              <a:rPr lang="en-US" altLang="zh-CN" dirty="0"/>
              <a:t>, </a:t>
            </a:r>
            <a:r>
              <a:rPr lang="en-US" altLang="zh-CN" dirty="0" err="1"/>
              <a:t>LGE</a:t>
            </a:r>
            <a:r>
              <a:rPr lang="en-US" altLang="zh-CN" dirty="0"/>
              <a:t>, Qualcomm, Huawei)</a:t>
            </a:r>
            <a:endParaRPr lang="en-US" strike="sngStrike" dirty="0"/>
          </a:p>
          <a:p>
            <a:pPr lvl="0"/>
            <a:endParaRPr lang="en-GB" altLang="zh-CN" sz="2400" dirty="0"/>
          </a:p>
          <a:p>
            <a:pPr lvl="0"/>
            <a:r>
              <a:rPr lang="en-GB" altLang="zh-CN" dirty="0" err="1"/>
              <a:t>WF</a:t>
            </a:r>
            <a:r>
              <a:rPr lang="en-GB" altLang="zh-CN" dirty="0"/>
              <a:t> </a:t>
            </a:r>
            <a:r>
              <a:rPr lang="en-US" altLang="zh-CN" dirty="0"/>
              <a:t>(</a:t>
            </a:r>
            <a:r>
              <a:rPr lang="en-US" altLang="zh-CN" dirty="0" err="1"/>
              <a:t>GTW</a:t>
            </a:r>
            <a:r>
              <a:rPr lang="en-US" altLang="zh-CN" dirty="0"/>
              <a:t> on Apr. 15): </a:t>
            </a:r>
            <a:endParaRPr lang="zh-CN" altLang="zh-CN" dirty="0"/>
          </a:p>
          <a:p>
            <a:pPr lvl="1"/>
            <a:r>
              <a:rPr lang="en-GB" dirty="0">
                <a:highlight>
                  <a:srgbClr val="00FF00"/>
                </a:highlight>
              </a:rPr>
              <a:t>Option 3</a:t>
            </a:r>
            <a:endParaRPr lang="en-US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2841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 1-2-1: Unfinished UE Testability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5916"/>
            <a:ext cx="10767646" cy="4624610"/>
          </a:xfrm>
        </p:spPr>
        <p:txBody>
          <a:bodyPr>
            <a:normAutofit/>
          </a:bodyPr>
          <a:lstStyle/>
          <a:p>
            <a:r>
              <a:rPr lang="en-US" dirty="0"/>
              <a:t>Background: </a:t>
            </a:r>
          </a:p>
          <a:p>
            <a:pPr lvl="1"/>
            <a:r>
              <a:rPr lang="en-US" dirty="0"/>
              <a:t>Majority view is supporting option 1 (Unfinished UE testability aspects shall not impact setting UE core requirements and completing the NR &gt; 52.6 GHz WI)</a:t>
            </a:r>
            <a:endParaRPr lang="en-GB" altLang="zh-CN" dirty="0"/>
          </a:p>
          <a:p>
            <a:pPr lvl="1"/>
            <a:endParaRPr lang="en-US" altLang="zh-CN" sz="2400" dirty="0"/>
          </a:p>
          <a:p>
            <a:r>
              <a:rPr lang="en-US" altLang="zh-CN" dirty="0"/>
              <a:t>Recommended </a:t>
            </a:r>
            <a:r>
              <a:rPr lang="en-US" altLang="zh-CN" dirty="0" err="1"/>
              <a:t>WF</a:t>
            </a:r>
            <a:r>
              <a:rPr lang="en-US" altLang="zh-CN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Agree on the option 1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1901666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 1-2-2: Testability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5916"/>
            <a:ext cx="10767646" cy="4624610"/>
          </a:xfrm>
        </p:spPr>
        <p:txBody>
          <a:bodyPr>
            <a:normAutofit/>
          </a:bodyPr>
          <a:lstStyle/>
          <a:p>
            <a:r>
              <a:rPr lang="en-US" dirty="0"/>
              <a:t>Background: </a:t>
            </a:r>
          </a:p>
          <a:p>
            <a:pPr lvl="1"/>
            <a:r>
              <a:rPr lang="en-US" dirty="0"/>
              <a:t>There are approximately half and half to support the option 1 (include UE OTA in Rel-17 WI) and option 2 (plenary discussion). While this has been discussed in the plenary, the moderator understands this is RAN4 responsibility.</a:t>
            </a:r>
          </a:p>
          <a:p>
            <a:pPr lvl="1"/>
            <a:r>
              <a:rPr lang="en-US" dirty="0"/>
              <a:t>During 2</a:t>
            </a:r>
            <a:r>
              <a:rPr lang="en-US" baseline="30000" dirty="0"/>
              <a:t>nd</a:t>
            </a:r>
            <a:r>
              <a:rPr lang="en-US" dirty="0"/>
              <a:t> round discussion, a single company is clearly opposing against for the option 1 as this is plenary issue.</a:t>
            </a:r>
          </a:p>
          <a:p>
            <a:pPr lvl="1"/>
            <a:endParaRPr lang="en-US" altLang="zh-CN" sz="2400" dirty="0"/>
          </a:p>
          <a:p>
            <a:r>
              <a:rPr lang="en-US" altLang="zh-CN" dirty="0"/>
              <a:t>Recommended </a:t>
            </a:r>
            <a:r>
              <a:rPr lang="en-US" altLang="zh-CN" dirty="0" err="1"/>
              <a:t>WF</a:t>
            </a:r>
            <a:r>
              <a:rPr lang="en-US" altLang="zh-CN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RAN4 continues the discussion in the next meeting.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95182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1587</Words>
  <Application>Microsoft Office PowerPoint</Application>
  <PresentationFormat>Widescreen</PresentationFormat>
  <Paragraphs>186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WF on [137] NR_ext_to_71GHz_Part1</vt:lpstr>
      <vt:lpstr>Issue 2-1-2: Licensed band definition</vt:lpstr>
      <vt:lpstr>Issue 2-1-3: Unlicensed band definition</vt:lpstr>
      <vt:lpstr>Issue 2-1-5: Baseline regulatory requirement</vt:lpstr>
      <vt:lpstr>Issue 3-1-1: Minimum Channel BW</vt:lpstr>
      <vt:lpstr>Issue 3-1-2: Maximum Channel BW</vt:lpstr>
      <vt:lpstr>Issue 3-1-4: Spectrum Utilization</vt:lpstr>
      <vt:lpstr>Issue 1-2-1: Unfinished UE Testability</vt:lpstr>
      <vt:lpstr>Issue 1-2-2: Testability</vt:lpstr>
      <vt:lpstr>Issue 3-1-2: Maximum Channel BW in 2nd rd</vt:lpstr>
      <vt:lpstr>Issue 3-1-3: Carrier Aggregation Support</vt:lpstr>
      <vt:lpstr>Issue 3-2-1: Harmonize licensed and unlicensed channelization</vt:lpstr>
      <vt:lpstr>Issue 3-2-2: Channelization for licensed band</vt:lpstr>
      <vt:lpstr>Issue 3-2-3: Channelization for unlicensed band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Kim, Jiwoo</cp:lastModifiedBy>
  <cp:revision>71</cp:revision>
  <dcterms:created xsi:type="dcterms:W3CDTF">2020-05-30T01:52:32Z</dcterms:created>
  <dcterms:modified xsi:type="dcterms:W3CDTF">2021-04-19T21:28:35Z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