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274" r:id="rId3"/>
    <p:sldId id="263" r:id="rId4"/>
    <p:sldId id="264" r:id="rId5"/>
    <p:sldId id="275" r:id="rId6"/>
    <p:sldId id="280" r:id="rId7"/>
    <p:sldId id="266" r:id="rId8"/>
    <p:sldId id="273" r:id="rId9"/>
    <p:sldId id="285" r:id="rId10"/>
    <p:sldId id="281" r:id="rId11"/>
    <p:sldId id="282" r:id="rId12"/>
    <p:sldId id="283" r:id="rId13"/>
    <p:sldId id="277" r:id="rId14"/>
    <p:sldId id="284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5E9B4A87-BE1C-48AC-BEA7-E71AB4EE2FC5}" v="12" dt="2021-04-19T19:52:18.953"/>
    <p1510:client id="{A0D5AE30-7E26-4672-80C3-C8604BC1207F}" v="4" dt="2021-04-19T20:08:44.893"/>
    <p1510:client id="{A208A6CF-31EA-43EE-BA3C-B389987D735E}" v="1" dt="2021-04-19T20:58:55.25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009"/>
    <p:restoredTop sz="94719"/>
  </p:normalViewPr>
  <p:slideViewPr>
    <p:cSldViewPr snapToGrid="0">
      <p:cViewPr varScale="1">
        <p:scale>
          <a:sx n="76" d="100"/>
          <a:sy n="76" d="100"/>
        </p:scale>
        <p:origin x="108" y="332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microsoft.com/office/2016/11/relationships/changesInfo" Target="changesInfos/changesInfo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im, Jiwoo" userId="fb274f52-7448-4f5f-8282-633eb88d7d5c" providerId="ADAL" clId="{A208A6CF-31EA-43EE-BA3C-B389987D735E}"/>
    <pc:docChg chg="modSld">
      <pc:chgData name="Kim, Jiwoo" userId="fb274f52-7448-4f5f-8282-633eb88d7d5c" providerId="ADAL" clId="{A208A6CF-31EA-43EE-BA3C-B389987D735E}" dt="2021-04-19T20:58:55.257" v="0"/>
      <pc:docMkLst>
        <pc:docMk/>
      </pc:docMkLst>
      <pc:sldChg chg="modSp">
        <pc:chgData name="Kim, Jiwoo" userId="fb274f52-7448-4f5f-8282-633eb88d7d5c" providerId="ADAL" clId="{A208A6CF-31EA-43EE-BA3C-B389987D735E}" dt="2021-04-19T20:58:55.257" v="0"/>
        <pc:sldMkLst>
          <pc:docMk/>
          <pc:sldMk cId="3167598615" sldId="256"/>
        </pc:sldMkLst>
        <pc:spChg chg="mod">
          <ac:chgData name="Kim, Jiwoo" userId="fb274f52-7448-4f5f-8282-633eb88d7d5c" providerId="ADAL" clId="{A208A6CF-31EA-43EE-BA3C-B389987D735E}" dt="2021-04-19T20:58:55.257" v="0"/>
          <ac:spMkLst>
            <pc:docMk/>
            <pc:sldMk cId="3167598615" sldId="256"/>
            <ac:spMk id="5" creationId="{13EF9F9D-EEF2-4BFC-8087-40C5A7AAF8A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2E99B93-C058-1146-989C-5150B6C8B63E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0F2933-3034-9144-AE74-9AB6CF4FAA9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9670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193349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00F2933-3034-9144-AE74-9AB6CF4FAA9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7049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13E3A6-B9BC-47CC-9546-703D41E72F9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5C621E8-B233-477A-AC22-B517FD44F3F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F7E8F0-DF9C-4D1F-BC6D-A50E7FBC1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693FA49-E975-46C1-9ADE-C168058D0D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425BB07-538A-47AF-9C83-1D5B233DE1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04779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387E969-82F9-4894-8F12-EF92FAA0FF3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86CD74E-AF37-4A9A-8EAE-03BAD254F3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34A1BE7-B6AA-4BD5-89A8-957CDFC4B5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E0E463-2A77-48B4-96FA-DCF007FC9BB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D93EA04-B28F-44F2-B530-7C84F56033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39934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7C64D4-6DAA-4EF7-9412-514349BD5E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BFB29A1A-C22B-4C70-BC44-9FBAE0C099C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4EA0EA-FB0F-4F20-8166-119EE680E2D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4854A09-DF14-4BB0-8222-021F3A9FA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38DD96C-3F61-4186-BA84-C9DDC60108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777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C11D8E-BA83-42AB-8FA3-A4048A3218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A8611A8-A400-4519-A1AF-CB78710DDBF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D1E7B3-711E-49CD-85ED-56690507F1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904CC46-BB0E-4369-A899-B28A3CA6A5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CD804B-4208-4DCA-B826-50A8715E82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69054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A4D9C-A9AB-4664-83F4-64A43F27A94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3D36EDB-39DB-450F-BC19-5297BC632F1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9565AF2-0A22-4626-A14B-8093479939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BB1A91D-01CA-4D53-B2BB-44C7CBD841F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97ED4F-34CD-4D68-8534-FDED77F137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81418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FA70E3-4394-4F59-AC7D-E2D0F845AB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8E039E-CAAD-433F-830D-843BAF2E711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6F69FBA2-106C-44E3-A954-F6B4AEEBFFD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186288-18C5-4BD3-B235-0C32EF82CEE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B3FB20F3-25FA-4127-8EB0-7C5A03D035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C3380FE-B97D-4976-9E9C-4CEBAFD513F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30368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C56C0D-DD28-4A7F-81D6-73856ACAF5B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CA62EE6-B6A3-4BC5-A764-5FE14EDC9B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825C2DC-A4DD-4FC3-A0A1-EE4BA1C114C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A3991833-E441-4C41-80C0-1B977CABA48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18344BD-BC0A-4D62-A1C9-A04A52AE217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ADF92ACA-0C53-48D7-AF7C-5E50212B01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35BF3F7-218C-4C6F-BB3F-1A09AD1342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8EB091AE-E943-4AEA-82F8-5B8EDE194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27318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1EC03A6-A176-461D-AFCD-78344C2DB7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3B93DE9-8559-4621-BB96-8C09330092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C39A36E9-4BBB-4B9F-8B3C-0C251D77D1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2331A13-633C-4647-A9C5-328948240D6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84299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53AF411-175F-4444-BA52-03B4EC37A0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C201B43-76D4-4583-B98C-275745983D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F6B74D1-EAE8-474D-B923-6E0D5DCF87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071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59FF2D-E95E-4155-9DDF-4D22F96D140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45890FE-9490-42E8-8063-C0C2EEFEBEB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68B1D2F-7B0F-4A61-878A-40A59000C04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A382E9C-0557-439E-BBC1-57BDA57C71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94AD34-21B8-4FE2-A9DF-761396AA43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10CF4DF-093E-4176-9EF4-9EAA87355F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223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FD9C64-D640-4789-BCF5-C03FF6C5C96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17023DB-A429-47C1-913F-1AD7D2A46BC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962B66F-7DA0-46FB-8A58-4BE3D47C97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4F80D5D-1BF7-4977-81A4-F69A37A92F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777FFE9-4F0F-47D5-88E2-8B8F8C294F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42F1111-5722-456E-AF6F-FAFE609D56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98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C9DD8DAE-8130-4491-B28D-48BFA106A36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341038-7069-464A-AA8D-2D350C0B6F0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89F64A2-2287-4084-9621-06147C1CD3D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D77FA6-14F9-4F9B-BC46-8871F47A9012}" type="datetimeFigureOut">
              <a:rPr lang="en-US" smtClean="0"/>
              <a:t>4/19/2021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1A9E735-EF38-4FE5-8293-9FDCCEC9A17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1EF942D-225C-4526-BEF1-A744D1712C5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1DAD3D-E604-4648-A9C7-566F700F363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99826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061E050-588E-4ED2-968E-02254B024DC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651731"/>
            <a:ext cx="9144000" cy="2387600"/>
          </a:xfrm>
        </p:spPr>
        <p:txBody>
          <a:bodyPr>
            <a:normAutofit/>
          </a:bodyPr>
          <a:lstStyle/>
          <a:p>
            <a:r>
              <a:rPr lang="en-US" sz="4400" dirty="0" err="1"/>
              <a:t>WF</a:t>
            </a:r>
            <a:r>
              <a:rPr lang="en-US" sz="4400" dirty="0"/>
              <a:t> on [137] </a:t>
            </a:r>
            <a:r>
              <a:rPr lang="en-US" sz="4400" dirty="0" err="1"/>
              <a:t>NR_ext_to_71GHz_Part1</a:t>
            </a:r>
            <a:endParaRPr lang="en-US" sz="44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03A2C79-E080-491D-AFCE-D17887D8002D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427878"/>
            <a:ext cx="9144000" cy="1655762"/>
          </a:xfrm>
        </p:spPr>
        <p:txBody>
          <a:bodyPr/>
          <a:lstStyle/>
          <a:p>
            <a:r>
              <a:rPr lang="en-US" dirty="0"/>
              <a:t>Intel (Moderator)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3005290-B47D-42A9-8855-4A6D38C26D58}"/>
              </a:ext>
            </a:extLst>
          </p:cNvPr>
          <p:cNvSpPr txBox="1"/>
          <p:nvPr/>
        </p:nvSpPr>
        <p:spPr>
          <a:xfrm>
            <a:off x="996593" y="739739"/>
            <a:ext cx="408560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/>
              <a:t>3GPP TSG-RAN WG4 Meeting # </a:t>
            </a:r>
            <a:r>
              <a:rPr lang="en-US" altLang="zh-CN" b="1" dirty="0"/>
              <a:t>#98-bis-e</a:t>
            </a:r>
            <a:endParaRPr lang="en-GB" b="1" dirty="0"/>
          </a:p>
          <a:p>
            <a:r>
              <a:rPr lang="en-US" altLang="zh-CN" b="1" dirty="0"/>
              <a:t>Electronic Meeting, Apr. 12 -20, 2021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3EF9F9D-EEF2-4BFC-8087-40C5A7AAF8AD}"/>
              </a:ext>
            </a:extLst>
          </p:cNvPr>
          <p:cNvSpPr txBox="1"/>
          <p:nvPr/>
        </p:nvSpPr>
        <p:spPr>
          <a:xfrm>
            <a:off x="10459092" y="893852"/>
            <a:ext cx="132119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b="1" dirty="0" err="1"/>
              <a:t>R4</a:t>
            </a:r>
            <a:r>
              <a:rPr lang="en-GB" b="1" dirty="0"/>
              <a:t>-2105410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67598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 in 2</a:t>
            </a:r>
            <a:r>
              <a:rPr lang="en-US" altLang="zh-CN" baseline="30000" dirty="0"/>
              <a:t>nd</a:t>
            </a:r>
            <a:r>
              <a:rPr lang="en-US" altLang="zh-CN" dirty="0"/>
              <a:t> </a:t>
            </a:r>
            <a:r>
              <a:rPr lang="en-US" altLang="zh-CN" dirty="0" err="1"/>
              <a:t>rd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Further input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 based on the </a:t>
            </a:r>
            <a:r>
              <a:rPr lang="en-US" altLang="zh-CN" dirty="0" err="1"/>
              <a:t>GTW</a:t>
            </a:r>
            <a:r>
              <a:rPr lang="en-US" altLang="zh-CN" dirty="0"/>
              <a:t> on Apr. 14</a:t>
            </a:r>
            <a:endParaRPr lang="en-US" altLang="zh-CN" sz="2400" dirty="0"/>
          </a:p>
          <a:p>
            <a:pPr lvl="1">
              <a:lnSpc>
                <a:spcPct val="100000"/>
              </a:lnSpc>
            </a:pPr>
            <a:r>
              <a:rPr lang="en-US" altLang="zh-CN" dirty="0"/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2000MHz for both licensed and unlicensed operations (vivo, CATT, Huawei)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2160MHz as the max. bandwidth, also 2000MHz will be specified as a channel bandwidth, both licensed and unlicensed operations (Xiaomi, Charter, Sony)</a:t>
            </a:r>
          </a:p>
          <a:p>
            <a:pPr lvl="2">
              <a:lnSpc>
                <a:spcPct val="100000"/>
              </a:lnSpc>
            </a:pPr>
            <a:r>
              <a:rPr lang="en-US" altLang="zh-CN" dirty="0" err="1"/>
              <a:t>2160MHz</a:t>
            </a:r>
            <a:r>
              <a:rPr lang="en-US" altLang="zh-CN" dirty="0"/>
              <a:t> for unlicensed operation and </a:t>
            </a:r>
            <a:r>
              <a:rPr lang="en-US" altLang="zh-CN" dirty="0" err="1"/>
              <a:t>2000MHz</a:t>
            </a:r>
            <a:r>
              <a:rPr lang="en-US" altLang="zh-CN" dirty="0"/>
              <a:t> for licensed operation (vivo, Apple)</a:t>
            </a:r>
          </a:p>
          <a:p>
            <a:pPr lvl="2">
              <a:lnSpc>
                <a:spcPct val="100000"/>
              </a:lnSpc>
            </a:pPr>
            <a:r>
              <a:rPr lang="en-US" altLang="zh-CN" dirty="0"/>
              <a:t>Make a decision for unlicensed operation and FFS for licensed operation</a:t>
            </a:r>
          </a:p>
          <a:p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with the options above </a:t>
            </a:r>
          </a:p>
        </p:txBody>
      </p:sp>
    </p:spTree>
    <p:extLst>
      <p:ext uri="{BB962C8B-B14F-4D97-AF65-F5344CB8AC3E}">
        <p14:creationId xmlns:p14="http://schemas.microsoft.com/office/powerpoint/2010/main" val="3155903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3-1-3: Carrier Aggregation Support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822492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 </a:t>
            </a:r>
            <a:r>
              <a:rPr lang="en-US" altLang="zh-CN" dirty="0"/>
              <a:t>Whether CA is enabled for 60 GHz and there were the following inputs 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</a:t>
            </a:r>
          </a:p>
          <a:p>
            <a:pPr lvl="1"/>
            <a:r>
              <a:rPr lang="en-US" altLang="zh-CN" sz="2000" dirty="0"/>
              <a:t>Input 1: No CA to support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≤ 2000 </a:t>
            </a:r>
            <a:r>
              <a:rPr lang="en-US" altLang="zh-CN" sz="2000" dirty="0" err="1"/>
              <a:t>MHz.</a:t>
            </a:r>
            <a:r>
              <a:rPr lang="en-US" altLang="zh-CN" sz="2000" dirty="0"/>
              <a:t>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&gt; 2000 MHz (vivo)</a:t>
            </a:r>
          </a:p>
          <a:p>
            <a:pPr lvl="1"/>
            <a:r>
              <a:rPr lang="en-US" altLang="zh-CN" sz="2000" dirty="0"/>
              <a:t>Input 2: CA is enabled for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&lt; 2000 MHz to support 2000 MHz or larger. Sufficient number of smaller </a:t>
            </a:r>
            <a:r>
              <a:rPr lang="en-US" altLang="zh-CN" sz="2000" dirty="0" err="1"/>
              <a:t>CBW</a:t>
            </a:r>
            <a:r>
              <a:rPr lang="en-US" altLang="zh-CN" sz="2000" dirty="0"/>
              <a:t> shall be supported (Qualcomm)</a:t>
            </a:r>
          </a:p>
          <a:p>
            <a:pPr lvl="1"/>
            <a:r>
              <a:rPr lang="en-US" altLang="zh-CN" sz="2000" dirty="0"/>
              <a:t>Input 3: Prioritize combination first (Apple)</a:t>
            </a:r>
          </a:p>
          <a:p>
            <a:pPr lvl="1"/>
            <a:r>
              <a:rPr lang="en-US" altLang="zh-CN" sz="2000" dirty="0"/>
              <a:t>Input 4: CA shall be supported (CATT, Sony)</a:t>
            </a:r>
          </a:p>
          <a:p>
            <a:pPr lvl="2"/>
            <a:r>
              <a:rPr lang="en-US" altLang="zh-CN" sz="1600" dirty="0"/>
              <a:t>Input 4-1: up to 4 CCs and max aggregated BW is 8.84 GHz (Charter)</a:t>
            </a:r>
          </a:p>
          <a:p>
            <a:pPr lvl="2"/>
            <a:r>
              <a:rPr lang="en-US" altLang="zh-CN" sz="1600" dirty="0"/>
              <a:t>Input 4-2: CA case could be small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for larger aggregated </a:t>
            </a:r>
            <a:r>
              <a:rPr lang="en-US" altLang="zh-CN" sz="1600" dirty="0" err="1"/>
              <a:t>CBW</a:t>
            </a:r>
            <a:r>
              <a:rPr lang="en-US" altLang="zh-CN" sz="1600" dirty="0"/>
              <a:t> such as 5 x 400 MHz to support 2000 </a:t>
            </a:r>
            <a:r>
              <a:rPr lang="en-US" altLang="zh-CN" sz="1600" dirty="0" err="1"/>
              <a:t>MHz.</a:t>
            </a:r>
            <a:r>
              <a:rPr lang="en-US" altLang="zh-CN" sz="1600" dirty="0"/>
              <a:t> n x 2000 MHz can be discussed.</a:t>
            </a:r>
          </a:p>
          <a:p>
            <a:pPr lvl="1"/>
            <a:r>
              <a:rPr lang="en-US" altLang="zh-CN" sz="2000" dirty="0"/>
              <a:t>Input 5: Need more analysis and discussion (Huawei)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continues to discuss in the next meeting and interested companies are encouraged to bring a contribution. </a:t>
            </a:r>
          </a:p>
        </p:txBody>
      </p:sp>
    </p:spTree>
    <p:extLst>
      <p:ext uri="{BB962C8B-B14F-4D97-AF65-F5344CB8AC3E}">
        <p14:creationId xmlns:p14="http://schemas.microsoft.com/office/powerpoint/2010/main" val="240772329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199" y="365125"/>
            <a:ext cx="11075377" cy="1325563"/>
          </a:xfrm>
        </p:spPr>
        <p:txBody>
          <a:bodyPr>
            <a:normAutofit/>
          </a:bodyPr>
          <a:lstStyle/>
          <a:p>
            <a:r>
              <a:rPr lang="en-US" dirty="0"/>
              <a:t>Issue 3-2-1: Harmonize licensed and unlicensed channelization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199" y="2045433"/>
            <a:ext cx="10515600" cy="4351338"/>
          </a:xfrm>
        </p:spPr>
        <p:txBody>
          <a:bodyPr>
            <a:normAutofit/>
          </a:bodyPr>
          <a:lstStyle/>
          <a:p>
            <a:r>
              <a:rPr lang="en-US" altLang="zh-CN" dirty="0"/>
              <a:t>Background: </a:t>
            </a:r>
          </a:p>
          <a:p>
            <a:pPr lvl="1"/>
            <a:r>
              <a:rPr lang="en-US" altLang="zh-CN" dirty="0"/>
              <a:t>The following </a:t>
            </a:r>
            <a:r>
              <a:rPr lang="en-US" altLang="zh-CN" dirty="0" err="1"/>
              <a:t>WF</a:t>
            </a:r>
            <a:r>
              <a:rPr lang="en-US" altLang="zh-CN" dirty="0"/>
              <a:t> suggested by the Chair in </a:t>
            </a:r>
            <a:r>
              <a:rPr lang="en-US" altLang="zh-CN" dirty="0" err="1"/>
              <a:t>GTW</a:t>
            </a:r>
            <a:r>
              <a:rPr lang="en-US" altLang="zh-CN" dirty="0"/>
              <a:t> on Apr. 15 but no conclusion. </a:t>
            </a:r>
          </a:p>
          <a:p>
            <a:pPr lvl="2"/>
            <a:r>
              <a:rPr lang="en-US" i="1" dirty="0"/>
              <a:t>RAN4 agrees to seek a unified raster design for both licensed and unlicensed bands. 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views are diverged.</a:t>
            </a:r>
          </a:p>
          <a:p>
            <a:pPr lvl="1"/>
            <a:endParaRPr lang="en-US" dirty="0"/>
          </a:p>
          <a:p>
            <a:r>
              <a:rPr lang="en-US" dirty="0"/>
              <a:t>Recommended </a:t>
            </a:r>
            <a:r>
              <a:rPr lang="en-US" dirty="0" err="1"/>
              <a:t>WF</a:t>
            </a:r>
            <a:endParaRPr lang="en-US" dirty="0"/>
          </a:p>
          <a:p>
            <a:pPr lvl="1"/>
            <a:r>
              <a:rPr lang="en-US" dirty="0"/>
              <a:t>RAN4 come back this issue in the next meeting.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704053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3-2-2: Channelization for 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</a:t>
            </a:r>
          </a:p>
          <a:p>
            <a:pPr lvl="1"/>
            <a:r>
              <a:rPr lang="en-GB" altLang="zh-CN" dirty="0"/>
              <a:t>The following options were discussed in </a:t>
            </a:r>
            <a:r>
              <a:rPr lang="en-GB" altLang="zh-CN" dirty="0" err="1"/>
              <a:t>GTW</a:t>
            </a:r>
            <a:r>
              <a:rPr lang="en-GB" altLang="zh-CN" dirty="0"/>
              <a:t> on Apr. 15. 2</a:t>
            </a:r>
            <a:r>
              <a:rPr lang="en-GB" altLang="zh-CN" baseline="30000" dirty="0"/>
              <a:t>nd</a:t>
            </a:r>
            <a:r>
              <a:rPr lang="en-GB" altLang="zh-CN" dirty="0"/>
              <a:t> round input are indicated for each option</a:t>
            </a:r>
            <a:r>
              <a:rPr lang="en-US" altLang="zh-CN" dirty="0"/>
              <a:t>: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Do not use the NR-U approach, i.e. considering IEEE channels </a:t>
            </a:r>
            <a:r>
              <a:rPr lang="en-US" altLang="zh-CN" i="1" u="sng" dirty="0"/>
              <a:t>with fixed channelization</a:t>
            </a:r>
            <a:endParaRPr lang="en-US" altLang="zh-CN" dirty="0"/>
          </a:p>
          <a:p>
            <a:pPr lvl="2"/>
            <a:r>
              <a:rPr lang="en-US" altLang="zh-CN" dirty="0"/>
              <a:t>Option 2: Do not consider IEEE channels, use </a:t>
            </a:r>
            <a:r>
              <a:rPr lang="en-US" altLang="zh-CN" i="1" u="sng" dirty="0"/>
              <a:t> floating raster </a:t>
            </a:r>
            <a:r>
              <a:rPr lang="en-US" altLang="zh-CN" dirty="0"/>
              <a:t>like in NR system (Xiaomi, Apple)</a:t>
            </a:r>
          </a:p>
          <a:p>
            <a:pPr lvl="2"/>
            <a:r>
              <a:rPr lang="en-US" altLang="zh-CN" dirty="0"/>
              <a:t>Option 3: Do not consider IEEE channels, use a fixed raster (Ericsson)</a:t>
            </a:r>
          </a:p>
          <a:p>
            <a:pPr lvl="2"/>
            <a:r>
              <a:rPr lang="en-US" altLang="zh-CN" dirty="0"/>
              <a:t>Other comments: </a:t>
            </a:r>
          </a:p>
          <a:p>
            <a:pPr lvl="3"/>
            <a:r>
              <a:rPr lang="en-US" altLang="zh-CN" dirty="0"/>
              <a:t>A fixed faster, harmonized where possible for the agreed unlicensed band (</a:t>
            </a:r>
            <a:r>
              <a:rPr lang="en-US" altLang="zh-CN" dirty="0" err="1"/>
              <a:t>MTK</a:t>
            </a:r>
            <a:r>
              <a:rPr lang="en-US" altLang="zh-CN" dirty="0"/>
              <a:t>, Charter)</a:t>
            </a:r>
          </a:p>
          <a:p>
            <a:pPr lvl="3"/>
            <a:r>
              <a:rPr lang="en-US" altLang="zh-CN" dirty="0"/>
              <a:t>Come back next meeting (vivo)</a:t>
            </a:r>
          </a:p>
          <a:p>
            <a:pPr lvl="3"/>
            <a:r>
              <a:rPr lang="en-US" altLang="zh-CN" dirty="0"/>
              <a:t>Two options can be discussed to see pros and cons in the next meeting (CATT)</a:t>
            </a:r>
          </a:p>
          <a:p>
            <a:pPr lvl="1"/>
            <a:r>
              <a:rPr lang="en-US" altLang="zh-CN" dirty="0"/>
              <a:t>During 2</a:t>
            </a:r>
            <a:r>
              <a:rPr lang="en-US" altLang="zh-CN" baseline="30000" dirty="0"/>
              <a:t>nd</a:t>
            </a:r>
            <a:r>
              <a:rPr lang="en-US" altLang="zh-CN" dirty="0"/>
              <a:t> round discussion, views are diverged.</a:t>
            </a:r>
          </a:p>
          <a:p>
            <a:pPr marL="819150" lvl="4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493107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1057792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3-2-3: Channelization for unlicensed band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Background:</a:t>
            </a:r>
          </a:p>
          <a:p>
            <a:pPr lvl="1"/>
            <a:r>
              <a:rPr lang="en-GB" altLang="zh-CN" dirty="0"/>
              <a:t>The following proposals were discussed </a:t>
            </a:r>
          </a:p>
          <a:p>
            <a:pPr lvl="2"/>
            <a:r>
              <a:rPr lang="en-GB" altLang="zh-CN" dirty="0"/>
              <a:t>Option 1: </a:t>
            </a:r>
            <a:r>
              <a:rPr lang="en-US" altLang="zh-CN" dirty="0"/>
              <a:t>Align with IEEE 802.11ad/ay channels, i.e., fixed channelization like in NR-U (Charter, Qualcomm, Sony)</a:t>
            </a:r>
          </a:p>
          <a:p>
            <a:pPr lvl="2"/>
            <a:r>
              <a:rPr lang="en-US" altLang="zh-CN" dirty="0"/>
              <a:t>Option </a:t>
            </a:r>
            <a:r>
              <a:rPr lang="en-US" altLang="zh-CN" dirty="0" err="1"/>
              <a:t>1A</a:t>
            </a:r>
            <a:r>
              <a:rPr lang="en-US" altLang="zh-CN" dirty="0"/>
              <a:t>: Support sub-channelization for 2.16 GHz channels to facilitate smooth coexistence for narrowband operation (Nokia, CATT, Xiaomi, </a:t>
            </a:r>
            <a:r>
              <a:rPr lang="en-US" altLang="zh-CN" dirty="0" err="1"/>
              <a:t>LGE</a:t>
            </a:r>
            <a:r>
              <a:rPr lang="en-US" altLang="zh-CN" dirty="0"/>
              <a:t>)</a:t>
            </a:r>
          </a:p>
          <a:p>
            <a:pPr lvl="2"/>
            <a:r>
              <a:rPr lang="en-US" altLang="zh-CN" dirty="0"/>
              <a:t>Option 2: Do not consider IEEE channels, i.e., floating raster like in NR system</a:t>
            </a:r>
          </a:p>
          <a:p>
            <a:pPr lvl="2"/>
            <a:r>
              <a:rPr lang="en-US" altLang="zh-CN" dirty="0"/>
              <a:t>Option 3: More time to study (</a:t>
            </a:r>
            <a:r>
              <a:rPr lang="en-US" altLang="zh-CN" dirty="0" err="1"/>
              <a:t>MTK</a:t>
            </a:r>
            <a:r>
              <a:rPr lang="en-US" altLang="zh-CN" dirty="0"/>
              <a:t>, Huawei)</a:t>
            </a:r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/>
              <a:t>Recommended </a:t>
            </a:r>
            <a:r>
              <a:rPr lang="en-US" altLang="zh-CN" sz="2400" dirty="0" err="1"/>
              <a:t>WF</a:t>
            </a:r>
            <a:r>
              <a:rPr lang="en-US" altLang="zh-CN" sz="2400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Continue discussion in the next meeting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6534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2-1-2: Licensed band definition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6033" y="1647652"/>
            <a:ext cx="10515600" cy="4624610"/>
          </a:xfrm>
        </p:spPr>
        <p:txBody>
          <a:bodyPr>
            <a:normAutofit fontScale="92500" lnSpcReduction="20000"/>
          </a:bodyPr>
          <a:lstStyle/>
          <a:p>
            <a:pPr lvl="0"/>
            <a:r>
              <a:rPr lang="en-GB" altLang="zh-CN" dirty="0"/>
              <a:t>Background: Currently no regulatory for licensed operation in 60 GHz</a:t>
            </a:r>
          </a:p>
          <a:p>
            <a:pPr marL="0" lvl="0" indent="0">
              <a:buNone/>
            </a:pPr>
            <a:endParaRPr lang="en-GB" altLang="zh-CN" dirty="0"/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66 – 71 GHz (CATT, ZTE, Ericsson, CMCC, Huawei)</a:t>
            </a:r>
          </a:p>
          <a:p>
            <a:pPr lvl="1"/>
            <a:r>
              <a:rPr lang="en-US" altLang="zh-CN" dirty="0"/>
              <a:t>Option 2: Postpone the decision until regulatory becomes clear (Charter, Qualcomm, vivo, MTK, LGE, Nokia, Apple, AT&amp;T)</a:t>
            </a:r>
            <a:endParaRPr lang="zh-CN" altLang="zh-CN" dirty="0"/>
          </a:p>
          <a:p>
            <a:pPr lvl="1"/>
            <a:endParaRPr lang="en-US" altLang="zh-CN" sz="2400" dirty="0"/>
          </a:p>
          <a:p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Agree to define a band [66-71] GHz, based on which the system parameters discussion can proceed with an aim to harmonize for both licensed and unlicensed bands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The work except system parameters on this band will start when regulations become clear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6219614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010CE2-E2C4-44A7-AAA1-9D399B35A10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2-1-3: Unlicensed band definition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E2ACD71-E98B-4C96-9D73-1B4847DC5B7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57 – 71 GHz (vivo, Apple, Ericsson, Nokia, Charter, Qualcomm, </a:t>
            </a:r>
            <a:r>
              <a:rPr lang="en-GB" altLang="zh-CN" dirty="0" err="1"/>
              <a:t>CMCC</a:t>
            </a:r>
            <a:r>
              <a:rPr lang="en-GB" altLang="zh-CN" dirty="0"/>
              <a:t>, </a:t>
            </a:r>
            <a:r>
              <a:rPr lang="en-GB" altLang="zh-CN" dirty="0" err="1"/>
              <a:t>MTK</a:t>
            </a:r>
            <a:r>
              <a:rPr lang="en-GB" altLang="zh-CN" dirty="0"/>
              <a:t>, Xiaomi, </a:t>
            </a:r>
            <a:r>
              <a:rPr lang="en-GB" altLang="zh-CN" dirty="0" err="1"/>
              <a:t>LGE</a:t>
            </a:r>
            <a:r>
              <a:rPr lang="en-GB" altLang="zh-CN" dirty="0"/>
              <a:t>)</a:t>
            </a:r>
          </a:p>
          <a:p>
            <a:pPr lvl="1"/>
            <a:r>
              <a:rPr lang="en-GB" altLang="zh-CN" dirty="0"/>
              <a:t>Option 2: 57 – 66 GHz (vivo)</a:t>
            </a:r>
          </a:p>
          <a:p>
            <a:pPr lvl="1"/>
            <a:r>
              <a:rPr lang="en-GB" altLang="zh-CN" dirty="0"/>
              <a:t>Option 3: 57.24 – 70.2 GHz (CATT)</a:t>
            </a:r>
          </a:p>
          <a:p>
            <a:pPr marL="457200" lvl="1" indent="0">
              <a:buNone/>
            </a:pP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Option 1</a:t>
            </a:r>
          </a:p>
          <a:p>
            <a:pPr lvl="1"/>
            <a:endParaRPr lang="en-US" dirty="0"/>
          </a:p>
          <a:p>
            <a:pPr lvl="1">
              <a:lnSpc>
                <a:spcPct val="100000"/>
              </a:lnSpc>
            </a:pPr>
            <a:endParaRPr lang="en-US" altLang="zh-CN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56333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2-1-5: Baseline regulatory requirement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907063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lvl="1"/>
            <a:r>
              <a:rPr lang="en-GB" altLang="zh-CN" dirty="0"/>
              <a:t>Option 1: </a:t>
            </a:r>
            <a:r>
              <a:rPr lang="en-US" altLang="zh-CN" dirty="0"/>
              <a:t>ETSI EN 303 753 harmonized standard as baseline (Nokia, Xiaomi, LGE)</a:t>
            </a:r>
          </a:p>
          <a:p>
            <a:pPr lvl="1"/>
            <a:r>
              <a:rPr lang="en-US" altLang="zh-CN" dirty="0"/>
              <a:t>Option 2: ETSI EN 303 753 is one of considerations and cannot be baseline (Qualcomm, Ericsson)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RAN4 to consider EU harmonized standards as starting point, not precluding other available regulatory requirements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31190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74712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3-1-1: Minimum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804016"/>
            <a:ext cx="11163300" cy="5886930"/>
          </a:xfrm>
        </p:spPr>
        <p:txBody>
          <a:bodyPr>
            <a:normAutofit/>
          </a:bodyPr>
          <a:lstStyle/>
          <a:p>
            <a:pPr lvl="0"/>
            <a:r>
              <a:rPr lang="en-GB" altLang="zh-CN" sz="2000" dirty="0"/>
              <a:t>Background: Some of Minimum </a:t>
            </a:r>
            <a:r>
              <a:rPr lang="en-GB" altLang="zh-CN" sz="2000" dirty="0" err="1"/>
              <a:t>CBW</a:t>
            </a:r>
            <a:r>
              <a:rPr lang="en-GB" altLang="zh-CN" sz="2000" dirty="0"/>
              <a:t> are still open and RAN4 SI outcome does not align with </a:t>
            </a:r>
            <a:r>
              <a:rPr lang="en-GB" altLang="zh-CN" sz="2000" dirty="0" err="1"/>
              <a:t>RAN1</a:t>
            </a:r>
            <a:r>
              <a:rPr lang="en-GB" altLang="zh-CN" sz="2000" dirty="0"/>
              <a:t> LS.</a:t>
            </a:r>
          </a:p>
          <a:p>
            <a:pPr lvl="0"/>
            <a:r>
              <a:rPr lang="en-GB" altLang="zh-CN" sz="2000" dirty="0"/>
              <a:t>Proposals</a:t>
            </a:r>
            <a:endParaRPr lang="zh-CN" altLang="zh-CN" sz="20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dirty="0" err="1"/>
              <a:t>WF</a:t>
            </a:r>
            <a:r>
              <a:rPr lang="en-US" altLang="zh-CN" dirty="0"/>
              <a:t> (</a:t>
            </a:r>
            <a:r>
              <a:rPr lang="en-US" altLang="zh-CN" dirty="0" err="1"/>
              <a:t>GTW</a:t>
            </a:r>
            <a:r>
              <a:rPr lang="en-US" altLang="zh-CN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120kHz: Option 1, 480kHz: Option 2, 960kHz: Option 1, </a:t>
            </a:r>
          </a:p>
          <a:p>
            <a:pPr lvl="1">
              <a:lnSpc>
                <a:spcPct val="100000"/>
              </a:lnSpc>
            </a:pPr>
            <a:r>
              <a:rPr lang="en-US" altLang="zh-CN" sz="1800" dirty="0">
                <a:highlight>
                  <a:srgbClr val="00FF00"/>
                </a:highlight>
              </a:rPr>
              <a:t>The above agreement is subject to further review of licensed spectrum block sizes.</a:t>
            </a:r>
          </a:p>
          <a:p>
            <a:pPr lvl="1"/>
            <a:endParaRPr lang="en-US" sz="1800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5263672"/>
              </p:ext>
            </p:extLst>
          </p:nvPr>
        </p:nvGraphicFramePr>
        <p:xfrm>
          <a:off x="1270085" y="1554402"/>
          <a:ext cx="10335761" cy="3443016"/>
        </p:xfrm>
        <a:graphic>
          <a:graphicData uri="http://schemas.openxmlformats.org/drawingml/2006/table">
            <a:tbl>
              <a:tblPr firstRow="1" firstCol="1" bandRow="1"/>
              <a:tblGrid>
                <a:gridCol w="2147212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656486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532063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Minimum bandwidths [MHz] </a:t>
                      </a:r>
                      <a:endParaRPr lang="en-US" sz="14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strike="sngStrike" dirty="0"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50, </a:t>
                      </a: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100 (QC, CATT, MTK, Xiaomi, LGE, Ericsson,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200 (CMCC, Huawei)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400 (vivo,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200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 (QC, CATT, CMCC, LGE, Huawei, Apple, OPPO,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400 (QC, vivo, Ericsson, Intel, Nokia)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400, 2160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400 (Charter, QC, CATT, CMCC, vivo, Xiaomi, LGE, Huawei, Apple, Samsung, OPPO, Nokia, ZTE)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800</a:t>
                      </a:r>
                    </a:p>
                    <a:p>
                      <a:pPr marL="0" marR="0" algn="l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3: 2000 (Intel) or 2160 (Ericsson)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candidates, there is no direct linking among min and max values in this table. </a:t>
                      </a:r>
                      <a:endParaRPr lang="en-US" sz="14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6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3159251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5266"/>
            <a:ext cx="10515600" cy="1325563"/>
          </a:xfrm>
        </p:spPr>
        <p:txBody>
          <a:bodyPr>
            <a:normAutofit/>
          </a:bodyPr>
          <a:lstStyle/>
          <a:p>
            <a:r>
              <a:rPr lang="en-US" altLang="zh-CN" dirty="0"/>
              <a:t>Issue 3-1-2: Maximum Channel BW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035508"/>
            <a:ext cx="10515600" cy="5469464"/>
          </a:xfrm>
        </p:spPr>
        <p:txBody>
          <a:bodyPr>
            <a:normAutofit fontScale="62500" lnSpcReduction="20000"/>
          </a:bodyPr>
          <a:lstStyle/>
          <a:p>
            <a:pPr lvl="0"/>
            <a:r>
              <a:rPr lang="en-GB" altLang="zh-CN" dirty="0"/>
              <a:t>Background: Maximum </a:t>
            </a:r>
            <a:r>
              <a:rPr lang="en-GB" altLang="zh-CN" dirty="0" err="1"/>
              <a:t>CBW</a:t>
            </a:r>
            <a:r>
              <a:rPr lang="en-GB" altLang="zh-CN" dirty="0"/>
              <a:t> with 960 kHz </a:t>
            </a:r>
            <a:r>
              <a:rPr lang="en-GB" altLang="zh-CN" dirty="0" err="1"/>
              <a:t>SCS</a:t>
            </a:r>
            <a:r>
              <a:rPr lang="en-GB" altLang="zh-CN" dirty="0"/>
              <a:t> is still open and RAN4 SI outcome does not align with </a:t>
            </a:r>
            <a:r>
              <a:rPr lang="en-GB" altLang="zh-CN" dirty="0" err="1"/>
              <a:t>RAN1</a:t>
            </a:r>
            <a:r>
              <a:rPr lang="en-GB" altLang="zh-CN" dirty="0"/>
              <a:t> LS.</a:t>
            </a:r>
          </a:p>
          <a:p>
            <a:pPr lvl="0"/>
            <a:r>
              <a:rPr lang="en-GB" altLang="zh-CN" dirty="0"/>
              <a:t>Proposals</a:t>
            </a:r>
            <a:endParaRPr lang="zh-CN" altLang="zh-CN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endParaRPr lang="en-US" altLang="zh-CN" sz="2400" dirty="0"/>
          </a:p>
          <a:p>
            <a:pPr marL="361950" lvl="3" indent="-361950">
              <a:spcBef>
                <a:spcPts val="1200"/>
              </a:spcBef>
              <a:buFont typeface="Courier New" panose="02070309020205020404" pitchFamily="49" charset="0"/>
              <a:buChar char="o"/>
            </a:pPr>
            <a:r>
              <a:rPr lang="en-US" altLang="zh-CN" sz="2400" dirty="0" err="1"/>
              <a:t>WF</a:t>
            </a:r>
            <a:r>
              <a:rPr lang="en-US" altLang="zh-CN" sz="2400" dirty="0"/>
              <a:t> (</a:t>
            </a:r>
            <a:r>
              <a:rPr lang="en-US" altLang="zh-CN" sz="2400" dirty="0" err="1"/>
              <a:t>GTW</a:t>
            </a:r>
            <a:r>
              <a:rPr lang="en-US" altLang="zh-CN" sz="2400" dirty="0"/>
              <a:t> on Apr. 14): : </a:t>
            </a:r>
          </a:p>
          <a:p>
            <a:pPr lvl="1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To further consider the following options: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2000MHz for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as the max. bandwidth, also 2000MHz will be specified as a channel bandwidth, both licensed and unlicensed operations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2160MHz for unlicensed operation and 2000MHz for licensed operation</a:t>
            </a:r>
          </a:p>
          <a:p>
            <a:pPr lvl="2">
              <a:lnSpc>
                <a:spcPct val="100000"/>
              </a:lnSpc>
            </a:pPr>
            <a:r>
              <a:rPr lang="en-US" altLang="zh-CN" dirty="0">
                <a:highlight>
                  <a:srgbClr val="00FF00"/>
                </a:highlight>
              </a:rPr>
              <a:t>Make a decision for unlicensed operation and FFS for licensed operation</a:t>
            </a:r>
          </a:p>
          <a:p>
            <a:pPr lvl="1"/>
            <a:endParaRPr lang="en-US" dirty="0"/>
          </a:p>
        </p:txBody>
      </p:sp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873E69F2-8055-41EE-8E53-3611F08BA5C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2729535"/>
              </p:ext>
            </p:extLst>
          </p:nvPr>
        </p:nvGraphicFramePr>
        <p:xfrm>
          <a:off x="1447080" y="2171351"/>
          <a:ext cx="10420752" cy="2677344"/>
        </p:xfrm>
        <a:graphic>
          <a:graphicData uri="http://schemas.openxmlformats.org/drawingml/2006/table">
            <a:tbl>
              <a:tblPr firstRow="1" firstCol="1" bandRow="1"/>
              <a:tblGrid>
                <a:gridCol w="2145289">
                  <a:extLst>
                    <a:ext uri="{9D8B030D-6E8A-4147-A177-3AD203B41FA5}">
                      <a16:colId xmlns:a16="http://schemas.microsoft.com/office/drawing/2014/main" val="3961174969"/>
                    </a:ext>
                  </a:extLst>
                </a:gridCol>
                <a:gridCol w="2489935">
                  <a:extLst>
                    <a:ext uri="{9D8B030D-6E8A-4147-A177-3AD203B41FA5}">
                      <a16:colId xmlns:a16="http://schemas.microsoft.com/office/drawing/2014/main" val="4051164102"/>
                    </a:ext>
                  </a:extLst>
                </a:gridCol>
                <a:gridCol w="5785528">
                  <a:extLst>
                    <a:ext uri="{9D8B030D-6E8A-4147-A177-3AD203B41FA5}">
                      <a16:colId xmlns:a16="http://schemas.microsoft.com/office/drawing/2014/main" val="432099829"/>
                    </a:ext>
                  </a:extLst>
                </a:gridCol>
              </a:tblGrid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RAN4 SI Outcome (TR 38.808)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RAN1 LS (R1-2102128)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06279543"/>
                  </a:ext>
                </a:extLst>
              </a:tr>
              <a:tr h="223112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Subcarrier spacing [kHz]</a:t>
                      </a:r>
                      <a:endParaRPr lang="en-US" sz="120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Maximum bandwidths [MHz]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11894868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120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400 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94016638"/>
                  </a:ext>
                </a:extLst>
              </a:tr>
              <a:tr h="446224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480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50334621"/>
                  </a:ext>
                </a:extLst>
              </a:tr>
              <a:tr h="669336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960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1600, 2000, 2160, 3200 (Note)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1: 2000 (Qualcomm, CATT, vivo, ZTE, Huawei, Intel, Samsung)</a:t>
                      </a:r>
                    </a:p>
                    <a:p>
                      <a:pPr marL="0" marR="0" algn="l" defTabSz="914400" rtl="0" eaLnBrk="1" latinLnBrk="0" hangingPunct="1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Option 2: 2160 (Charter, Xiaomi, </a:t>
                      </a:r>
                      <a:r>
                        <a:rPr lang="en-US" sz="1400" kern="1200" dirty="0" err="1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LGE</a:t>
                      </a:r>
                      <a:r>
                        <a:rPr lang="en-US" sz="1400" kern="120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Ericsson, Sony, [Qualcomm])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933140719"/>
                  </a:ext>
                </a:extLst>
              </a:tr>
              <a:tr h="446224">
                <a:tc gridSpan="2"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Note: for the cases where multiple values are listed as candidates</a:t>
                      </a:r>
                      <a:r>
                        <a:rPr lang="x-none" sz="120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, there </a:t>
                      </a:r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is no direct linking among min and max values in this table. </a:t>
                      </a:r>
                      <a:endParaRPr lang="en-US" sz="1200" dirty="0">
                        <a:effectLst/>
                        <a:latin typeface="Arial" panose="020B0604020202020204" pitchFamily="34" charset="0"/>
                        <a:ea typeface="SimSun" panose="02010600030101010101" pitchFamily="2" charset="-122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x-none" sz="1200" dirty="0">
                          <a:effectLst/>
                          <a:latin typeface="Arial" panose="020B0604020202020204" pitchFamily="34" charset="0"/>
                          <a:ea typeface="SimSun" panose="02010600030101010101" pitchFamily="2" charset="-122"/>
                          <a:cs typeface="Times New Roman" panose="02020603050405020304" pitchFamily="18" charset="0"/>
                        </a:rPr>
                        <a:t> </a:t>
                      </a:r>
                      <a:endParaRPr lang="en-US" sz="3200" dirty="0"/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6194629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8957721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DC9DCA-AD34-48EA-8E98-0E05497B313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Issue 3-1-4: Spectrum Utilization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A6E5A4C-12AF-4889-ADE2-A3166B901D1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en-US" altLang="zh-CN" dirty="0"/>
              <a:t>Background: </a:t>
            </a:r>
            <a:r>
              <a:rPr lang="en-US" altLang="zh-CN" dirty="0" err="1"/>
              <a:t>RAN1</a:t>
            </a:r>
            <a:r>
              <a:rPr lang="en-US" altLang="zh-CN" dirty="0"/>
              <a:t> LS asked </a:t>
            </a:r>
            <a:r>
              <a:rPr lang="en-US" altLang="zh-CN" dirty="0" err="1"/>
              <a:t>SU</a:t>
            </a:r>
            <a:r>
              <a:rPr lang="en-US" altLang="zh-CN" dirty="0"/>
              <a:t> on the max </a:t>
            </a:r>
            <a:r>
              <a:rPr lang="en-US" altLang="zh-CN" dirty="0" err="1"/>
              <a:t>CBWs</a:t>
            </a:r>
            <a:r>
              <a:rPr lang="en-US" altLang="zh-CN" dirty="0"/>
              <a:t> for each </a:t>
            </a:r>
            <a:r>
              <a:rPr lang="en-US" altLang="zh-CN" dirty="0" err="1"/>
              <a:t>SCS</a:t>
            </a:r>
            <a:r>
              <a:rPr lang="en-US" altLang="zh-CN" dirty="0"/>
              <a:t>.</a:t>
            </a:r>
          </a:p>
          <a:p>
            <a:endParaRPr lang="zh-CN" altLang="zh-CN" dirty="0"/>
          </a:p>
          <a:p>
            <a:pPr lvl="0"/>
            <a:r>
              <a:rPr lang="en-GB" altLang="zh-CN" dirty="0"/>
              <a:t>Proposals </a:t>
            </a:r>
          </a:p>
          <a:p>
            <a:pPr lvl="1"/>
            <a:r>
              <a:rPr lang="en-GB" altLang="zh-CN" dirty="0"/>
              <a:t>Option 1: Target the same </a:t>
            </a:r>
            <a:r>
              <a:rPr lang="en-GB" altLang="zh-CN" dirty="0" err="1"/>
              <a:t>SU</a:t>
            </a:r>
            <a:r>
              <a:rPr lang="en-GB" altLang="zh-CN" dirty="0"/>
              <a:t> in </a:t>
            </a:r>
            <a:r>
              <a:rPr lang="en-GB" altLang="zh-CN" dirty="0" err="1"/>
              <a:t>FR2</a:t>
            </a:r>
            <a:r>
              <a:rPr lang="en-GB" altLang="zh-CN" dirty="0"/>
              <a:t> (&lt;= 95% </a:t>
            </a:r>
            <a:r>
              <a:rPr lang="en-GB" altLang="zh-CN" dirty="0" err="1"/>
              <a:t>SU</a:t>
            </a:r>
            <a:r>
              <a:rPr lang="en-GB" altLang="zh-CN" dirty="0"/>
              <a:t>) and table in </a:t>
            </a:r>
            <a:r>
              <a:rPr lang="en-GB" altLang="zh-CN" dirty="0" err="1"/>
              <a:t>R4</a:t>
            </a:r>
            <a:r>
              <a:rPr lang="en-GB" altLang="zh-CN" dirty="0"/>
              <a:t>-2104821 (Apple, vivo)</a:t>
            </a:r>
          </a:p>
          <a:p>
            <a:pPr lvl="1"/>
            <a:r>
              <a:rPr lang="en-US" altLang="zh-CN" dirty="0"/>
              <a:t>Option 2: Consider ~ 85% </a:t>
            </a:r>
            <a:r>
              <a:rPr lang="en-US" altLang="zh-CN" dirty="0" err="1"/>
              <a:t>SU</a:t>
            </a:r>
            <a:r>
              <a:rPr lang="en-US" altLang="zh-CN" dirty="0"/>
              <a:t> (Ericsson)</a:t>
            </a:r>
          </a:p>
          <a:p>
            <a:pPr lvl="1"/>
            <a:r>
              <a:rPr lang="en-US" altLang="zh-CN" dirty="0"/>
              <a:t>Option 3: Need more study (</a:t>
            </a:r>
            <a:r>
              <a:rPr lang="en-US" altLang="zh-CN" dirty="0" err="1"/>
              <a:t>MTK</a:t>
            </a:r>
            <a:r>
              <a:rPr lang="en-US" altLang="zh-CN" dirty="0"/>
              <a:t>, </a:t>
            </a:r>
            <a:r>
              <a:rPr lang="en-US" altLang="zh-CN" dirty="0" err="1"/>
              <a:t>LGE</a:t>
            </a:r>
            <a:r>
              <a:rPr lang="en-US" altLang="zh-CN" dirty="0"/>
              <a:t>, Qualcomm, Huawei)</a:t>
            </a:r>
            <a:endParaRPr lang="en-US" strike="sngStrike" dirty="0"/>
          </a:p>
          <a:p>
            <a:pPr lvl="0"/>
            <a:endParaRPr lang="en-GB" altLang="zh-CN" sz="2400" dirty="0"/>
          </a:p>
          <a:p>
            <a:pPr lvl="0"/>
            <a:r>
              <a:rPr lang="en-GB" altLang="zh-CN" dirty="0" err="1"/>
              <a:t>WF</a:t>
            </a:r>
            <a:r>
              <a:rPr lang="en-GB" altLang="zh-CN" dirty="0"/>
              <a:t> </a:t>
            </a:r>
            <a:r>
              <a:rPr lang="en-US" altLang="zh-CN" dirty="0"/>
              <a:t>(</a:t>
            </a:r>
            <a:r>
              <a:rPr lang="en-US" altLang="zh-CN" dirty="0" err="1"/>
              <a:t>GTW</a:t>
            </a:r>
            <a:r>
              <a:rPr lang="en-US" altLang="zh-CN" dirty="0"/>
              <a:t> on Apr. 15): </a:t>
            </a:r>
            <a:endParaRPr lang="zh-CN" altLang="zh-CN" dirty="0"/>
          </a:p>
          <a:p>
            <a:pPr lvl="1"/>
            <a:r>
              <a:rPr lang="en-GB" dirty="0">
                <a:highlight>
                  <a:srgbClr val="00FF00"/>
                </a:highlight>
              </a:rPr>
              <a:t>Option 3</a:t>
            </a:r>
            <a:endParaRPr lang="en-US" dirty="0">
              <a:highlight>
                <a:srgbClr val="00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15284159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1-2-1: Unfinished UE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Majority view is supporting option 1 (Unfinished UE testability aspects shall not impact setting UE core requirements and completing the NR &gt; 52.6 GHz WI)</a:t>
            </a:r>
            <a:endParaRPr lang="en-GB" altLang="zh-CN" dirty="0"/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Agree on the option 1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19016661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F5271A-AF2F-497A-8E43-1B3A00EA8D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dirty="0"/>
              <a:t>Issue 1-2-2: Testability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D360BE2-FF22-46A2-AF8E-D2FFA52AC3D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05916"/>
            <a:ext cx="10767646" cy="4624610"/>
          </a:xfrm>
        </p:spPr>
        <p:txBody>
          <a:bodyPr>
            <a:normAutofit/>
          </a:bodyPr>
          <a:lstStyle/>
          <a:p>
            <a:r>
              <a:rPr lang="en-US" dirty="0"/>
              <a:t>Background: </a:t>
            </a:r>
          </a:p>
          <a:p>
            <a:pPr lvl="1"/>
            <a:r>
              <a:rPr lang="en-US" dirty="0"/>
              <a:t>There are approximately half and half to support the option 1 (include UE OTA in Rel-17 WI) and option 2 (plenary discussion). While this has been discussed in the plenary, the moderator understands this is RAN4 responsibility.</a:t>
            </a:r>
          </a:p>
          <a:p>
            <a:pPr lvl="1"/>
            <a:r>
              <a:rPr lang="en-US" dirty="0"/>
              <a:t>During 2</a:t>
            </a:r>
            <a:r>
              <a:rPr lang="en-US" baseline="30000" dirty="0"/>
              <a:t>nd</a:t>
            </a:r>
            <a:r>
              <a:rPr lang="en-US" dirty="0"/>
              <a:t> round discussion, a single company is clearly opposing against for the option 1 as this is plenary issue.</a:t>
            </a:r>
          </a:p>
          <a:p>
            <a:pPr lvl="1"/>
            <a:endParaRPr lang="en-US" altLang="zh-CN" sz="2400" dirty="0"/>
          </a:p>
          <a:p>
            <a:r>
              <a:rPr lang="en-US" altLang="zh-CN" dirty="0"/>
              <a:t>Recommended </a:t>
            </a:r>
            <a:r>
              <a:rPr lang="en-US" altLang="zh-CN" dirty="0" err="1"/>
              <a:t>WF</a:t>
            </a:r>
            <a:r>
              <a:rPr lang="en-US" altLang="zh-CN" dirty="0"/>
              <a:t>: </a:t>
            </a:r>
          </a:p>
          <a:p>
            <a:pPr lvl="1">
              <a:lnSpc>
                <a:spcPct val="100000"/>
              </a:lnSpc>
            </a:pPr>
            <a:r>
              <a:rPr lang="en-US" altLang="zh-CN" dirty="0"/>
              <a:t>RAN4 continues the discussion in the next meeting.</a:t>
            </a:r>
          </a:p>
          <a:p>
            <a:pPr lvl="3"/>
            <a:endParaRPr lang="zh-CN" altLang="zh-CN" sz="1000" dirty="0"/>
          </a:p>
        </p:txBody>
      </p:sp>
    </p:spTree>
    <p:extLst>
      <p:ext uri="{BB962C8B-B14F-4D97-AF65-F5344CB8AC3E}">
        <p14:creationId xmlns:p14="http://schemas.microsoft.com/office/powerpoint/2010/main" val="295182703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1292</TotalTime>
  <Words>1574</Words>
  <Application>Microsoft Office PowerPoint</Application>
  <PresentationFormat>Widescreen</PresentationFormat>
  <Paragraphs>185</Paragraphs>
  <Slides>14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9" baseType="lpstr">
      <vt:lpstr>Arial</vt:lpstr>
      <vt:lpstr>Calibri</vt:lpstr>
      <vt:lpstr>Calibri Light</vt:lpstr>
      <vt:lpstr>Courier New</vt:lpstr>
      <vt:lpstr>Office Theme</vt:lpstr>
      <vt:lpstr>WF on [137] NR_ext_to_71GHz_Part1</vt:lpstr>
      <vt:lpstr>Issue 2-1-2: Licensed band definition</vt:lpstr>
      <vt:lpstr>Issue 2-1-3: Unlicensed band definition</vt:lpstr>
      <vt:lpstr>Issue 2-1-5: Baseline regulatory requirement</vt:lpstr>
      <vt:lpstr>Issue 3-1-1: Minimum Channel BW</vt:lpstr>
      <vt:lpstr>Issue 3-1-2: Maximum Channel BW</vt:lpstr>
      <vt:lpstr>Issue 3-1-4: Spectrum Utilization</vt:lpstr>
      <vt:lpstr>Issue 1-2-1: Unfinished UE Testability</vt:lpstr>
      <vt:lpstr>Issue 1-2-2: Testability</vt:lpstr>
      <vt:lpstr>Issue 3-1-2: Maximum Channel BW in 2nd rd</vt:lpstr>
      <vt:lpstr>Issue 3-1-3: Carrier Aggregation Support</vt:lpstr>
      <vt:lpstr>Issue 3-2-1: Harmonize licensed and unlicensed channelization</vt:lpstr>
      <vt:lpstr>Issue 3-2-2: Channelization for licensed band</vt:lpstr>
      <vt:lpstr>Issue 3-2-3: Channelization for unlicensed band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Enabling Transparent TxD in Rel-16</dc:title>
  <dc:creator>Qualcomm User</dc:creator>
  <cp:lastModifiedBy>Kim, Jiwoo</cp:lastModifiedBy>
  <cp:revision>70</cp:revision>
  <dcterms:created xsi:type="dcterms:W3CDTF">2020-05-30T01:52:32Z</dcterms:created>
  <dcterms:modified xsi:type="dcterms:W3CDTF">2021-04-19T20:58:58Z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SCPROP">
    <vt:lpwstr>NSCCustomProperty</vt:lpwstr>
  </property>
  <property fmtid="{D5CDD505-2E9C-101B-9397-08002B2CF9AE}" pid="3" name="NSCPROP_SA">
    <vt:lpwstr>C:\Users\h0809.wang\AppData\Local\Temp\Temp1_R4-2008465.zip\R4-2008465 WF on Enabling Transparent TxD in Rel-16 V2.pptx</vt:lpwstr>
  </property>
</Properties>
</file>