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3" r:id="rId4"/>
    <p:sldId id="274" r:id="rId5"/>
    <p:sldId id="263" r:id="rId6"/>
    <p:sldId id="28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4719"/>
  </p:normalViewPr>
  <p:slideViewPr>
    <p:cSldViewPr snapToGrid="0">
      <p:cViewPr varScale="1">
        <p:scale>
          <a:sx n="109" d="100"/>
          <a:sy n="109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3E3A6-B9BC-47CC-9546-703D41E72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621E8-B233-477A-AC22-B517FD44F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7E8F0-DF9C-4D1F-BC6D-A50E7FBC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3FA49-E975-46C1-9ADE-C168058D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5BB07-538A-47AF-9C83-1D5B233D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7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7E969-82F9-4894-8F12-EF92FAA0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6CD74E-AF37-4A9A-8EAE-03BAD254F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A1BE7-B6AA-4BD5-89A8-957CDFC4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0E463-2A77-48B4-96FA-DCF007FC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3EA04-B28F-44F2-B530-7C84F5603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9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7C64D4-6DAA-4EF7-9412-514349BD5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29A1A-C22B-4C70-BC44-9FBAE0C09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EA0EA-FB0F-4F20-8166-119EE680E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54A09-DF14-4BB0-8222-021F3A9F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DD96C-3F61-4186-BA84-C9DDC601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7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11D8E-BA83-42AB-8FA3-A4048A321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611A8-A400-4519-A1AF-CB78710DD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1E7B3-711E-49CD-85ED-56690507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4CC46-BB0E-4369-A899-B28A3CA6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D804B-4208-4DCA-B826-50A8715E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0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4D9C-A9AB-4664-83F4-64A43F27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36EDB-39DB-450F-BC19-5297BC632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65AF2-0A22-4626-A14B-80934799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1A91D-01CA-4D53-B2BB-44C7CBD8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7ED4F-34CD-4D68-8534-FDED77F1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4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A70E3-4394-4F59-AC7D-E2D0F845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E039E-CAAD-433F-830D-843BAF2E7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9FBA2-106C-44E3-A954-F6B4AEEBF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86288-18C5-4BD3-B235-0C32EF82C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B20F3-25FA-4127-8EB0-7C5A03D0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380FE-B97D-4976-9E9C-4CEBAFD51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3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6C0D-DD28-4A7F-81D6-73856ACAF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62EE6-B6A3-4BC5-A764-5FE14EDC9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5C2DC-A4DD-4FC3-A0A1-EE4BA1C11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991833-E441-4C41-80C0-1B977CABA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8344BD-BC0A-4D62-A1C9-A04A52AE2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F92ACA-0C53-48D7-AF7C-5E50212B0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BF3F7-218C-4C6F-BB3F-1A09AD13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B091AE-E943-4AEA-82F8-5B8EDE19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3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C03A6-A176-461D-AFCD-78344C2D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B93DE9-8559-4621-BB96-8C093300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A36E9-4BBB-4B9F-8B3C-0C251D77D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331A13-633C-4647-A9C5-32894824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2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3AF411-175F-4444-BA52-03B4EC3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01B43-76D4-4583-B98C-27574598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B74D1-EAE8-474D-B923-6E0D5DCF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7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9FF2D-E95E-4155-9DDF-4D22F96D1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890FE-9490-42E8-8063-C0C2EEFEB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B1D2F-7B0F-4A61-878A-40A59000C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82E9C-0557-439E-BBC1-57BDA57C7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4AD34-21B8-4FE2-A9DF-761396AA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CF4DF-093E-4176-9EF4-9EAA8735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D9C64-D640-4789-BCF5-C03FF6C5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7023DB-A429-47C1-913F-1AD7D2A46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2B66F-7DA0-46FB-8A58-4BE3D47C9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80D5D-1BF7-4977-81A4-F69A37A9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7FFE9-4F0F-47D5-88E2-8B8F8C294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F1111-5722-456E-AF6F-FAFE609D5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2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DD8DAE-8130-4491-B28D-48BFA106A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41038-7069-464A-AA8D-2D350C0B6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F64A2-2287-4084-9621-06147C1CD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77FA6-14F9-4F9B-BC46-8871F47A901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9E735-EF38-4FE5-8293-9FDCCEC9A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F942D-225C-4526-BEF1-A744D1712C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8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1E050-588E-4ED2-968E-02254B024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1731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dirty="0"/>
              <a:t>WF on intra-band UL contiguous CA for UL MIMO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A2C79-E080-491D-AFCE-D17887D80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7878"/>
            <a:ext cx="9144000" cy="1655762"/>
          </a:xfrm>
        </p:spPr>
        <p:txBody>
          <a:bodyPr/>
          <a:lstStyle/>
          <a:p>
            <a:r>
              <a:rPr lang="en-US" dirty="0"/>
              <a:t>vivo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005290-B47D-42A9-8855-4A6D38C26D58}"/>
              </a:ext>
            </a:extLst>
          </p:cNvPr>
          <p:cNvSpPr txBox="1"/>
          <p:nvPr/>
        </p:nvSpPr>
        <p:spPr>
          <a:xfrm>
            <a:off x="996593" y="739739"/>
            <a:ext cx="40856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 </a:t>
            </a:r>
            <a:r>
              <a:rPr lang="en-US" altLang="zh-CN" b="1" dirty="0"/>
              <a:t>#98-bis-e</a:t>
            </a:r>
            <a:endParaRPr lang="en-GB" b="1" dirty="0"/>
          </a:p>
          <a:p>
            <a:r>
              <a:rPr lang="en-US" altLang="zh-CN" b="1" dirty="0"/>
              <a:t>Electronic Meeting, Apr. 12 -20,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EF9F9D-EEF2-4BFC-8087-40C5A7AAF8AD}"/>
              </a:ext>
            </a:extLst>
          </p:cNvPr>
          <p:cNvSpPr txBox="1"/>
          <p:nvPr/>
        </p:nvSpPr>
        <p:spPr>
          <a:xfrm>
            <a:off x="10459092" y="893852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R4-210</a:t>
            </a:r>
            <a:r>
              <a:rPr lang="en-US" altLang="zh-CN" b="1" dirty="0" err="1"/>
              <a:t>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59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Configurations for CA+UL MIMO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60BE2-FF22-46A2-AF8E-D2FFA52A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128" y="1578049"/>
            <a:ext cx="8516379" cy="4624610"/>
          </a:xfrm>
        </p:spPr>
        <p:txBody>
          <a:bodyPr>
            <a:normAutofit lnSpcReduction="10000"/>
          </a:bodyPr>
          <a:lstStyle/>
          <a:p>
            <a:pPr marL="361950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Proposals: </a:t>
            </a:r>
          </a:p>
          <a:p>
            <a:pPr lvl="1"/>
            <a:r>
              <a:rPr lang="en-US" altLang="zh-CN" dirty="0"/>
              <a:t>RF requirements with following configuration is defined:</a:t>
            </a:r>
          </a:p>
          <a:p>
            <a:pPr lvl="2"/>
            <a:r>
              <a:rPr lang="en-US" altLang="zh-CN" dirty="0"/>
              <a:t>2 layer configuration with codebook TPMI index 0.</a:t>
            </a:r>
          </a:p>
          <a:p>
            <a:pPr lvl="2"/>
            <a:r>
              <a:rPr lang="en-US" altLang="zh-CN" dirty="0"/>
              <a:t>1 layer 2 port configuration with full power transmission: mode 0/1/2</a:t>
            </a:r>
          </a:p>
          <a:p>
            <a:pPr lvl="2"/>
            <a:r>
              <a:rPr lang="en-US" altLang="zh-CN" dirty="0"/>
              <a:t>(Transparent) Tx diversity</a:t>
            </a:r>
          </a:p>
          <a:p>
            <a:pPr lvl="1"/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2 layer configuration with codebook TPMI index 0 need to be defined.</a:t>
            </a:r>
          </a:p>
          <a:p>
            <a:pPr lvl="1">
              <a:lnSpc>
                <a:spcPct val="100000"/>
              </a:lnSpc>
            </a:pPr>
            <a:r>
              <a:rPr lang="en-US" altLang="zh-CN" u="sng" dirty="0" smtClean="0">
                <a:solidFill>
                  <a:srgbClr val="FF0000"/>
                </a:solidFill>
              </a:rPr>
              <a:t>FFS for </a:t>
            </a:r>
            <a:r>
              <a:rPr lang="en-US" altLang="zh-CN" strike="sngStrike" dirty="0" smtClean="0">
                <a:solidFill>
                  <a:srgbClr val="FF0000"/>
                </a:solidFill>
              </a:rPr>
              <a:t>[</a:t>
            </a:r>
            <a:r>
              <a:rPr lang="en-US" altLang="zh-CN" dirty="0" smtClean="0"/>
              <a:t>1 </a:t>
            </a:r>
            <a:r>
              <a:rPr lang="en-US" altLang="zh-CN" dirty="0"/>
              <a:t>layer 2 port UL MIMO configuration</a:t>
            </a:r>
            <a:r>
              <a:rPr lang="en-US" altLang="zh-CN" strike="sngStrike" dirty="0">
                <a:solidFill>
                  <a:srgbClr val="FF0000"/>
                </a:solidFill>
              </a:rPr>
              <a:t>]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FFS for Transparent </a:t>
            </a:r>
            <a:r>
              <a:rPr lang="en-US" altLang="zh-CN" dirty="0" err="1"/>
              <a:t>TxD</a:t>
            </a:r>
            <a:r>
              <a:rPr lang="en-US" altLang="zh-CN" dirty="0"/>
              <a:t> configuration</a:t>
            </a:r>
          </a:p>
          <a:p>
            <a:pPr lvl="3"/>
            <a:endParaRPr lang="zh-CN" altLang="zh-CN" sz="1000" dirty="0"/>
          </a:p>
        </p:txBody>
      </p:sp>
    </p:spTree>
    <p:extLst>
      <p:ext uri="{BB962C8B-B14F-4D97-AF65-F5344CB8AC3E}">
        <p14:creationId xmlns:p14="http://schemas.microsoft.com/office/powerpoint/2010/main" val="1811066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RF requirement definition type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60BE2-FF22-46A2-AF8E-D2FFA52A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953" y="1568524"/>
            <a:ext cx="8516379" cy="4624610"/>
          </a:xfrm>
        </p:spPr>
        <p:txBody>
          <a:bodyPr>
            <a:normAutofit fontScale="85000" lnSpcReduction="20000"/>
          </a:bodyPr>
          <a:lstStyle/>
          <a:p>
            <a:pPr marL="361950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Proposals (</a:t>
            </a:r>
            <a:r>
              <a:rPr lang="en-US" sz="1800" dirty="0">
                <a:solidFill>
                  <a:schemeClr val="tx1"/>
                </a:solidFill>
              </a:rPr>
              <a:t>as in </a:t>
            </a:r>
            <a:r>
              <a:rPr lang="en-US" altLang="zh-CN" sz="1800" dirty="0"/>
              <a:t>R4-2104956</a:t>
            </a:r>
            <a:r>
              <a:rPr lang="en-US" sz="2400" dirty="0">
                <a:solidFill>
                  <a:schemeClr val="tx1"/>
                </a:solidFill>
              </a:rPr>
              <a:t>): </a:t>
            </a:r>
          </a:p>
          <a:p>
            <a:pPr lvl="1"/>
            <a:endParaRPr lang="en-US" altLang="zh-CN" sz="2400" dirty="0"/>
          </a:p>
          <a:p>
            <a:pPr lvl="1"/>
            <a:endParaRPr lang="en-US" altLang="zh-CN" dirty="0"/>
          </a:p>
          <a:p>
            <a:pPr lvl="1"/>
            <a:endParaRPr lang="en-US" altLang="zh-CN" sz="2400" dirty="0"/>
          </a:p>
          <a:p>
            <a:pPr lvl="1"/>
            <a:endParaRPr lang="en-US" altLang="zh-CN" dirty="0"/>
          </a:p>
          <a:p>
            <a:pPr lvl="1"/>
            <a:endParaRPr lang="en-US" altLang="zh-CN" sz="2400" dirty="0"/>
          </a:p>
          <a:p>
            <a:pPr lvl="1"/>
            <a:endParaRPr lang="en-US" altLang="zh-CN" dirty="0"/>
          </a:p>
          <a:p>
            <a:pPr lvl="1"/>
            <a:endParaRPr lang="en-US" altLang="zh-CN" sz="2400" dirty="0"/>
          </a:p>
          <a:p>
            <a:pPr lvl="1"/>
            <a:endParaRPr lang="en-US" altLang="zh-CN" sz="2400" dirty="0"/>
          </a:p>
          <a:p>
            <a:pPr lvl="1"/>
            <a:endParaRPr lang="en-US" altLang="zh-CN" sz="2400" dirty="0" smtClean="0"/>
          </a:p>
          <a:p>
            <a:pPr lvl="1"/>
            <a:endParaRPr lang="en-US" altLang="zh-CN" dirty="0"/>
          </a:p>
          <a:p>
            <a:pPr lvl="1"/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Agreements: </a:t>
            </a:r>
          </a:p>
          <a:p>
            <a:pPr lvl="1">
              <a:lnSpc>
                <a:spcPct val="100000"/>
              </a:lnSpc>
            </a:pPr>
            <a:r>
              <a:rPr lang="en-US" altLang="zh-CN" strike="sngStrike" dirty="0" smtClean="0">
                <a:solidFill>
                  <a:srgbClr val="FF0000"/>
                </a:solidFill>
              </a:rPr>
              <a:t>The </a:t>
            </a:r>
            <a:r>
              <a:rPr lang="en-US" altLang="zh-CN" strike="sngStrike" dirty="0">
                <a:solidFill>
                  <a:srgbClr val="FF0000"/>
                </a:solidFill>
              </a:rPr>
              <a:t>proposals serve as a </a:t>
            </a:r>
            <a:r>
              <a:rPr lang="en-US" altLang="zh-CN" strike="sngStrike" dirty="0" smtClean="0">
                <a:solidFill>
                  <a:srgbClr val="FF0000"/>
                </a:solidFill>
              </a:rPr>
              <a:t>baseline</a:t>
            </a:r>
          </a:p>
          <a:p>
            <a:pPr lvl="1">
              <a:lnSpc>
                <a:spcPct val="100000"/>
              </a:lnSpc>
            </a:pPr>
            <a:r>
              <a:rPr lang="en-US" altLang="zh-CN" u="sng" dirty="0" smtClean="0">
                <a:solidFill>
                  <a:srgbClr val="FF0000"/>
                </a:solidFill>
              </a:rPr>
              <a:t>Companies encourage to further check the RF requirements for CA+UL MIMO</a:t>
            </a:r>
            <a:endParaRPr lang="en-US" altLang="zh-CN" u="sng" dirty="0">
              <a:solidFill>
                <a:srgbClr val="FF0000"/>
              </a:solidFill>
            </a:endParaRPr>
          </a:p>
          <a:p>
            <a:pPr lvl="3"/>
            <a:endParaRPr lang="zh-CN" altLang="zh-CN" sz="1000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B003073D-4FD3-49FC-875B-4A48D1F3F5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331429"/>
              </p:ext>
            </p:extLst>
          </p:nvPr>
        </p:nvGraphicFramePr>
        <p:xfrm>
          <a:off x="3378631" y="1991529"/>
          <a:ext cx="5029200" cy="31063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1678985606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732644316"/>
                    </a:ext>
                  </a:extLst>
                </a:gridCol>
              </a:tblGrid>
              <a:tr h="267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Tx characteristics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UL-MIMO + </a:t>
                      </a:r>
                      <a:endParaRPr lang="zh-CN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Intra-band UL C CA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022949"/>
                  </a:ext>
                </a:extLst>
              </a:tr>
              <a:tr h="267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UE maximum output power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Per-UE</a:t>
                      </a:r>
                      <a:endParaRPr lang="zh-CN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(Sum of all Tx and CC)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7987560"/>
                  </a:ext>
                </a:extLst>
              </a:tr>
              <a:tr h="267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UE maximum output power reduction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[FFS, Per-UE but requirements need study]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9934114"/>
                  </a:ext>
                </a:extLst>
              </a:tr>
              <a:tr h="267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UE addition maximum output power reduction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Per-UE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2406305"/>
                  </a:ext>
                </a:extLst>
              </a:tr>
              <a:tr h="133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Configured transmitted power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Per-UE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4421739"/>
                  </a:ext>
                </a:extLst>
              </a:tr>
              <a:tr h="133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Minimum output power 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Per-carrier, sum of 2Tx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6422952"/>
                  </a:ext>
                </a:extLst>
              </a:tr>
              <a:tr h="133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Transmit OFF power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Per-carrier per connector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7608239"/>
                  </a:ext>
                </a:extLst>
              </a:tr>
              <a:tr h="133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Transmit ON/OFF time mask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Per-carrier per connector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2694541"/>
                  </a:ext>
                </a:extLst>
              </a:tr>
              <a:tr h="133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Power control 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Per-carrier, sum of 2Tx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6969163"/>
                  </a:ext>
                </a:extLst>
              </a:tr>
              <a:tr h="133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Frequency error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Per-carrier per connector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7500937"/>
                  </a:ext>
                </a:extLst>
              </a:tr>
              <a:tr h="4007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Transmit modulation quality (EVM, Carrier leakage, IBE and EVM spectrum flatness)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[FFS]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9982102"/>
                  </a:ext>
                </a:extLst>
              </a:tr>
              <a:tr h="133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Occupied bandwidth 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Per-UE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309509"/>
                  </a:ext>
                </a:extLst>
              </a:tr>
              <a:tr h="133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Out of band emission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Per-UE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7591713"/>
                  </a:ext>
                </a:extLst>
              </a:tr>
              <a:tr h="133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Spurious emission 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Per-UE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9888044"/>
                  </a:ext>
                </a:extLst>
              </a:tr>
              <a:tr h="133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Transmit intermodulation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Per connector, 2carreirs active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2553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159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Baseline RF architecture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60BE2-FF22-46A2-AF8E-D2FFA52A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953" y="1568524"/>
            <a:ext cx="8516379" cy="4624610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zh-CN" altLang="zh-CN" dirty="0"/>
              <a:t> </a:t>
            </a:r>
            <a:r>
              <a:rPr lang="en-GB" altLang="zh-CN" dirty="0"/>
              <a:t>Two PAs architecture with each PA supporting the aggregated CBW</a:t>
            </a:r>
          </a:p>
          <a:p>
            <a:pPr lvl="1"/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Yes</a:t>
            </a:r>
          </a:p>
          <a:p>
            <a:pPr lvl="3"/>
            <a:endParaRPr lang="zh-CN" altLang="zh-CN" sz="1000" dirty="0"/>
          </a:p>
        </p:txBody>
      </p:sp>
    </p:spTree>
    <p:extLst>
      <p:ext uri="{BB962C8B-B14F-4D97-AF65-F5344CB8AC3E}">
        <p14:creationId xmlns:p14="http://schemas.microsoft.com/office/powerpoint/2010/main" val="2621961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10CE2-E2C4-44A7-AAA1-9D399B35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ACD71-E98B-4C96-9D73-1B4847DC5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For PC3 intra-band UL contiguous CA in MIMO, reuse the MPR defined for PC3 contiguous CA</a:t>
            </a:r>
            <a:endParaRPr lang="zh-CN" altLang="zh-CN" dirty="0"/>
          </a:p>
          <a:p>
            <a:pPr lvl="1"/>
            <a:r>
              <a:rPr lang="en-GB" altLang="zh-CN" dirty="0"/>
              <a:t>For PC2 intra-band UL contiguous CA in MIMO, Evaluate value of delta MPR needed from the start of PC3 MPR requirement.</a:t>
            </a:r>
            <a:endParaRPr lang="zh-CN" altLang="zh-CN" dirty="0"/>
          </a:p>
          <a:p>
            <a:pPr lvl="1"/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 : </a:t>
            </a:r>
          </a:p>
          <a:p>
            <a:pPr lvl="1">
              <a:lnSpc>
                <a:spcPct val="100000"/>
              </a:lnSpc>
            </a:pPr>
            <a:r>
              <a:rPr lang="en-GB" altLang="zh-CN" dirty="0"/>
              <a:t>For PC3 intra-band UL contiguous CA in MIMO, use the MPR defined for PC3 contiguous CA as a starting </a:t>
            </a:r>
            <a:r>
              <a:rPr lang="en-GB" altLang="zh-CN" dirty="0" smtClean="0"/>
              <a:t>point</a:t>
            </a:r>
            <a:r>
              <a:rPr lang="en-GB" altLang="zh-CN" u="sng" dirty="0" smtClean="0">
                <a:solidFill>
                  <a:srgbClr val="FF0000"/>
                </a:solidFill>
              </a:rPr>
              <a:t>,</a:t>
            </a:r>
            <a:r>
              <a:rPr lang="en-GB" altLang="zh-CN" u="sng" dirty="0" smtClean="0">
                <a:solidFill>
                  <a:srgbClr val="FF0000"/>
                </a:solidFill>
              </a:rPr>
              <a:t> check </a:t>
            </a:r>
            <a:r>
              <a:rPr lang="en-GB" altLang="zh-CN" u="sng" dirty="0">
                <a:solidFill>
                  <a:srgbClr val="FF0000"/>
                </a:solidFill>
              </a:rPr>
              <a:t>whether there is delta MPR</a:t>
            </a:r>
            <a:r>
              <a:rPr lang="en-GB" altLang="zh-CN" dirty="0" smtClean="0"/>
              <a:t>.</a:t>
            </a:r>
            <a:endParaRPr lang="en-GB" altLang="zh-CN" dirty="0"/>
          </a:p>
          <a:p>
            <a:pPr lvl="1">
              <a:lnSpc>
                <a:spcPct val="100000"/>
              </a:lnSpc>
            </a:pPr>
            <a:r>
              <a:rPr lang="en-GB" altLang="zh-CN" dirty="0"/>
              <a:t>FFS PC2 intra-band UL contiguous CA in MIMO.</a:t>
            </a:r>
            <a:endParaRPr lang="en-US" altLang="zh-CN" dirty="0"/>
          </a:p>
          <a:p>
            <a:pPr lvl="1"/>
            <a:endParaRPr lang="en-US" dirty="0"/>
          </a:p>
          <a:p>
            <a:pPr lvl="1">
              <a:lnSpc>
                <a:spcPct val="100000"/>
              </a:lnSpc>
            </a:pPr>
            <a:endParaRPr lang="en-US" altLang="zh-C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33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10CE2-E2C4-44A7-AAA1-9D399B35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Signaling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ACD71-E98B-4C96-9D73-1B4847DC5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New capability for Supported aggregated CBW within UL CA+UL MIMO (R4-2106562)</a:t>
            </a:r>
          </a:p>
          <a:p>
            <a:pPr lvl="1"/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 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FFS</a:t>
            </a:r>
          </a:p>
          <a:p>
            <a:pPr lvl="1"/>
            <a:endParaRPr lang="en-US" dirty="0"/>
          </a:p>
          <a:p>
            <a:pPr lvl="1">
              <a:lnSpc>
                <a:spcPct val="100000"/>
              </a:lnSpc>
            </a:pPr>
            <a:endParaRPr lang="en-US" altLang="zh-C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430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363</Words>
  <Application>Microsoft Office PowerPoint</Application>
  <PresentationFormat>宽屏</PresentationFormat>
  <Paragraphs>87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等线</vt:lpstr>
      <vt:lpstr>等线 Light</vt:lpstr>
      <vt:lpstr>宋体</vt:lpstr>
      <vt:lpstr>Arial</vt:lpstr>
      <vt:lpstr>Calibri</vt:lpstr>
      <vt:lpstr>Calibri Light</vt:lpstr>
      <vt:lpstr>Courier New</vt:lpstr>
      <vt:lpstr>Times New Roman</vt:lpstr>
      <vt:lpstr>Office Theme</vt:lpstr>
      <vt:lpstr>WF on intra-band UL contiguous CA for UL MIMO</vt:lpstr>
      <vt:lpstr>Configurations for CA+UL MIMO requirements</vt:lpstr>
      <vt:lpstr>RF requirement definition type</vt:lpstr>
      <vt:lpstr>Baseline RF architecture</vt:lpstr>
      <vt:lpstr>MPR</vt:lpstr>
      <vt:lpstr>Signaling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Enabling Transparent TxD in Rel-16</dc:title>
  <dc:creator>Qualcomm User</dc:creator>
  <cp:lastModifiedBy>OPPO</cp:lastModifiedBy>
  <cp:revision>65</cp:revision>
  <dcterms:created xsi:type="dcterms:W3CDTF">2020-05-30T01:52:32Z</dcterms:created>
  <dcterms:modified xsi:type="dcterms:W3CDTF">2021-04-16T07:42:34Z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C:\Users\h0809.wang\AppData\Local\Temp\Temp1_R4-2008465.zip\R4-2008465 WF on Enabling Transparent TxD in Rel-16 V2.pptx</vt:lpwstr>
  </property>
</Properties>
</file>