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8" r:id="rId8"/>
    <p:sldId id="282" r:id="rId9"/>
    <p:sldId id="283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/>
              <a:t>Way forward on MPR and AMPR PC2 for intra-band UL contiguous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#98bis-e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12 – 20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April 15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3" y="1448475"/>
            <a:ext cx="10515600" cy="123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For BW class B contiguous allocation MPR</a:t>
            </a:r>
          </a:p>
          <a:p>
            <a:pPr marL="285750" indent="-285750"/>
            <a:r>
              <a:rPr lang="en-US" altLang="zh-CN" sz="2400" dirty="0"/>
              <a:t>Inner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</a:t>
            </a:r>
          </a:p>
          <a:p>
            <a:pPr marL="285750" indent="-285750"/>
            <a:r>
              <a:rPr lang="en-US" altLang="zh-CN" sz="2400" dirty="0"/>
              <a:t>Outer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(TBD for edge allocation)</a:t>
            </a:r>
          </a:p>
          <a:p>
            <a:pPr marL="0" indent="0">
              <a:buNone/>
            </a:pPr>
            <a:r>
              <a:rPr lang="en-CA" dirty="0"/>
              <a:t>For BW class C contiguous allocation MPR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Inner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Outer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B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08017"/>
              </p:ext>
            </p:extLst>
          </p:nvPr>
        </p:nvGraphicFramePr>
        <p:xfrm>
          <a:off x="608972" y="1722040"/>
          <a:ext cx="3105272" cy="3647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MPR for bandwidth class B(dB)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Pi/2 BPSK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70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CA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1: When 1 RB or 2 RB are allocated at the lower edge of lowest CC or upper edge of upper CC, MPR for outer is </a:t>
                      </a:r>
                      <a:r>
                        <a:rPr lang="en-CA" sz="14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[5.5]</a:t>
                      </a:r>
                      <a:r>
                        <a:rPr lang="en-CA" sz="14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dB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3957006" y="1448475"/>
            <a:ext cx="7372518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Edge allocation failing because of WOLA and lower guard band for class B CA:</a:t>
            </a:r>
          </a:p>
          <a:p>
            <a:r>
              <a:rPr lang="en-CA" altLang="zh-CN" dirty="0"/>
              <a:t>Since it is a very corner case when there is only allocation in one CC this can be handled with the following note:</a:t>
            </a:r>
          </a:p>
          <a:p>
            <a:r>
              <a:rPr lang="en-CA" altLang="zh-CN" dirty="0"/>
              <a:t>Note 1: When 1RB or 2RB are allocated at the lower edge of lowest CC or upper edge of upper CC,  MPR for outer is 5.5dB</a:t>
            </a:r>
          </a:p>
          <a:p>
            <a:r>
              <a:rPr lang="en-CA" altLang="zh-CN" b="1" dirty="0"/>
              <a:t>WF: Table on the left is adopted for the specification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33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C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38616"/>
              </p:ext>
            </p:extLst>
          </p:nvPr>
        </p:nvGraphicFramePr>
        <p:xfrm>
          <a:off x="608972" y="1722040"/>
          <a:ext cx="3105272" cy="27944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MPR for bandwidth class C (dB)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Pi/2 BPSK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4062202" y="1448475"/>
            <a:ext cx="7267321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256 QAM MPR:</a:t>
            </a:r>
          </a:p>
          <a:p>
            <a:r>
              <a:rPr lang="en-CA" altLang="zh-CN" dirty="0"/>
              <a:t>Since there is only open question only for inner 256QAM this is only limited by EVM</a:t>
            </a:r>
          </a:p>
          <a:p>
            <a:r>
              <a:rPr lang="en-CA" altLang="zh-CN" dirty="0"/>
              <a:t>Since EVM for CA is evaluated with only one CC allocated at the time, the 1CC MPR is enough to guarantee EVM (4.5dB for DFT-s-OFDM and 6.5dB). Note that Image leakage of 28dB would not allow to meet 256QAM EVM in most case.</a:t>
            </a:r>
          </a:p>
          <a:p>
            <a:r>
              <a:rPr lang="en-CA" altLang="zh-CN" b="1" dirty="0"/>
              <a:t>WF: Table on the left is adopted for the specification without square brackets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522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B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931544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4dB MPR for total allocations BW &lt;1MHz</a:t>
            </a:r>
          </a:p>
          <a:p>
            <a:r>
              <a:rPr lang="en-CA" altLang="zh-CN" sz="2400" dirty="0" smtClean="0"/>
              <a:t>For </a:t>
            </a:r>
            <a:r>
              <a:rPr lang="en-CA" altLang="zh-CN" sz="2400" dirty="0"/>
              <a:t>Outer 1and outer 2 since most inputs are within 0.5dB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6415"/>
              </p:ext>
            </p:extLst>
          </p:nvPr>
        </p:nvGraphicFramePr>
        <p:xfrm>
          <a:off x="486894" y="1121787"/>
          <a:ext cx="10877792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5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63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942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4173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163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2132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421323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421323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403075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13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en-US" alt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14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13.5 </a:t>
                      </a:r>
                      <a:r>
                        <a:rPr lang="en-CA" altLang="zh-CN" sz="1100" b="1" strike="no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  <a:sym typeface="Wingdings" panose="05000000000000000000" pitchFamily="2" charset="2"/>
                        </a:rPr>
                        <a:t>14.0</a:t>
                      </a:r>
                      <a:endParaRPr lang="zh-CN" altLang="en-US" sz="1100" b="1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C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826769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</a:t>
            </a:r>
            <a:r>
              <a:rPr lang="en-CA" altLang="zh-CN" sz="2000" strike="sngStrike" dirty="0" smtClean="0"/>
              <a:t>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all inputs are within 1dB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</a:t>
            </a:r>
            <a:r>
              <a:rPr lang="en-CA" altLang="zh-CN" sz="2400" b="1" dirty="0" smtClean="0">
                <a:highlight>
                  <a:srgbClr val="FFFF00"/>
                </a:highlight>
              </a:rPr>
              <a:t>1</a:t>
            </a:r>
            <a:endParaRPr lang="en-CA" altLang="zh-CN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58765"/>
              </p:ext>
            </p:extLst>
          </p:nvPr>
        </p:nvGraphicFramePr>
        <p:xfrm>
          <a:off x="701943" y="1107305"/>
          <a:ext cx="10816029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79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3243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4671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78460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8957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4036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418148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421323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strike="sng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14</a:t>
                      </a:r>
                    </a:p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strike="noStrike" dirty="0">
                        <a:solidFill>
                          <a:srgbClr val="7030A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16QAM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R4-2104655 FR1 PC2 Contiguous UL CA Simulation Results, Nokia Corporation</a:t>
            </a:r>
            <a:r>
              <a:rPr lang="en-US" sz="2000" dirty="0"/>
              <a:t>, R4#98bis-e</a:t>
            </a:r>
          </a:p>
          <a:p>
            <a:pPr marL="0" indent="0">
              <a:buNone/>
            </a:pPr>
            <a:r>
              <a:rPr lang="en-CA" sz="2000" dirty="0"/>
              <a:t>[2] R4-2104994 MPR initial simulation results for NR intra-band contiguous CA according to candidate RF architectures, LG Electronics France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[3] R4-2105088 Power capability and back-off for NC (and contiguous) intra-band CA, Ericsson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[4] R4-2106304 PC2 Class C UL CA UE Architecture and MPR/A-MPR evaluation, Skyworks Solutions Inc.</a:t>
            </a:r>
            <a:r>
              <a:rPr lang="en-US" sz="2000" dirty="0"/>
              <a:t> 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[5] R4-2107260 on HPUE intra-band contiguous CA MPR, </a:t>
            </a:r>
            <a:r>
              <a:rPr lang="en-CA" sz="2000" dirty="0" err="1"/>
              <a:t>HiSilicon</a:t>
            </a:r>
            <a:r>
              <a:rPr lang="en-CA" sz="2000" dirty="0"/>
              <a:t> Technologies Co. Ltd, </a:t>
            </a:r>
            <a:r>
              <a:rPr lang="en-US" sz="2000" dirty="0"/>
              <a:t>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[6] R4-2107370 HPUE MPR with 1PA architecture, Qualcomm Incorporated, </a:t>
            </a:r>
            <a:r>
              <a:rPr lang="en-US" sz="2000" dirty="0"/>
              <a:t>R4#98bis-e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D86B90-44A4-4D14-B93E-0D265AB056AF}">
  <ds:schemaRefs>
    <ds:schemaRef ds:uri="6f846979-0e6f-42ff-8b87-e1893efeda99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1123</Words>
  <Application>Microsoft Office PowerPoint</Application>
  <PresentationFormat>宽屏</PresentationFormat>
  <Paragraphs>484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Yu Mincho</vt:lpstr>
      <vt:lpstr>等线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Way forward on MPR and AMPR PC2 for intra-band UL contiguous CA</vt:lpstr>
      <vt:lpstr>Background: April 15 GTW agreements</vt:lpstr>
      <vt:lpstr>WF: PC2 BW class B contiguous allocation MPR</vt:lpstr>
      <vt:lpstr>WF: PC2 BW class C contiguous allocation MPR</vt:lpstr>
      <vt:lpstr>WF: PC2 BW class B non-contiguous allocation MPR</vt:lpstr>
      <vt:lpstr>WF: PC2 BW class C non-contiguous allocation MPR</vt:lpstr>
      <vt:lpstr>References: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Huawei</cp:lastModifiedBy>
  <cp:revision>202</cp:revision>
  <dcterms:created xsi:type="dcterms:W3CDTF">2020-03-02T22:32:10Z</dcterms:created>
  <dcterms:modified xsi:type="dcterms:W3CDTF">2021-04-19T03:07:42Z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1614909626</vt:lpwstr>
  </property>
  <property fmtid="{D5CDD505-2E9C-101B-9397-08002B2CF9AE}" pid="7" name="_2015_ms_pID_725343">
    <vt:lpwstr>(2)m8biF/FD7SaqjUCq9IVIa3jg/ZXaSVXgfmBet1VlgD2xbvwF31oCFSTG008WQYEJrOlzGzaQ
/qmVpVZYThcOaseZ6bBPtS1HDVl7OHTBuMcYMCw0T1577BW7xWqDkZ9EjsY+EWVqmIw7WW8Q
0Begu6IsSBsvRq0ZRy7UOG7swBuxJi2qv+PiivNCCsMgIbFOjG112mj4EI3VIGRyp7WXjvmx
L5vrphHfgXpLMriag0</vt:lpwstr>
  </property>
  <property fmtid="{D5CDD505-2E9C-101B-9397-08002B2CF9AE}" pid="8" name="_2015_ms_pID_7253431">
    <vt:lpwstr>16AMDo/k15PM+UvqpHjeSJrXLe1Bs2u3dCdrDwLM7sHbNPwVgabx4X
xIsmmHXZXNBYxHwjRnoAYoTYhr9tB/HjZpspIOBhsVyxTbqe+IJvpzaUbZCJsZSk2B2QiI6k
QGGV/CMnx1Bagb3qey8RiEn8YFZJWkPXbSMgNINh2mA4TpmkXsXW4zgQ1hXtLPoQilDejzMz
0Z4ZgWYBUzpGih4z</vt:lpwstr>
  </property>
</Properties>
</file>