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5" r:id="rId6"/>
    <p:sldId id="277" r:id="rId7"/>
    <p:sldId id="278" r:id="rId8"/>
    <p:sldId id="282" r:id="rId9"/>
    <p:sldId id="283" r:id="rId10"/>
    <p:sldId id="284" r:id="rId11"/>
    <p:sldId id="269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50489A-9627-4DFF-AB28-79136CD0B3EC}" v="9" dt="2021-04-16T18:06:44.4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02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" y="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Bergljung" userId="b6ed368b-e657-4ae7-b07c-b1d9abf42404" providerId="ADAL" clId="{7550489A-9627-4DFF-AB28-79136CD0B3EC}"/>
    <pc:docChg chg="undo custSel addSld modSld">
      <pc:chgData name="Christian Bergljung" userId="b6ed368b-e657-4ae7-b07c-b1d9abf42404" providerId="ADAL" clId="{7550489A-9627-4DFF-AB28-79136CD0B3EC}" dt="2021-04-16T18:29:19.376" v="2106" actId="20577"/>
      <pc:docMkLst>
        <pc:docMk/>
      </pc:docMkLst>
      <pc:sldChg chg="addSp delSp modSp mod">
        <pc:chgData name="Christian Bergljung" userId="b6ed368b-e657-4ae7-b07c-b1d9abf42404" providerId="ADAL" clId="{7550489A-9627-4DFF-AB28-79136CD0B3EC}" dt="2021-04-16T18:27:12.133" v="2100" actId="20577"/>
        <pc:sldMkLst>
          <pc:docMk/>
          <pc:sldMk cId="83372960" sldId="277"/>
        </pc:sldMkLst>
        <pc:spChg chg="mod">
          <ac:chgData name="Christian Bergljung" userId="b6ed368b-e657-4ae7-b07c-b1d9abf42404" providerId="ADAL" clId="{7550489A-9627-4DFF-AB28-79136CD0B3EC}" dt="2021-04-16T18:27:12.133" v="2100" actId="20577"/>
          <ac:spMkLst>
            <pc:docMk/>
            <pc:sldMk cId="83372960" sldId="277"/>
            <ac:spMk id="7" creationId="{222A37D9-A92F-2349-B636-2EAFFC9D3601}"/>
          </ac:spMkLst>
        </pc:spChg>
        <pc:picChg chg="add del mod">
          <ac:chgData name="Christian Bergljung" userId="b6ed368b-e657-4ae7-b07c-b1d9abf42404" providerId="ADAL" clId="{7550489A-9627-4DFF-AB28-79136CD0B3EC}" dt="2021-04-16T18:26:30.612" v="2098" actId="478"/>
          <ac:picMkLst>
            <pc:docMk/>
            <pc:sldMk cId="83372960" sldId="277"/>
            <ac:picMk id="6" creationId="{8EF4C2AD-45EC-4E9F-94D5-945A56B4D3B1}"/>
          </ac:picMkLst>
        </pc:picChg>
      </pc:sldChg>
      <pc:sldChg chg="addSp delSp modSp mod">
        <pc:chgData name="Christian Bergljung" userId="b6ed368b-e657-4ae7-b07c-b1d9abf42404" providerId="ADAL" clId="{7550489A-9627-4DFF-AB28-79136CD0B3EC}" dt="2021-04-16T18:26:27.188" v="2097" actId="478"/>
        <pc:sldMkLst>
          <pc:docMk/>
          <pc:sldMk cId="4052244757" sldId="278"/>
        </pc:sldMkLst>
        <pc:picChg chg="add del mod">
          <ac:chgData name="Christian Bergljung" userId="b6ed368b-e657-4ae7-b07c-b1d9abf42404" providerId="ADAL" clId="{7550489A-9627-4DFF-AB28-79136CD0B3EC}" dt="2021-04-16T18:26:27.188" v="2097" actId="478"/>
          <ac:picMkLst>
            <pc:docMk/>
            <pc:sldMk cId="4052244757" sldId="278"/>
            <ac:picMk id="6" creationId="{9DF9D721-8726-40B0-9FC1-7924CE93832F}"/>
          </ac:picMkLst>
        </pc:picChg>
      </pc:sldChg>
      <pc:sldChg chg="addSp modSp new mod">
        <pc:chgData name="Christian Bergljung" userId="b6ed368b-e657-4ae7-b07c-b1d9abf42404" providerId="ADAL" clId="{7550489A-9627-4DFF-AB28-79136CD0B3EC}" dt="2021-04-16T18:29:19.376" v="2106" actId="20577"/>
        <pc:sldMkLst>
          <pc:docMk/>
          <pc:sldMk cId="1953972318" sldId="284"/>
        </pc:sldMkLst>
        <pc:spChg chg="mod">
          <ac:chgData name="Christian Bergljung" userId="b6ed368b-e657-4ae7-b07c-b1d9abf42404" providerId="ADAL" clId="{7550489A-9627-4DFF-AB28-79136CD0B3EC}" dt="2021-04-16T18:06:44.417" v="1948" actId="207"/>
          <ac:spMkLst>
            <pc:docMk/>
            <pc:sldMk cId="1953972318" sldId="284"/>
            <ac:spMk id="2" creationId="{125CE74A-1C43-4C06-AB1C-216822013AC7}"/>
          </ac:spMkLst>
        </pc:spChg>
        <pc:spChg chg="mod">
          <ac:chgData name="Christian Bergljung" userId="b6ed368b-e657-4ae7-b07c-b1d9abf42404" providerId="ADAL" clId="{7550489A-9627-4DFF-AB28-79136CD0B3EC}" dt="2021-04-16T18:29:19.376" v="2106" actId="20577"/>
          <ac:spMkLst>
            <pc:docMk/>
            <pc:sldMk cId="1953972318" sldId="284"/>
            <ac:spMk id="3" creationId="{AB3528DF-9737-40AB-84F6-C90FFA62C383}"/>
          </ac:spMkLst>
        </pc:spChg>
        <pc:picChg chg="add mod">
          <ac:chgData name="Christian Bergljung" userId="b6ed368b-e657-4ae7-b07c-b1d9abf42404" providerId="ADAL" clId="{7550489A-9627-4DFF-AB28-79136CD0B3EC}" dt="2021-04-16T18:07:46.627" v="1955" actId="1076"/>
          <ac:picMkLst>
            <pc:docMk/>
            <pc:sldMk cId="1953972318" sldId="284"/>
            <ac:picMk id="4" creationId="{18501FCD-6D51-4266-AA5A-0931894CAC51}"/>
          </ac:picMkLst>
        </pc:picChg>
        <pc:picChg chg="add mod">
          <ac:chgData name="Christian Bergljung" userId="b6ed368b-e657-4ae7-b07c-b1d9abf42404" providerId="ADAL" clId="{7550489A-9627-4DFF-AB28-79136CD0B3EC}" dt="2021-04-16T18:07:29.743" v="1952" actId="1076"/>
          <ac:picMkLst>
            <pc:docMk/>
            <pc:sldMk cId="1953972318" sldId="284"/>
            <ac:picMk id="5" creationId="{33F1A6BE-3B4D-42D8-9D0C-102C84B60C6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925799-38F0-4D5D-B92B-5BAD3521B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8B4A907-D376-4E66-8824-05437F32F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BE0742F-4872-4C7C-99C3-73D633B8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216ADA-0B2E-46F8-978A-A02E309F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93CFB4-2E95-49D2-9121-E443B6D5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45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457492-AC61-42F7-A740-3D5D8E55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4535FC4-D0C1-47A4-98A1-2D57A722B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21D503-B3CF-4BA9-8454-BBC00564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26D209-5ED4-4D1A-91C7-70654DC3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0E3E02-DAE7-4DEC-9CEF-08272715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36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20D13F1-F3AE-4C59-B249-BCD21F284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EF7CB7F-08E2-4B7E-BD3E-C741E7DCE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17218B-9AF3-4676-9010-E379F2B6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583CE4-1EF8-4BF4-B5E0-7B973E2D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523ADE-87D3-46F4-B7D0-E59CFB98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46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8F957C-AE0B-4EA6-860F-9AF248859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277862-E99A-4F63-84AB-D024B61D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CD797B-6414-4BD1-88E7-21B4BEE6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660F4-BA35-4275-96B9-02A61635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DAC75C-FB2A-4F3D-9FAF-1ECAC18F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849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169C27-98EF-477B-897C-FC78EEBD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25CD96-914F-445E-8483-4D61C204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7F897F-A631-4B68-B17F-C73DB9B7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602FE5-11E1-4F61-BE53-B1C28DBB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3D8EEF-8551-4A72-A6F7-8E98D699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92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3AB115-913C-45F0-88BD-E9689D04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8E751B-579F-4EA2-95F9-A3C465075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0C04015-0054-4F11-A3C8-4E4D0AEF8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6CF37C7-E954-4B20-A291-01E1F398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4F29F0A-A1A8-48C0-8444-40F4460D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F91220A-B76F-41AF-B5BE-2C730887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85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AA231-F8FE-4456-9DC1-0E7C809A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76CE15-5CC7-40C5-9934-F8D277963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EEB9415-20D5-4549-8E79-D79C3533B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0BA6B3A-8B92-4A41-8B04-A147FFC98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3C610B2-EBBC-4D39-AE5B-D31FBD408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EE68968-DD4A-496A-A2CC-6618A523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4073599-2502-4567-B824-9E020C92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5F4938C-D185-4CDA-9C00-85ACBA15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06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EA4331-C747-4A89-AF8C-D70CF21D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4966670-AE25-40ED-BFBD-E07FBFD4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E3D2912-0931-4432-B0E4-05FF3C48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1E6017-4311-4A10-930D-89169D1E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28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BA58D0B-AB19-450C-AA3B-670AE55E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AFC8D54-CA60-4D0D-96FE-E252800D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18190CA-7EE6-4DB3-A3F7-973C2A58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7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1663EE-12FC-4209-9EF1-438FA83F9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3915E4-A118-4B0A-BDC2-A7CBCF48A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550DCBF-2878-401F-8374-35F488521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DA13331-8D1B-4A52-AD30-035EE347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B628A17-CC11-400B-B349-A54663AD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8CC8AC-8231-4456-994D-E5C5F534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75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37AE61-25FA-40C0-BF1C-19A6922E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0D80C5E-21F7-4393-9C20-40D63B25B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678C6E6-FA27-4625-BAFA-D3E18083F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AE89BA1-12D0-4EC4-AA8A-70FD8AE5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C7381A3-C975-43B6-A87B-2326B003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35AF181-8CDA-48F9-AF6F-CE3D528A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0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71A8C3F-C1D5-49AD-8413-678A231C5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82076AF-7BD9-4AFE-B090-85E3C2469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3407A6-D417-4042-BC04-6D47AED6D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8632-1673-41B8-A175-B3BBF13535BC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A5B100-A4E0-489E-A90B-EF42ACA95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B03476-DE24-48B6-9222-763144471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836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7D2E5F-934B-4B00-A1A5-A40E0BF38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885" y="2373087"/>
            <a:ext cx="11037057" cy="2049826"/>
          </a:xfrm>
        </p:spPr>
        <p:txBody>
          <a:bodyPr>
            <a:noAutofit/>
          </a:bodyPr>
          <a:lstStyle/>
          <a:p>
            <a:r>
              <a:rPr lang="en-CA" sz="4400" dirty="0"/>
              <a:t>Way forward on MPR and AMPR PC2 for intra-band UL contiguous 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0E252F5-07EB-4886-BC79-94B025EF9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2242"/>
            <a:ext cx="9144000" cy="725557"/>
          </a:xfrm>
        </p:spPr>
        <p:txBody>
          <a:bodyPr/>
          <a:lstStyle/>
          <a:p>
            <a:r>
              <a:rPr lang="en-US" dirty="0"/>
              <a:t>Skyworks Solutions Inc., 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EE83764-0A69-4F31-A37F-356A6815C36B}"/>
              </a:ext>
            </a:extLst>
          </p:cNvPr>
          <p:cNvSpPr txBox="1"/>
          <p:nvPr/>
        </p:nvSpPr>
        <p:spPr>
          <a:xfrm>
            <a:off x="10212747" y="52232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R4-210xxxx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2EF8F4B-4669-4017-9B2A-468E3289AE55}"/>
              </a:ext>
            </a:extLst>
          </p:cNvPr>
          <p:cNvSpPr/>
          <p:nvPr/>
        </p:nvSpPr>
        <p:spPr>
          <a:xfrm>
            <a:off x="588886" y="5029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#98bis-e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12 – 20 Apr. 2021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1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Background: April 15 GTW agreements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923" y="1448475"/>
            <a:ext cx="10515600" cy="12352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dirty="0"/>
              <a:t>For BW class B contiguous allocation MPR</a:t>
            </a:r>
          </a:p>
          <a:p>
            <a:pPr marL="285750" indent="-285750"/>
            <a:r>
              <a:rPr lang="en-US" altLang="zh-CN" sz="2400" dirty="0"/>
              <a:t>Inner allocation: </a:t>
            </a:r>
            <a:r>
              <a:rPr lang="en-US" altLang="zh-CN" sz="2400" dirty="0">
                <a:highlight>
                  <a:srgbClr val="00FF00"/>
                </a:highlight>
              </a:rPr>
              <a:t>Take the average value </a:t>
            </a:r>
          </a:p>
          <a:p>
            <a:pPr marL="285750" indent="-285750"/>
            <a:r>
              <a:rPr lang="en-US" altLang="zh-CN" sz="2400" dirty="0"/>
              <a:t>Outer allocation: </a:t>
            </a:r>
            <a:r>
              <a:rPr lang="en-US" altLang="zh-CN" sz="2400" dirty="0">
                <a:highlight>
                  <a:srgbClr val="00FF00"/>
                </a:highlight>
              </a:rPr>
              <a:t>Take the average value (TBD for edge allocation)</a:t>
            </a:r>
          </a:p>
          <a:p>
            <a:pPr marL="0" indent="0">
              <a:buNone/>
            </a:pPr>
            <a:r>
              <a:rPr lang="en-CA" dirty="0"/>
              <a:t>For BW class C contiguous allocation MPR</a:t>
            </a:r>
          </a:p>
          <a:p>
            <a:pPr marL="285750" lvl="1" indent="-285750">
              <a:spcBef>
                <a:spcPts val="1000"/>
              </a:spcBef>
            </a:pPr>
            <a:r>
              <a:rPr lang="en-US" altLang="zh-CN" dirty="0"/>
              <a:t>Inner allocation: </a:t>
            </a:r>
            <a:r>
              <a:rPr lang="en-US" altLang="zh-CN" dirty="0">
                <a:highlight>
                  <a:srgbClr val="00FF00"/>
                </a:highlight>
              </a:rPr>
              <a:t>Take PC3 values ([7] for 256QAM)</a:t>
            </a:r>
          </a:p>
          <a:p>
            <a:pPr marL="285750" lvl="1" indent="-285750">
              <a:spcBef>
                <a:spcPts val="1000"/>
              </a:spcBef>
            </a:pPr>
            <a:r>
              <a:rPr lang="en-US" altLang="zh-CN" dirty="0"/>
              <a:t>Outer allocation: </a:t>
            </a:r>
            <a:r>
              <a:rPr lang="en-US" altLang="zh-CN" dirty="0">
                <a:highlight>
                  <a:srgbClr val="00FF00"/>
                </a:highlight>
              </a:rPr>
              <a:t>Take PC3 values ([7] for 256QAM)</a:t>
            </a:r>
          </a:p>
        </p:txBody>
      </p:sp>
    </p:spTree>
    <p:extLst>
      <p:ext uri="{BB962C8B-B14F-4D97-AF65-F5344CB8AC3E}">
        <p14:creationId xmlns:p14="http://schemas.microsoft.com/office/powerpoint/2010/main" val="131749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705" y="365125"/>
            <a:ext cx="11547335" cy="1325563"/>
          </a:xfrm>
        </p:spPr>
        <p:txBody>
          <a:bodyPr/>
          <a:lstStyle/>
          <a:p>
            <a:r>
              <a:rPr lang="en-CA" dirty="0"/>
              <a:t>WF: PC2 BW class B contiguous allocation MPR</a:t>
            </a:r>
            <a:endParaRPr lang="x-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027791"/>
              </p:ext>
            </p:extLst>
          </p:nvPr>
        </p:nvGraphicFramePr>
        <p:xfrm>
          <a:off x="608972" y="1722040"/>
          <a:ext cx="3105272" cy="364793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22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00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35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294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7090"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Modulation</a:t>
                      </a: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MPR for bandwidth class B(dB)</a:t>
                      </a:r>
                      <a:endParaRPr lang="en-US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090"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inner</a:t>
                      </a:r>
                      <a:endParaRPr lang="en-US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outer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4179"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DFT-s-OFDM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Pi/2 BPSK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2.0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4.0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QPSK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2.0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4.0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2.5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4.0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3.0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4.5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256QAM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5.5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6.0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17090"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CP-OFDM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QPSK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2.5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5.0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3.0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5.0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3.5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5.0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256QAM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6.5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6.5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17090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Note</a:t>
                      </a:r>
                      <a:r>
                        <a:rPr lang="en-CA" sz="14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1: When 1 RB or 2 RB are allocated at the lower edge of lowest CC or upper edge of upper CC, MPR for outer is 5.5dB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 txBox="1">
            <a:spLocks/>
          </p:cNvSpPr>
          <p:nvPr/>
        </p:nvSpPr>
        <p:spPr>
          <a:xfrm>
            <a:off x="3957006" y="1448475"/>
            <a:ext cx="7372518" cy="12352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CA" dirty="0"/>
              <a:t>Management of Edge allocation failing because of WOLA and lower guard band for class B CA:</a:t>
            </a:r>
          </a:p>
          <a:p>
            <a:r>
              <a:rPr lang="en-CA" altLang="zh-CN" dirty="0"/>
              <a:t>Since it is a very corner case when there is only allocation in one CC this can be handled with the following note:</a:t>
            </a:r>
          </a:p>
          <a:p>
            <a:r>
              <a:rPr lang="en-CA" altLang="zh-CN" dirty="0"/>
              <a:t>Note 1: When 1RB or 2RB are allocated at the lower edge of lowest CC or upper edge of upper CC,  MPR for outer is 5.5dB</a:t>
            </a:r>
          </a:p>
          <a:p>
            <a:r>
              <a:rPr lang="en-CA" altLang="zh-CN" b="1" dirty="0"/>
              <a:t>WF: Table on the left is adopted for the specification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83372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705" y="365125"/>
            <a:ext cx="11547335" cy="1325563"/>
          </a:xfrm>
        </p:spPr>
        <p:txBody>
          <a:bodyPr/>
          <a:lstStyle/>
          <a:p>
            <a:r>
              <a:rPr lang="en-CA" dirty="0"/>
              <a:t>WF: PC2 BW class C contiguous allocation MPR</a:t>
            </a:r>
            <a:endParaRPr lang="x-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538616"/>
              </p:ext>
            </p:extLst>
          </p:nvPr>
        </p:nvGraphicFramePr>
        <p:xfrm>
          <a:off x="608972" y="1722040"/>
          <a:ext cx="3105272" cy="27944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22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00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35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294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7090"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Modulation</a:t>
                      </a: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MPR for bandwidth class C (dB)</a:t>
                      </a: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090"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inner</a:t>
                      </a:r>
                      <a:endParaRPr lang="en-US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outer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4179"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DFT-s-OFDM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Pi/2 BPSK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QPSK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256QAM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[7]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17090"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CP-OFDM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QPSK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256QAM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[7]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 txBox="1">
            <a:spLocks/>
          </p:cNvSpPr>
          <p:nvPr/>
        </p:nvSpPr>
        <p:spPr>
          <a:xfrm>
            <a:off x="4062202" y="1448475"/>
            <a:ext cx="7267321" cy="12352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CA" dirty="0"/>
              <a:t>Management of 256 QAM MPR:</a:t>
            </a:r>
          </a:p>
          <a:p>
            <a:r>
              <a:rPr lang="en-CA" altLang="zh-CN" dirty="0"/>
              <a:t>Since there is only open question only for inner 256QAM this is only limited by EVM</a:t>
            </a:r>
          </a:p>
          <a:p>
            <a:r>
              <a:rPr lang="en-CA" altLang="zh-CN" dirty="0"/>
              <a:t>Since EVM for CA is evaluated with only one CC allocated at the time, the 1CC MPR is enough to guarantee EVM (4.5dB for DFT-s-OFDM and 6.5dB). Note that Image leakage of 28dB would not allow to meet 256QAM EVM in most case.</a:t>
            </a:r>
          </a:p>
          <a:p>
            <a:r>
              <a:rPr lang="en-CA" altLang="zh-CN" b="1" dirty="0"/>
              <a:t>WF: Table on the left is adopted for the specification without square brackets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4052244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235" y="365126"/>
            <a:ext cx="11676806" cy="703024"/>
          </a:xfrm>
        </p:spPr>
        <p:txBody>
          <a:bodyPr>
            <a:normAutofit fontScale="90000"/>
          </a:bodyPr>
          <a:lstStyle/>
          <a:p>
            <a:r>
              <a:rPr lang="en-CA" dirty="0"/>
              <a:t>WF: PC2 BW class B non-contiguous allocation MPR</a:t>
            </a:r>
            <a:endParaRPr lang="x-none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 txBox="1">
            <a:spLocks/>
          </p:cNvSpPr>
          <p:nvPr/>
        </p:nvSpPr>
        <p:spPr>
          <a:xfrm>
            <a:off x="299405" y="2931544"/>
            <a:ext cx="11417465" cy="617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altLang="zh-CN" sz="2400" dirty="0"/>
              <a:t>For inner, Qualcomm WC input is linked to the merge of inner and outer1</a:t>
            </a:r>
          </a:p>
          <a:p>
            <a:pPr lvl="1"/>
            <a:r>
              <a:rPr lang="en-CA" altLang="zh-CN" sz="2000" strike="sngStrike" dirty="0"/>
              <a:t>This is not acceptable because it makes PC2 inner 3dB lower than PC3 which cannot be justified as it makes PC2 best power capability no better than PC3</a:t>
            </a:r>
          </a:p>
          <a:p>
            <a:pPr lvl="1"/>
            <a:r>
              <a:rPr lang="en-CA" altLang="zh-CN" sz="2000" strike="sngStrike" dirty="0"/>
              <a:t>Without Qualcomm input there is good alignment and average can be taken</a:t>
            </a:r>
          </a:p>
          <a:p>
            <a:pPr lvl="1"/>
            <a:r>
              <a:rPr lang="en-CA" altLang="zh-CN" sz="2000" dirty="0">
                <a:highlight>
                  <a:srgbClr val="FFFF00"/>
                </a:highlight>
              </a:rPr>
              <a:t>WF: To accommodate the issue, Note 1 is added allowing 4dB MPR for total allocations BW &lt;1MHz</a:t>
            </a:r>
          </a:p>
          <a:p>
            <a:r>
              <a:rPr lang="en-CA" altLang="zh-CN" sz="2400" dirty="0"/>
              <a:t>For Outer 1and outer 2 since most inputs are within 0.5dB of the average in most cases, the average is proposed</a:t>
            </a:r>
          </a:p>
          <a:p>
            <a:r>
              <a:rPr lang="en-CA" altLang="zh-CN" sz="2400" b="1" dirty="0"/>
              <a:t>WF: values in the WF column for inner, outer 1 and outer 2 is adopted for the specification </a:t>
            </a:r>
            <a:r>
              <a:rPr lang="en-CA" altLang="zh-CN" sz="2400" b="1" dirty="0">
                <a:highlight>
                  <a:srgbClr val="FFFF00"/>
                </a:highlight>
              </a:rPr>
              <a:t>including Note 1</a:t>
            </a:r>
          </a:p>
        </p:txBody>
      </p:sp>
      <p:graphicFrame>
        <p:nvGraphicFramePr>
          <p:cNvPr id="6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856415"/>
              </p:ext>
            </p:extLst>
          </p:nvPr>
        </p:nvGraphicFramePr>
        <p:xfrm>
          <a:off x="486894" y="1121787"/>
          <a:ext cx="10877792" cy="17194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95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00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95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24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555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8322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8798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7846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8163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2613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89573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1942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4173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83223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87985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78460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381635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353060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421323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432435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421323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383223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387985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421323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367348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403075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</a:tblGrid>
              <a:tr h="189580">
                <a:tc gridSpan="2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BW class B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Inner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Outer1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marL="0" algn="ctr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>
                          <a:effectLst/>
                        </a:rPr>
                        <a:t>Outer 2</a:t>
                      </a:r>
                      <a:endParaRPr lang="zh-CN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ase" latinLnBrk="0" hangingPunct="0">
                        <a:spcAft>
                          <a:spcPts val="600"/>
                        </a:spcAft>
                      </a:pPr>
                      <a:endParaRPr lang="zh-CN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Modulation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PC3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SKW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QC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HW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LGE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 err="1">
                          <a:effectLst/>
                        </a:rPr>
                        <a:t>Avg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</a:rPr>
                        <a:t>WC</a:t>
                      </a:r>
                      <a:endParaRPr lang="zh-CN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050" b="1" dirty="0">
                          <a:effectLst/>
                          <a:highlight>
                            <a:srgbClr val="FFFF00"/>
                          </a:highlight>
                        </a:rPr>
                        <a:t>WF</a:t>
                      </a:r>
                      <a:endParaRPr lang="zh-CN" sz="1050" b="1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PC3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SKW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QC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HW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LGE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 err="1">
                          <a:effectLst/>
                        </a:rPr>
                        <a:t>Avg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</a:rPr>
                        <a:t>WC</a:t>
                      </a:r>
                      <a:endParaRPr lang="zh-CN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050" b="1" dirty="0">
                          <a:effectLst/>
                        </a:rPr>
                        <a:t>WF</a:t>
                      </a:r>
                      <a:endParaRPr lang="zh-CN" sz="105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PC3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SKW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QC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HW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LGE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 err="1">
                          <a:effectLst/>
                        </a:rPr>
                        <a:t>Avg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</a:rPr>
                        <a:t>WC</a:t>
                      </a:r>
                      <a:endParaRPr lang="zh-CN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050" dirty="0">
                          <a:effectLst/>
                        </a:rPr>
                        <a:t>WF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DFT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QPSK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5.5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5.5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3 -&gt; 4</a:t>
                      </a:r>
                      <a:r>
                        <a:rPr lang="en-CA" altLang="zh-CN" sz="1100" b="1" strike="no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</a:t>
                      </a:r>
                      <a:r>
                        <a:rPr lang="en-CA" altLang="zh-CN" sz="1100" b="1" strike="noStrike" baseline="300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sz="1100" b="1" strike="noStrike" baseline="3000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5.5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6.5</a:t>
                      </a:r>
                      <a:endParaRPr 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11.5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11.5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13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>
                          <a:effectLst/>
                        </a:rPr>
                        <a:t>13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zh-CN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5.5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5.5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3 -&gt; 4</a:t>
                      </a:r>
                      <a:r>
                        <a:rPr lang="en-CA" altLang="zh-CN" sz="1100" b="1" strike="no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</a:t>
                      </a:r>
                      <a:r>
                        <a:rPr lang="en-CA" altLang="zh-CN" sz="1100" b="1" strike="noStrike" baseline="300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sz="1100" b="1" strike="sngStrike" baseline="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6.5</a:t>
                      </a:r>
                      <a:endParaRPr lang="en-US" alt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6.5</a:t>
                      </a:r>
                      <a:endParaRPr lang="en-US" alt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64QAM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4.5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4.5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6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6.5</a:t>
                      </a:r>
                      <a:endParaRPr 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256QAM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6.5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7</a:t>
                      </a:r>
                      <a:endParaRPr 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CP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QPSK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4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3.5 -&gt;4</a:t>
                      </a:r>
                      <a:r>
                        <a:rPr lang="en-CA" altLang="zh-CN" sz="1100" b="1" strike="no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3.5</a:t>
                      </a:r>
                      <a:r>
                        <a:rPr lang="en-CA" altLang="zh-CN" sz="1100" b="1" strike="noStrike" baseline="300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altLang="en-US" sz="1100" b="1" strike="noStrike" baseline="3000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7</a:t>
                      </a:r>
                      <a:endParaRPr 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12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14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12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14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14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13.5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>
                          <a:effectLst/>
                        </a:rPr>
                        <a:t>14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13.5 </a:t>
                      </a:r>
                      <a:r>
                        <a:rPr lang="en-CA" altLang="zh-CN" sz="1100" b="1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  <a:sym typeface="Wingdings" panose="05000000000000000000" pitchFamily="2" charset="2"/>
                        </a:rPr>
                        <a:t>14.0</a:t>
                      </a:r>
                      <a:endParaRPr lang="zh-CN" altLang="en-US" sz="1100" b="1" strike="noStrike" kern="1200" baseline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3.5 -&gt;4</a:t>
                      </a:r>
                      <a:r>
                        <a:rPr lang="en-CA" altLang="zh-CN" sz="1100" b="1" strike="no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3.5</a:t>
                      </a:r>
                      <a:r>
                        <a:rPr lang="en-CA" altLang="zh-CN" sz="1100" b="1" strike="noStrike" baseline="300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sz="1100" b="1" strike="sngStrike" baseline="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7</a:t>
                      </a:r>
                      <a:endParaRPr 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64QAM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7</a:t>
                      </a:r>
                      <a:endParaRPr 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876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256QAM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7.5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7.5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US" altLang="zh-C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7.5</a:t>
                      </a:r>
                      <a:endParaRPr lang="zh-CN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174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235" y="365126"/>
            <a:ext cx="11676806" cy="703024"/>
          </a:xfrm>
        </p:spPr>
        <p:txBody>
          <a:bodyPr>
            <a:normAutofit fontScale="90000"/>
          </a:bodyPr>
          <a:lstStyle/>
          <a:p>
            <a:r>
              <a:rPr lang="en-CA" dirty="0"/>
              <a:t>WF: PC2 BW class C non-contiguous allocation MPR</a:t>
            </a:r>
            <a:endParaRPr lang="x-none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 txBox="1">
            <a:spLocks/>
          </p:cNvSpPr>
          <p:nvPr/>
        </p:nvSpPr>
        <p:spPr>
          <a:xfrm>
            <a:off x="299405" y="2826769"/>
            <a:ext cx="11417465" cy="617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altLang="zh-CN" sz="2400" dirty="0"/>
              <a:t>For inner, Qualcomm WC input is linked to the merge of inner and outer1</a:t>
            </a:r>
          </a:p>
          <a:p>
            <a:pPr lvl="1"/>
            <a:r>
              <a:rPr lang="en-CA" altLang="zh-CN" sz="2000" strike="sngStrike" dirty="0"/>
              <a:t>This is not acceptable because it makes PC2 inner 3dB lower than PC3 which cannot be justified as it makes PC2 best power capability no better than PC3</a:t>
            </a:r>
          </a:p>
          <a:p>
            <a:pPr lvl="1"/>
            <a:r>
              <a:rPr lang="en-CA" altLang="zh-CN" sz="2000" strike="sngStrike" dirty="0"/>
              <a:t>Without Qualcomm input there is good alignment and average can be taken</a:t>
            </a:r>
          </a:p>
          <a:p>
            <a:pPr lvl="1"/>
            <a:r>
              <a:rPr lang="en-CA" altLang="zh-CN" sz="2000" dirty="0">
                <a:highlight>
                  <a:srgbClr val="FFFF00"/>
                </a:highlight>
              </a:rPr>
              <a:t>WF: To accommodate the issue, Note 1 is added allowing 4dB MPR for total allocations BW &lt;1MHz</a:t>
            </a:r>
          </a:p>
          <a:p>
            <a:r>
              <a:rPr lang="en-CA" altLang="zh-CN" sz="2400" dirty="0"/>
              <a:t>For Outer 1and outer 2 since all inputs are within 1dB of the average in most cases, the average is proposed</a:t>
            </a:r>
          </a:p>
          <a:p>
            <a:r>
              <a:rPr lang="en-CA" altLang="zh-CN" sz="2400" b="1" dirty="0"/>
              <a:t>WF: values in the WF column for inner, outer 1 and outer 2 is adopted for the specification </a:t>
            </a:r>
            <a:r>
              <a:rPr lang="en-CA" altLang="zh-CN" sz="2400" b="1" dirty="0">
                <a:highlight>
                  <a:srgbClr val="FFFF00"/>
                </a:highlight>
              </a:rPr>
              <a:t>including Note 1</a:t>
            </a:r>
          </a:p>
        </p:txBody>
      </p:sp>
      <p:graphicFrame>
        <p:nvGraphicFramePr>
          <p:cNvPr id="6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172773"/>
              </p:ext>
            </p:extLst>
          </p:nvPr>
        </p:nvGraphicFramePr>
        <p:xfrm>
          <a:off x="701943" y="1107305"/>
          <a:ext cx="10816029" cy="17194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95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00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95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24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7979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8322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8798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7846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7846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2613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89573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3243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83223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87985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78460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378460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353060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389573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432435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340360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383223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387985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418148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367348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421323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</a:tblGrid>
              <a:tr h="189580">
                <a:tc gridSpan="2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BW class 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Inner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Outer1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marL="0" algn="ctr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>
                          <a:effectLst/>
                        </a:rPr>
                        <a:t>Outer 2</a:t>
                      </a:r>
                      <a:endParaRPr lang="zh-CN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ase" latinLnBrk="0" hangingPunct="0">
                        <a:spcAft>
                          <a:spcPts val="600"/>
                        </a:spcAft>
                      </a:pPr>
                      <a:endParaRPr lang="zh-CN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Modulation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PC3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SKW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QC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HW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LGE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 err="1">
                          <a:effectLst/>
                        </a:rPr>
                        <a:t>Avg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</a:rPr>
                        <a:t>WC</a:t>
                      </a:r>
                      <a:endParaRPr lang="zh-CN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050" b="1" dirty="0">
                          <a:effectLst/>
                          <a:highlight>
                            <a:srgbClr val="FFFF00"/>
                          </a:highlight>
                        </a:rPr>
                        <a:t>WF</a:t>
                      </a:r>
                      <a:endParaRPr lang="zh-CN" sz="1050" b="1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PC3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SKW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QC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HW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LGE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 err="1">
                          <a:effectLst/>
                        </a:rPr>
                        <a:t>Avg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</a:rPr>
                        <a:t>WC</a:t>
                      </a:r>
                      <a:endParaRPr lang="zh-CN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050" b="1" dirty="0">
                          <a:effectLst/>
                        </a:rPr>
                        <a:t>WF</a:t>
                      </a:r>
                      <a:endParaRPr lang="zh-CN" sz="105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PC3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SKW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QC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HW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LGE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 err="1">
                          <a:effectLst/>
                        </a:rPr>
                        <a:t>Avg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</a:rPr>
                        <a:t>WC</a:t>
                      </a:r>
                      <a:endParaRPr lang="zh-CN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050" dirty="0">
                          <a:effectLst/>
                        </a:rPr>
                        <a:t>WF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DFT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QPSK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2.5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3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3 -&gt; 4</a:t>
                      </a:r>
                      <a:r>
                        <a:rPr lang="en-CA" altLang="zh-CN" sz="1100" b="1" strike="no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</a:t>
                      </a:r>
                      <a:r>
                        <a:rPr lang="en-CA" altLang="zh-CN" sz="1100" b="1" strike="noStrike" baseline="300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sz="1100" b="1" strike="noStrike" baseline="3000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6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8.5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6.5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13.5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15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13.5</a:t>
                      </a:r>
                      <a:endParaRPr lang="zh-CN" altLang="en-US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3.5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3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3 -&gt; 4</a:t>
                      </a:r>
                      <a:r>
                        <a:rPr lang="en-CA" altLang="zh-CN" sz="1100" b="1" strike="no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</a:t>
                      </a:r>
                      <a:r>
                        <a:rPr lang="en-CA" altLang="zh-CN" sz="1100" b="1" strike="noStrike" baseline="300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sz="1100" b="1" strike="sngStrike" baseline="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6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6.5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64QAM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6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6.5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256QAM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6.5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6.5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6.5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6.5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8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CP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QPSK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3.5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3.5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3.5 -&gt;4</a:t>
                      </a:r>
                      <a:r>
                        <a:rPr lang="en-CA" altLang="zh-CN" sz="1100" b="1" strike="no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3.5</a:t>
                      </a:r>
                      <a:r>
                        <a:rPr lang="en-CA" altLang="zh-CN" sz="1100" b="1" strike="noStrike" baseline="300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altLang="en-US" sz="1100" b="1" strike="noStrike" baseline="3000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7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8.5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8.5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14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14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14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14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14.5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14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14.5</a:t>
                      </a:r>
                      <a:endParaRPr lang="zh-CN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16QAM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3.5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3.5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3.5 -&gt;4</a:t>
                      </a:r>
                      <a:r>
                        <a:rPr lang="en-CA" altLang="zh-CN" sz="1100" b="1" strike="no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3.5</a:t>
                      </a:r>
                      <a:r>
                        <a:rPr lang="en-CA" altLang="zh-CN" sz="1100" b="1" strike="noStrike" baseline="300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sz="1100" b="1" strike="sngStrike" baseline="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64QAM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7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876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256QAM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7.5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  <a:latin typeface="+mn-lt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  <a:latin typeface="+mn-lt"/>
                        </a:rPr>
                        <a:t>7.5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  <a:latin typeface="+mn-lt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  <a:latin typeface="+mn-lt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7.5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50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5CE74A-1C43-4C06-AB1C-216822013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u="sng" dirty="0">
                <a:solidFill>
                  <a:srgbClr val="0070C0"/>
                </a:solidFill>
              </a:rPr>
              <a:t>A example for UL CA PC2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3528DF-9737-40AB-84F6-C90FFA62C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sv-SE" sz="2000" u="sng" dirty="0">
                <a:solidFill>
                  <a:srgbClr val="0070C0"/>
                </a:solidFill>
              </a:rPr>
              <a:t>Class B with contigous allocation: assume two CCs with full allocation, DFTS QPSK and that the UE uses full MPR, neglect terms like </a:t>
            </a:r>
            <a:r>
              <a:rPr lang="sv-SE" sz="2000" u="sng" dirty="0">
                <a:solidFill>
                  <a:srgbClr val="0070C0"/>
                </a:solidFill>
                <a:latin typeface="Symbol" panose="05050102010706020507" pitchFamily="18" charset="2"/>
              </a:rPr>
              <a:t>D</a:t>
            </a:r>
            <a:r>
              <a:rPr lang="sv-SE" sz="2000" u="sng" dirty="0">
                <a:solidFill>
                  <a:srgbClr val="0070C0"/>
                </a:solidFill>
              </a:rPr>
              <a:t>T</a:t>
            </a:r>
            <a:r>
              <a:rPr lang="sv-SE" sz="2000" u="sng" baseline="-25000" dirty="0">
                <a:solidFill>
                  <a:srgbClr val="0070C0"/>
                </a:solidFill>
              </a:rPr>
              <a:t>IB</a:t>
            </a:r>
            <a:r>
              <a:rPr lang="sv-SE" sz="2000" u="sng" dirty="0">
                <a:solidFill>
                  <a:srgbClr val="0070C0"/>
                </a:solidFill>
              </a:rPr>
              <a:t>,</a:t>
            </a:r>
          </a:p>
          <a:p>
            <a:pPr lvl="1"/>
            <a:r>
              <a:rPr lang="sv-SE" sz="1800" u="sng" dirty="0">
                <a:solidFill>
                  <a:srgbClr val="0070C0"/>
                </a:solidFill>
              </a:rPr>
              <a:t>MPR = 4 dB, P</a:t>
            </a:r>
            <a:r>
              <a:rPr lang="sv-SE" sz="1800" u="sng" baseline="-25000" dirty="0">
                <a:solidFill>
                  <a:srgbClr val="0070C0"/>
                </a:solidFill>
              </a:rPr>
              <a:t>CMAX</a:t>
            </a:r>
            <a:r>
              <a:rPr lang="sv-SE" sz="1800" u="sng" dirty="0">
                <a:solidFill>
                  <a:srgbClr val="0070C0"/>
                </a:solidFill>
              </a:rPr>
              <a:t> = 26 dBm – 4 dB = 22 dBm (max total UE power)</a:t>
            </a:r>
          </a:p>
          <a:p>
            <a:pPr lvl="1"/>
            <a:r>
              <a:rPr lang="sv-SE" sz="1800" u="sng" dirty="0">
                <a:solidFill>
                  <a:srgbClr val="0070C0"/>
                </a:solidFill>
              </a:rPr>
              <a:t>For the Pcell and Scell: P</a:t>
            </a:r>
            <a:r>
              <a:rPr lang="sv-SE" sz="1800" u="sng" baseline="-25000" dirty="0">
                <a:solidFill>
                  <a:srgbClr val="0070C0"/>
                </a:solidFill>
              </a:rPr>
              <a:t>CMAX,c</a:t>
            </a:r>
            <a:r>
              <a:rPr lang="sv-SE" sz="1800" u="sng" dirty="0">
                <a:solidFill>
                  <a:srgbClr val="0070C0"/>
                </a:solidFill>
              </a:rPr>
              <a:t> = 26 dBm – 1 dB = 25 dBm (MOP per serving cell)</a:t>
            </a:r>
          </a:p>
          <a:p>
            <a:r>
              <a:rPr lang="sv-SE" sz="2000" u="sng" dirty="0">
                <a:solidFill>
                  <a:srgbClr val="0070C0"/>
                </a:solidFill>
              </a:rPr>
              <a:t>In conformance testing with UP commands on all cells</a:t>
            </a:r>
          </a:p>
          <a:p>
            <a:pPr lvl="1"/>
            <a:r>
              <a:rPr lang="sv-SE" sz="1800" u="sng" dirty="0">
                <a:solidFill>
                  <a:srgbClr val="0070C0"/>
                </a:solidFill>
              </a:rPr>
              <a:t>The Pcell will reach up to 22 dBm as limited by P</a:t>
            </a:r>
            <a:r>
              <a:rPr lang="sv-SE" sz="1800" u="sng" baseline="-25000" dirty="0">
                <a:solidFill>
                  <a:srgbClr val="0070C0"/>
                </a:solidFill>
              </a:rPr>
              <a:t>CMAX</a:t>
            </a:r>
            <a:r>
              <a:rPr lang="sv-SE" sz="1800" u="sng" dirty="0">
                <a:solidFill>
                  <a:srgbClr val="0070C0"/>
                </a:solidFill>
              </a:rPr>
              <a:t>, no power left for the Scell that is reduced in power or dropped</a:t>
            </a:r>
          </a:p>
          <a:p>
            <a:r>
              <a:rPr lang="sv-SE" sz="2000" u="sng" dirty="0">
                <a:solidFill>
                  <a:srgbClr val="0070C0"/>
                </a:solidFill>
              </a:rPr>
              <a:t>In the field</a:t>
            </a:r>
          </a:p>
          <a:p>
            <a:pPr lvl="1"/>
            <a:r>
              <a:rPr lang="sv-SE" sz="1800" u="sng" dirty="0">
                <a:solidFill>
                  <a:srgbClr val="0070C0"/>
                </a:solidFill>
              </a:rPr>
              <a:t>Same behaviour unless the CC UL power can be adjusted by power control such that there is 19 dBm on each CCs (7 dB below the power class per carrier)</a:t>
            </a:r>
          </a:p>
          <a:p>
            <a:pPr lvl="1"/>
            <a:r>
              <a:rPr lang="sv-SE" sz="1800" u="sng" dirty="0">
                <a:solidFill>
                  <a:srgbClr val="0070C0"/>
                </a:solidFill>
              </a:rPr>
              <a:t>Reconfiguring the UE for single CC allows P</a:t>
            </a:r>
            <a:r>
              <a:rPr lang="sv-SE" sz="1800" u="sng" baseline="-25000" dirty="0">
                <a:solidFill>
                  <a:srgbClr val="0070C0"/>
                </a:solidFill>
              </a:rPr>
              <a:t>CMAX,c</a:t>
            </a:r>
            <a:r>
              <a:rPr lang="sv-SE" sz="1800" u="sng" dirty="0">
                <a:solidFill>
                  <a:srgbClr val="0070C0"/>
                </a:solidFill>
              </a:rPr>
              <a:t> = 26 dBm – 2.5 dB = 23.5 dB with 64QAM... (sic)</a:t>
            </a:r>
          </a:p>
          <a:p>
            <a:r>
              <a:rPr lang="sv-SE" sz="2000" u="sng" dirty="0">
                <a:solidFill>
                  <a:srgbClr val="0070C0"/>
                </a:solidFill>
              </a:rPr>
              <a:t>Apply the single-CC MPR for the Pcell when the Scells are dropped? Or a similar value? But... see above</a:t>
            </a:r>
          </a:p>
          <a:p>
            <a:r>
              <a:rPr lang="sv-SE" sz="2000" u="sng" dirty="0">
                <a:solidFill>
                  <a:srgbClr val="0070C0"/>
                </a:solidFill>
              </a:rPr>
              <a:t>Same behaviour for other cases since MPR for CA is (much) larger than that for a single CC, similarly behaviour for </a:t>
            </a:r>
            <a:r>
              <a:rPr lang="sv-SE" sz="2000" u="sng" dirty="0" smtClean="0">
                <a:solidFill>
                  <a:srgbClr val="FF0000"/>
                </a:solidFill>
              </a:rPr>
              <a:t>UL CA </a:t>
            </a:r>
            <a:r>
              <a:rPr lang="sv-SE" sz="2000" u="sng" dirty="0" smtClean="0">
                <a:solidFill>
                  <a:srgbClr val="0070C0"/>
                </a:solidFill>
              </a:rPr>
              <a:t>PC3 </a:t>
            </a:r>
            <a:r>
              <a:rPr lang="sv-SE" sz="2000" u="sng" dirty="0">
                <a:solidFill>
                  <a:srgbClr val="0070C0"/>
                </a:solidFill>
              </a:rPr>
              <a:t>[3]</a:t>
            </a:r>
          </a:p>
          <a:p>
            <a:endParaRPr lang="sv-SE" u="sng" dirty="0"/>
          </a:p>
          <a:p>
            <a:endParaRPr lang="sv-SE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8501FCD-6D51-4266-AA5A-0931894CAC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8073" y="45198"/>
            <a:ext cx="4600708" cy="16752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3F1A6BE-3B4D-42D8-9D0C-102C84B60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4788" y="45198"/>
            <a:ext cx="1503285" cy="178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972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852"/>
          </a:xfrm>
        </p:spPr>
        <p:txBody>
          <a:bodyPr>
            <a:normAutofit/>
          </a:bodyPr>
          <a:lstStyle/>
          <a:p>
            <a:r>
              <a:rPr lang="en-US" dirty="0"/>
              <a:t>References: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254265"/>
            <a:ext cx="11474506" cy="4922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dirty="0"/>
              <a:t>[1] R4-2104655 FR1 PC2 Contiguous UL CA Simulation Results, Nokia Corporation</a:t>
            </a:r>
            <a:r>
              <a:rPr lang="en-US" sz="2000" dirty="0"/>
              <a:t>, R4#98bis-e</a:t>
            </a:r>
          </a:p>
          <a:p>
            <a:pPr marL="0" indent="0">
              <a:buNone/>
            </a:pPr>
            <a:r>
              <a:rPr lang="en-CA" sz="2000" dirty="0"/>
              <a:t>[2] </a:t>
            </a:r>
            <a:r>
              <a:rPr lang="en-CA" sz="2000" dirty="0" smtClean="0"/>
              <a:t>R4-2105325</a:t>
            </a:r>
            <a:r>
              <a:rPr lang="en-CA" sz="2000" strike="sngStrike" dirty="0" smtClean="0"/>
              <a:t>4994</a:t>
            </a:r>
            <a:r>
              <a:rPr lang="en-CA" sz="2000" dirty="0" smtClean="0"/>
              <a:t> </a:t>
            </a:r>
            <a:r>
              <a:rPr lang="en-CA" sz="2000" dirty="0"/>
              <a:t>MPR initial simulation results for NR intra-band contiguous CA according to candidate RF architectures, LG Electronics France</a:t>
            </a:r>
            <a:r>
              <a:rPr lang="en-US" sz="2000" dirty="0"/>
              <a:t>, R4#98bis-e</a:t>
            </a:r>
            <a:endParaRPr lang="en-CA" sz="2000" dirty="0"/>
          </a:p>
          <a:p>
            <a:pPr marL="0" indent="0">
              <a:buNone/>
            </a:pPr>
            <a:r>
              <a:rPr lang="en-CA" sz="2000" dirty="0"/>
              <a:t>[3] R4-2105088 Power capability and back-off for NC (and contiguous) intra-band CA, Ericsson</a:t>
            </a:r>
            <a:r>
              <a:rPr lang="en-US" sz="2000" dirty="0"/>
              <a:t>, R4#98bis-e</a:t>
            </a:r>
            <a:endParaRPr lang="en-CA" sz="2000" dirty="0"/>
          </a:p>
          <a:p>
            <a:pPr marL="0" indent="0">
              <a:buNone/>
            </a:pPr>
            <a:r>
              <a:rPr lang="en-CA" sz="2000" dirty="0"/>
              <a:t>[4] R4-2106304 PC2 Class C UL CA UE Architecture and MPR/A-MPR evaluation, Skyworks Solutions Inc.</a:t>
            </a:r>
            <a:r>
              <a:rPr lang="en-US" sz="2000" dirty="0"/>
              <a:t> , R4#98bis-e</a:t>
            </a:r>
            <a:endParaRPr lang="en-CA" sz="2000" dirty="0"/>
          </a:p>
          <a:p>
            <a:pPr marL="0" indent="0">
              <a:buNone/>
            </a:pPr>
            <a:r>
              <a:rPr lang="en-CA" sz="2000" dirty="0"/>
              <a:t>[5] R4-2107260 on HPUE intra-band contiguous CA MPR, </a:t>
            </a:r>
            <a:r>
              <a:rPr lang="en-CA" sz="2000" dirty="0" err="1"/>
              <a:t>HiSilicon</a:t>
            </a:r>
            <a:r>
              <a:rPr lang="en-CA" sz="2000" dirty="0"/>
              <a:t> Technologies Co. Ltd, </a:t>
            </a:r>
            <a:r>
              <a:rPr lang="en-US" sz="2000" dirty="0"/>
              <a:t>R4#98bis-e</a:t>
            </a:r>
            <a:endParaRPr lang="en-CA" sz="2000" dirty="0"/>
          </a:p>
          <a:p>
            <a:pPr marL="0" indent="0">
              <a:buNone/>
            </a:pPr>
            <a:r>
              <a:rPr lang="en-CA" sz="2000" dirty="0"/>
              <a:t>[6] R4-2107370 HPUE MPR with 1PA architecture, Qualcomm Incorporated, </a:t>
            </a:r>
            <a:r>
              <a:rPr lang="en-US" sz="2000" dirty="0"/>
              <a:t>R4#98bis-e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908866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393421504b390e75c13e1df3eeeba9ad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e5c1c0fc1bab5f01085b46c370843bb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FF7558-FF60-429D-8AA9-D2D16FD4CA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D86B90-44A4-4D14-B93E-0D265AB056AF}">
  <ds:schemaRefs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www.w3.org/XML/1998/namespace"/>
    <ds:schemaRef ds:uri="6f846979-0e6f-42ff-8b87-e1893efeda99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E96A4C6-9032-4E5E-BE6E-A04CC0260A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3956</TotalTime>
  <Words>1343</Words>
  <Application>Microsoft Office PowerPoint</Application>
  <PresentationFormat>와이드스크린</PresentationFormat>
  <Paragraphs>494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8" baseType="lpstr">
      <vt:lpstr>SimSun</vt:lpstr>
      <vt:lpstr>Yu Mincho</vt:lpstr>
      <vt:lpstr>等线</vt:lpstr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Way forward on MPR and AMPR PC2 for intra-band UL contiguous CA</vt:lpstr>
      <vt:lpstr>Background: April 15 GTW agreements</vt:lpstr>
      <vt:lpstr>WF: PC2 BW class B contiguous allocation MPR</vt:lpstr>
      <vt:lpstr>WF: PC2 BW class C contiguous allocation MPR</vt:lpstr>
      <vt:lpstr>WF: PC2 BW class B non-contiguous allocation MPR</vt:lpstr>
      <vt:lpstr>WF: PC2 BW class C non-contiguous allocation MPR</vt:lpstr>
      <vt:lpstr>A example for UL CA PC2</vt:lpstr>
      <vt:lpstr>References: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new intra-band CA BW classes for NR-U</dc:title>
  <dc:creator>Apple</dc:creator>
  <cp:lastModifiedBy>임수환/책임연구원/미래기술센터 C&amp;M표준(연)5G무선통신표준Task(suhwan.lim@lge.com)</cp:lastModifiedBy>
  <cp:revision>201</cp:revision>
  <dcterms:created xsi:type="dcterms:W3CDTF">2020-03-02T22:32:10Z</dcterms:created>
  <dcterms:modified xsi:type="dcterms:W3CDTF">2021-04-19T01:49:57Z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