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5" r:id="rId6"/>
    <p:sldId id="277" r:id="rId7"/>
    <p:sldId id="278" r:id="rId8"/>
    <p:sldId id="282" r:id="rId9"/>
    <p:sldId id="283" r:id="rId10"/>
    <p:sldId id="284" r:id="rId11"/>
    <p:sldId id="269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50489A-9627-4DFF-AB28-79136CD0B3EC}" v="9" dt="2021-04-16T18:06:44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02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7550489A-9627-4DFF-AB28-79136CD0B3EC}"/>
    <pc:docChg chg="undo custSel addSld modSld">
      <pc:chgData name="Christian Bergljung" userId="b6ed368b-e657-4ae7-b07c-b1d9abf42404" providerId="ADAL" clId="{7550489A-9627-4DFF-AB28-79136CD0B3EC}" dt="2021-04-16T18:29:19.376" v="2106" actId="20577"/>
      <pc:docMkLst>
        <pc:docMk/>
      </pc:docMkLst>
      <pc:sldChg chg="addSp delSp modSp mod">
        <pc:chgData name="Christian Bergljung" userId="b6ed368b-e657-4ae7-b07c-b1d9abf42404" providerId="ADAL" clId="{7550489A-9627-4DFF-AB28-79136CD0B3EC}" dt="2021-04-16T18:27:12.133" v="2100" actId="20577"/>
        <pc:sldMkLst>
          <pc:docMk/>
          <pc:sldMk cId="83372960" sldId="277"/>
        </pc:sldMkLst>
        <pc:spChg chg="mod">
          <ac:chgData name="Christian Bergljung" userId="b6ed368b-e657-4ae7-b07c-b1d9abf42404" providerId="ADAL" clId="{7550489A-9627-4DFF-AB28-79136CD0B3EC}" dt="2021-04-16T18:27:12.133" v="2100" actId="20577"/>
          <ac:spMkLst>
            <pc:docMk/>
            <pc:sldMk cId="83372960" sldId="277"/>
            <ac:spMk id="7" creationId="{222A37D9-A92F-2349-B636-2EAFFC9D3601}"/>
          </ac:spMkLst>
        </pc:spChg>
        <pc:picChg chg="add del mod">
          <ac:chgData name="Christian Bergljung" userId="b6ed368b-e657-4ae7-b07c-b1d9abf42404" providerId="ADAL" clId="{7550489A-9627-4DFF-AB28-79136CD0B3EC}" dt="2021-04-16T18:26:30.612" v="2098" actId="478"/>
          <ac:picMkLst>
            <pc:docMk/>
            <pc:sldMk cId="83372960" sldId="277"/>
            <ac:picMk id="6" creationId="{8EF4C2AD-45EC-4E9F-94D5-945A56B4D3B1}"/>
          </ac:picMkLst>
        </pc:picChg>
      </pc:sldChg>
      <pc:sldChg chg="addSp delSp modSp mod">
        <pc:chgData name="Christian Bergljung" userId="b6ed368b-e657-4ae7-b07c-b1d9abf42404" providerId="ADAL" clId="{7550489A-9627-4DFF-AB28-79136CD0B3EC}" dt="2021-04-16T18:26:27.188" v="2097" actId="478"/>
        <pc:sldMkLst>
          <pc:docMk/>
          <pc:sldMk cId="4052244757" sldId="278"/>
        </pc:sldMkLst>
        <pc:picChg chg="add del mod">
          <ac:chgData name="Christian Bergljung" userId="b6ed368b-e657-4ae7-b07c-b1d9abf42404" providerId="ADAL" clId="{7550489A-9627-4DFF-AB28-79136CD0B3EC}" dt="2021-04-16T18:26:27.188" v="2097" actId="478"/>
          <ac:picMkLst>
            <pc:docMk/>
            <pc:sldMk cId="4052244757" sldId="278"/>
            <ac:picMk id="6" creationId="{9DF9D721-8726-40B0-9FC1-7924CE93832F}"/>
          </ac:picMkLst>
        </pc:picChg>
      </pc:sldChg>
      <pc:sldChg chg="addSp modSp new mod">
        <pc:chgData name="Christian Bergljung" userId="b6ed368b-e657-4ae7-b07c-b1d9abf42404" providerId="ADAL" clId="{7550489A-9627-4DFF-AB28-79136CD0B3EC}" dt="2021-04-16T18:29:19.376" v="2106" actId="20577"/>
        <pc:sldMkLst>
          <pc:docMk/>
          <pc:sldMk cId="1953972318" sldId="284"/>
        </pc:sldMkLst>
        <pc:spChg chg="mod">
          <ac:chgData name="Christian Bergljung" userId="b6ed368b-e657-4ae7-b07c-b1d9abf42404" providerId="ADAL" clId="{7550489A-9627-4DFF-AB28-79136CD0B3EC}" dt="2021-04-16T18:06:44.417" v="1948" actId="207"/>
          <ac:spMkLst>
            <pc:docMk/>
            <pc:sldMk cId="1953972318" sldId="284"/>
            <ac:spMk id="2" creationId="{125CE74A-1C43-4C06-AB1C-216822013AC7}"/>
          </ac:spMkLst>
        </pc:spChg>
        <pc:spChg chg="mod">
          <ac:chgData name="Christian Bergljung" userId="b6ed368b-e657-4ae7-b07c-b1d9abf42404" providerId="ADAL" clId="{7550489A-9627-4DFF-AB28-79136CD0B3EC}" dt="2021-04-16T18:29:19.376" v="2106" actId="20577"/>
          <ac:spMkLst>
            <pc:docMk/>
            <pc:sldMk cId="1953972318" sldId="284"/>
            <ac:spMk id="3" creationId="{AB3528DF-9737-40AB-84F6-C90FFA62C383}"/>
          </ac:spMkLst>
        </pc:spChg>
        <pc:picChg chg="add mod">
          <ac:chgData name="Christian Bergljung" userId="b6ed368b-e657-4ae7-b07c-b1d9abf42404" providerId="ADAL" clId="{7550489A-9627-4DFF-AB28-79136CD0B3EC}" dt="2021-04-16T18:07:46.627" v="1955" actId="1076"/>
          <ac:picMkLst>
            <pc:docMk/>
            <pc:sldMk cId="1953972318" sldId="284"/>
            <ac:picMk id="4" creationId="{18501FCD-6D51-4266-AA5A-0931894CAC51}"/>
          </ac:picMkLst>
        </pc:picChg>
        <pc:picChg chg="add mod">
          <ac:chgData name="Christian Bergljung" userId="b6ed368b-e657-4ae7-b07c-b1d9abf42404" providerId="ADAL" clId="{7550489A-9627-4DFF-AB28-79136CD0B3EC}" dt="2021-04-16T18:07:29.743" v="1952" actId="1076"/>
          <ac:picMkLst>
            <pc:docMk/>
            <pc:sldMk cId="1953972318" sldId="284"/>
            <ac:picMk id="5" creationId="{33F1A6BE-3B4D-42D8-9D0C-102C84B60C6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2021-04-16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dirty="0"/>
              <a:t>Way forward on MPR and AMPR PC2 for intra-band UL contiguous 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Skyworks Solutions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#98bis-e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12 – 20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April 15 GTW agreements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923" y="1448475"/>
            <a:ext cx="10515600" cy="1235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dirty="0"/>
              <a:t>For BW class B contiguous allocation MPR</a:t>
            </a:r>
          </a:p>
          <a:p>
            <a:pPr marL="285750" indent="-285750"/>
            <a:r>
              <a:rPr lang="en-US" altLang="zh-CN" sz="2400" dirty="0"/>
              <a:t>Inner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</a:t>
            </a:r>
          </a:p>
          <a:p>
            <a:pPr marL="285750" indent="-285750"/>
            <a:r>
              <a:rPr lang="en-US" altLang="zh-CN" sz="2400" dirty="0"/>
              <a:t>Outer allocation: </a:t>
            </a:r>
            <a:r>
              <a:rPr lang="en-US" altLang="zh-CN" sz="2400" dirty="0">
                <a:highlight>
                  <a:srgbClr val="00FF00"/>
                </a:highlight>
              </a:rPr>
              <a:t>Take the average value (TBD for edge allocation)</a:t>
            </a:r>
          </a:p>
          <a:p>
            <a:pPr marL="0" indent="0">
              <a:buNone/>
            </a:pPr>
            <a:r>
              <a:rPr lang="en-CA" dirty="0"/>
              <a:t>For BW class C contiguous allocation MPR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Inner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  <a:p>
            <a:pPr marL="285750" lvl="1" indent="-285750">
              <a:spcBef>
                <a:spcPts val="1000"/>
              </a:spcBef>
            </a:pPr>
            <a:r>
              <a:rPr lang="en-US" altLang="zh-CN" dirty="0"/>
              <a:t>Outer allocation: </a:t>
            </a:r>
            <a:r>
              <a:rPr lang="en-US" altLang="zh-CN" dirty="0">
                <a:highlight>
                  <a:srgbClr val="00FF00"/>
                </a:highlight>
              </a:rPr>
              <a:t>Take PC3 values ([7] for 256QAM)</a:t>
            </a:r>
          </a:p>
        </p:txBody>
      </p:sp>
    </p:spTree>
    <p:extLst>
      <p:ext uri="{BB962C8B-B14F-4D97-AF65-F5344CB8AC3E}">
        <p14:creationId xmlns:p14="http://schemas.microsoft.com/office/powerpoint/2010/main" val="131749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B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027791"/>
              </p:ext>
            </p:extLst>
          </p:nvPr>
        </p:nvGraphicFramePr>
        <p:xfrm>
          <a:off x="608972" y="1722040"/>
          <a:ext cx="3105272" cy="36479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MPR for bandwidth class B(dB)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Pi/2 BPSK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3.0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4.5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5.5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3.0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5.0</a:t>
                      </a:r>
                      <a:r>
                        <a:rPr lang="en-US" sz="1400" baseline="30000" dirty="0">
                          <a:effectLst/>
                        </a:rPr>
                        <a:t>1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6.5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709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Note</a:t>
                      </a:r>
                      <a:r>
                        <a:rPr lang="en-CA" sz="14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1: When 1 RB or 2 RB are allocated at the lower edge of lowest CC or upper edge of upper CC, MPR for outer is 5.5dB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3957006" y="1448475"/>
            <a:ext cx="7372518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Edge allocation failing because of WOLA and lower guard band for class B CA:</a:t>
            </a:r>
          </a:p>
          <a:p>
            <a:r>
              <a:rPr lang="en-CA" altLang="zh-CN" dirty="0"/>
              <a:t>Since it is a very corner case when there is only allocation in one CC this can be handled with the following note:</a:t>
            </a:r>
          </a:p>
          <a:p>
            <a:r>
              <a:rPr lang="en-CA" altLang="zh-CN" dirty="0"/>
              <a:t>Note 1: When 1RB or 2RB are allocated at the lower edge of lowest CC or upper edge of upper CC,  MPR for outer is 5.5dB</a:t>
            </a:r>
          </a:p>
          <a:p>
            <a:r>
              <a:rPr lang="en-CA" altLang="zh-CN" b="1" dirty="0"/>
              <a:t>WF: Table on the left is adopted for the specification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337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705" y="365125"/>
            <a:ext cx="11547335" cy="1325563"/>
          </a:xfrm>
        </p:spPr>
        <p:txBody>
          <a:bodyPr/>
          <a:lstStyle/>
          <a:p>
            <a:r>
              <a:rPr lang="en-CA" dirty="0"/>
              <a:t>WF: PC2 BW class C contiguous allocation MPR</a:t>
            </a:r>
            <a:endParaRPr lang="x-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38616"/>
              </p:ext>
            </p:extLst>
          </p:nvPr>
        </p:nvGraphicFramePr>
        <p:xfrm>
          <a:off x="608972" y="1722040"/>
          <a:ext cx="3105272" cy="27944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09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Modulation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MPR for bandwidth class C (dB)</a:t>
                      </a: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9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inner</a:t>
                      </a:r>
                      <a:endParaRPr lang="en-US" sz="14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outer</a:t>
                      </a:r>
                      <a:endParaRPr lang="en-US" sz="1400" b="1" baseline="30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179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DFT-s-OFDM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Pi/2 BPSK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7090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CP-OFDM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QPSK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64QAM</a:t>
                      </a:r>
                      <a:endParaRPr lang="en-US" sz="14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7090"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256QAM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8545" marR="5854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[7]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4062202" y="1448475"/>
            <a:ext cx="7267321" cy="12352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CA" dirty="0"/>
              <a:t>Management of 256 QAM MPR:</a:t>
            </a:r>
          </a:p>
          <a:p>
            <a:r>
              <a:rPr lang="en-CA" altLang="zh-CN" dirty="0"/>
              <a:t>Since there is only open question only for inner 256QAM this is only limited by EVM</a:t>
            </a:r>
          </a:p>
          <a:p>
            <a:r>
              <a:rPr lang="en-CA" altLang="zh-CN" dirty="0"/>
              <a:t>Since EVM for CA is evaluated with only one CC allocated at the time, the 1CC MPR is enough to guarantee EVM (4.5dB for DFT-s-OFDM and 6.5dB). Note that Image leakage of 28dB would not allow to meet 256QAM EVM in most case.</a:t>
            </a:r>
          </a:p>
          <a:p>
            <a:r>
              <a:rPr lang="en-CA" altLang="zh-CN" b="1" dirty="0"/>
              <a:t>WF: Table on the left is adopted for the specification without square brackets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52244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B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931544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taken</a:t>
            </a:r>
          </a:p>
          <a:p>
            <a:pPr lvl="1"/>
            <a:r>
              <a:rPr lang="en-CA" altLang="zh-CN" sz="2000" dirty="0">
                <a:highlight>
                  <a:srgbClr val="FFFF00"/>
                </a:highlight>
              </a:rPr>
              <a:t>WF: To accommodate the issue, Note 1 is added allowing 4dB MPR for total allocations BW &lt;1MHz</a:t>
            </a:r>
          </a:p>
          <a:p>
            <a:r>
              <a:rPr lang="en-CA" altLang="zh-CN" sz="2400" dirty="0"/>
              <a:t>For Outer 1and outer 2 since most inputs are within 0.5dB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1</a:t>
            </a: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856415"/>
              </p:ext>
            </p:extLst>
          </p:nvPr>
        </p:nvGraphicFramePr>
        <p:xfrm>
          <a:off x="486894" y="1121787"/>
          <a:ext cx="10877792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942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173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63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0307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B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11.5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13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5.5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en-US" alt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en-US" alt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6.5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6.5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12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14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13.5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14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Yu Mincho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13.5 </a:t>
                      </a:r>
                      <a:r>
                        <a:rPr lang="en-CA" altLang="zh-CN" sz="1100" b="1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  <a:cs typeface="+mn-cs"/>
                          <a:sym typeface="Wingdings" panose="05000000000000000000" pitchFamily="2" charset="2"/>
                        </a:rPr>
                        <a:t>14.0</a:t>
                      </a:r>
                      <a:endParaRPr lang="zh-CN" altLang="en-US" sz="1100" b="1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</a:rPr>
                        <a:t>7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</a:rPr>
                        <a:t>7</a:t>
                      </a:r>
                      <a:endParaRPr lang="zh-CN" sz="11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7.5</a:t>
                      </a:r>
                      <a:endParaRPr lang="zh-CN" sz="110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</a:rPr>
                        <a:t>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 7.5</a:t>
                      </a:r>
                      <a:endParaRPr lang="zh-CN" sz="1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17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35" y="365126"/>
            <a:ext cx="11676806" cy="703024"/>
          </a:xfrm>
        </p:spPr>
        <p:txBody>
          <a:bodyPr>
            <a:normAutofit fontScale="90000"/>
          </a:bodyPr>
          <a:lstStyle/>
          <a:p>
            <a:r>
              <a:rPr lang="en-CA" dirty="0"/>
              <a:t>WF: PC2 BW class C non-contiguous allocation MPR</a:t>
            </a:r>
            <a:endParaRPr lang="x-non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 txBox="1">
            <a:spLocks/>
          </p:cNvSpPr>
          <p:nvPr/>
        </p:nvSpPr>
        <p:spPr>
          <a:xfrm>
            <a:off x="299405" y="2826769"/>
            <a:ext cx="11417465" cy="617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altLang="zh-CN" sz="2400" dirty="0"/>
              <a:t>For inner, Qualcomm WC input is linked to the merge of inner and outer1</a:t>
            </a:r>
          </a:p>
          <a:p>
            <a:pPr lvl="1"/>
            <a:r>
              <a:rPr lang="en-CA" altLang="zh-CN" sz="2000" strike="sngStrike" dirty="0"/>
              <a:t>This is not acceptable because it makes PC2 inner 3dB lower than PC3 which cannot be justified as it makes PC2 best power capability no better than PC3</a:t>
            </a:r>
          </a:p>
          <a:p>
            <a:pPr lvl="1"/>
            <a:r>
              <a:rPr lang="en-CA" altLang="zh-CN" sz="2000" strike="sngStrike" dirty="0"/>
              <a:t>Without Qualcomm input there is good alignment and average can be taken</a:t>
            </a:r>
          </a:p>
          <a:p>
            <a:pPr lvl="1"/>
            <a:r>
              <a:rPr lang="en-CA" altLang="zh-CN" sz="2000" dirty="0">
                <a:highlight>
                  <a:srgbClr val="FFFF00"/>
                </a:highlight>
              </a:rPr>
              <a:t>WF: To accommodate the issue, Note 1 is added allowing 4dB MPR for total allocations BW &lt;1MHz</a:t>
            </a:r>
          </a:p>
          <a:p>
            <a:r>
              <a:rPr lang="en-CA" altLang="zh-CN" sz="2400" dirty="0"/>
              <a:t>For Outer 1and outer 2 since all inputs are within 1dB of the average in most cases, the average is proposed</a:t>
            </a:r>
          </a:p>
          <a:p>
            <a:r>
              <a:rPr lang="en-CA" altLang="zh-CN" sz="2400" b="1" dirty="0"/>
              <a:t>WF: values in the WF column for inner, outer 1 and outer 2 is adopted for the specification </a:t>
            </a:r>
            <a:r>
              <a:rPr lang="en-CA" altLang="zh-CN" sz="2400" b="1" dirty="0">
                <a:highlight>
                  <a:srgbClr val="FFFF00"/>
                </a:highlight>
              </a:rPr>
              <a:t>including Note 1</a:t>
            </a:r>
          </a:p>
        </p:txBody>
      </p:sp>
      <p:graphicFrame>
        <p:nvGraphicFramePr>
          <p:cNvPr id="6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172773"/>
              </p:ext>
            </p:extLst>
          </p:nvPr>
        </p:nvGraphicFramePr>
        <p:xfrm>
          <a:off x="701943" y="1107305"/>
          <a:ext cx="10816029" cy="17194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9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61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671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784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30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957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3243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4036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8322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8798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41814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734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42132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89580">
                <a:tc gridSpan="2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BW class 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Outer1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>
                          <a:effectLst/>
                        </a:rPr>
                        <a:t>Outer 2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ase" latinLnBrk="0" hangingPunct="0">
                        <a:spcAft>
                          <a:spcPts val="600"/>
                        </a:spcAft>
                      </a:pP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Modulation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  <a:highlight>
                            <a:srgbClr val="FFFF00"/>
                          </a:highlight>
                        </a:rPr>
                        <a:t>WF</a:t>
                      </a:r>
                      <a:endParaRPr lang="zh-CN" sz="105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b="1" dirty="0">
                          <a:effectLst/>
                        </a:rPr>
                        <a:t>WF</a:t>
                      </a:r>
                      <a:endParaRPr lang="zh-CN" sz="105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PC3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SKW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QC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HW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LGE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kern="1200" dirty="0" err="1">
                          <a:effectLst/>
                        </a:rPr>
                        <a:t>Avg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</a:rPr>
                        <a:t>WC</a:t>
                      </a:r>
                      <a:endParaRPr lang="zh-CN" sz="14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050" dirty="0">
                          <a:effectLst/>
                        </a:rPr>
                        <a:t>WF</a:t>
                      </a:r>
                      <a:endParaRPr lang="zh-CN" sz="105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DFT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2.5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  <a:endParaRPr lang="zh-CN" altLang="en-US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3 -&gt; 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6.5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6.5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6.5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CP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QPSK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altLang="en-US" sz="1100" b="1" strike="noStrike" baseline="3000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8.5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Yu Mincho"/>
                        </a:rPr>
                        <a:t>14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14.5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14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algn="l" defTabSz="914400" rtl="0" eaLnBrk="1" fontAlgn="base" latinLnBrk="0" hangingPunct="0">
                        <a:spcAft>
                          <a:spcPts val="600"/>
                        </a:spcAft>
                      </a:pPr>
                      <a:r>
                        <a:rPr lang="en-CA" altLang="zh-CN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宋体" panose="02010600030101010101" pitchFamily="2" charset="-122"/>
                          <a:cs typeface="+mn-cs"/>
                        </a:rPr>
                        <a:t>14.5</a:t>
                      </a:r>
                      <a:endParaRPr lang="zh-CN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16QAM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3.5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3.5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strike="sng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3.5 -&gt;4</a:t>
                      </a:r>
                      <a:r>
                        <a:rPr lang="en-CA" altLang="zh-CN" sz="1100" b="1" strike="noStrike" baseline="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 3.5</a:t>
                      </a:r>
                      <a:r>
                        <a:rPr lang="en-CA" altLang="zh-CN" sz="1100" b="1" strike="noStrike" baseline="30000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1</a:t>
                      </a:r>
                      <a:endParaRPr lang="zh-CN" sz="1100" b="1" strike="sngStrike" baseline="0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64QAM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latin typeface="+mn-lt"/>
                        </a:rPr>
                        <a:t>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5.5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876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256QAM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highlight>
                            <a:srgbClr val="00FF00"/>
                          </a:highlight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+mn-lt"/>
                          <a:ea typeface="+mn-ea"/>
                          <a:cs typeface="+mn-cs"/>
                        </a:rPr>
                        <a:t>7.5</a:t>
                      </a:r>
                      <a:endParaRPr lang="zh-CN" sz="11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CA" altLang="zh-CN" sz="1100" b="1" dirty="0">
                          <a:effectLst/>
                          <a:highlight>
                            <a:srgbClr val="FFFF00"/>
                          </a:highlight>
                          <a:latin typeface="+mn-lt"/>
                          <a:ea typeface="宋体" panose="02010600030101010101" pitchFamily="2" charset="-122"/>
                        </a:rPr>
                        <a:t>7.5</a:t>
                      </a:r>
                      <a:endParaRPr lang="zh-CN" sz="11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7.5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  <a:latin typeface="+mn-lt"/>
                        </a:rPr>
                        <a:t> 8.5</a:t>
                      </a:r>
                      <a:endParaRPr lang="zh-CN" sz="1100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r>
                        <a:rPr lang="en-US" altLang="zh-CN" sz="1100" b="1" dirty="0">
                          <a:effectLst/>
                          <a:latin typeface="+mn-lt"/>
                          <a:ea typeface="宋体" panose="02010600030101010101" pitchFamily="2" charset="-122"/>
                        </a:rPr>
                        <a:t>8</a:t>
                      </a:r>
                      <a:endParaRPr lang="zh-CN" sz="1100" b="1" dirty="0"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fontAlgn="base" hangingPunct="0">
                        <a:spcAft>
                          <a:spcPts val="600"/>
                        </a:spcAft>
                      </a:pP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CE74A-1C43-4C06-AB1C-216822013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u="sng" dirty="0">
                <a:solidFill>
                  <a:srgbClr val="0070C0"/>
                </a:solidFill>
              </a:rPr>
              <a:t>A example for UL CA PC2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528DF-9737-40AB-84F6-C90FFA62C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sv-SE" sz="2000" u="sng" dirty="0">
                <a:solidFill>
                  <a:srgbClr val="0070C0"/>
                </a:solidFill>
              </a:rPr>
              <a:t>Class B with contigous allocation: assume two CCs with full allocation, DFTS QPSK and that the UE uses full MPR, neglect terms like </a:t>
            </a:r>
            <a:r>
              <a:rPr lang="sv-SE" sz="2000" u="sng" dirty="0">
                <a:solidFill>
                  <a:srgbClr val="0070C0"/>
                </a:solidFill>
                <a:latin typeface="Symbol" panose="05050102010706020507" pitchFamily="18" charset="2"/>
              </a:rPr>
              <a:t>D</a:t>
            </a:r>
            <a:r>
              <a:rPr lang="sv-SE" sz="2000" u="sng" dirty="0">
                <a:solidFill>
                  <a:srgbClr val="0070C0"/>
                </a:solidFill>
              </a:rPr>
              <a:t>T</a:t>
            </a:r>
            <a:r>
              <a:rPr lang="sv-SE" sz="2000" u="sng" baseline="-25000" dirty="0">
                <a:solidFill>
                  <a:srgbClr val="0070C0"/>
                </a:solidFill>
              </a:rPr>
              <a:t>IB</a:t>
            </a:r>
            <a:r>
              <a:rPr lang="sv-SE" sz="2000" u="sng" dirty="0">
                <a:solidFill>
                  <a:srgbClr val="0070C0"/>
                </a:solidFill>
              </a:rPr>
              <a:t>,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MPR = 4 dB, P</a:t>
            </a:r>
            <a:r>
              <a:rPr lang="sv-SE" sz="1800" u="sng" baseline="-25000" dirty="0">
                <a:solidFill>
                  <a:srgbClr val="0070C0"/>
                </a:solidFill>
              </a:rPr>
              <a:t>CMAX</a:t>
            </a:r>
            <a:r>
              <a:rPr lang="sv-SE" sz="1800" u="sng" dirty="0">
                <a:solidFill>
                  <a:srgbClr val="0070C0"/>
                </a:solidFill>
              </a:rPr>
              <a:t> = 26 dBm – 4 dB = 22 dBm (max total UE power)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For the Pcell and Scell: P</a:t>
            </a:r>
            <a:r>
              <a:rPr lang="sv-SE" sz="1800" u="sng" baseline="-25000" dirty="0">
                <a:solidFill>
                  <a:srgbClr val="0070C0"/>
                </a:solidFill>
              </a:rPr>
              <a:t>CMAX,c</a:t>
            </a:r>
            <a:r>
              <a:rPr lang="sv-SE" sz="1800" u="sng" dirty="0">
                <a:solidFill>
                  <a:srgbClr val="0070C0"/>
                </a:solidFill>
              </a:rPr>
              <a:t> = 26 dBm – 1 dB = 25 dBm (MOP per serving cell)</a:t>
            </a:r>
          </a:p>
          <a:p>
            <a:r>
              <a:rPr lang="sv-SE" sz="2000" u="sng" dirty="0">
                <a:solidFill>
                  <a:srgbClr val="0070C0"/>
                </a:solidFill>
              </a:rPr>
              <a:t>In conformance testing with UP commands on all cells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The Pcell will reach up to 22 dBm as limited by P</a:t>
            </a:r>
            <a:r>
              <a:rPr lang="sv-SE" sz="1800" u="sng" baseline="-25000" dirty="0">
                <a:solidFill>
                  <a:srgbClr val="0070C0"/>
                </a:solidFill>
              </a:rPr>
              <a:t>CMAX</a:t>
            </a:r>
            <a:r>
              <a:rPr lang="sv-SE" sz="1800" u="sng" dirty="0">
                <a:solidFill>
                  <a:srgbClr val="0070C0"/>
                </a:solidFill>
              </a:rPr>
              <a:t>, no power left for the Scell that is reduced in power or dropped</a:t>
            </a:r>
          </a:p>
          <a:p>
            <a:r>
              <a:rPr lang="sv-SE" sz="2000" u="sng" dirty="0">
                <a:solidFill>
                  <a:srgbClr val="0070C0"/>
                </a:solidFill>
              </a:rPr>
              <a:t>In the field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Same behaviour unless the CC UL power can be adjusted by power control such that there is 19 dBm on each CCs (7 dB below the power class per carrier)</a:t>
            </a:r>
          </a:p>
          <a:p>
            <a:pPr lvl="1"/>
            <a:r>
              <a:rPr lang="sv-SE" sz="1800" u="sng" dirty="0">
                <a:solidFill>
                  <a:srgbClr val="0070C0"/>
                </a:solidFill>
              </a:rPr>
              <a:t>Reconfiguring the UE for single CC allows P</a:t>
            </a:r>
            <a:r>
              <a:rPr lang="sv-SE" sz="1800" u="sng" baseline="-25000" dirty="0">
                <a:solidFill>
                  <a:srgbClr val="0070C0"/>
                </a:solidFill>
              </a:rPr>
              <a:t>CMAX,c</a:t>
            </a:r>
            <a:r>
              <a:rPr lang="sv-SE" sz="1800" u="sng" dirty="0">
                <a:solidFill>
                  <a:srgbClr val="0070C0"/>
                </a:solidFill>
              </a:rPr>
              <a:t> = 26 dBm – 2.5 dB = 23.5 dB with 64QAM... (sic)</a:t>
            </a:r>
          </a:p>
          <a:p>
            <a:r>
              <a:rPr lang="sv-SE" sz="2000" u="sng" dirty="0">
                <a:solidFill>
                  <a:srgbClr val="0070C0"/>
                </a:solidFill>
              </a:rPr>
              <a:t>Apply the single-CC MPR for the Pcell when the Scells are dropped? Or a similar value? But... see above</a:t>
            </a:r>
          </a:p>
          <a:p>
            <a:r>
              <a:rPr lang="sv-SE" sz="2000" u="sng" dirty="0">
                <a:solidFill>
                  <a:srgbClr val="0070C0"/>
                </a:solidFill>
              </a:rPr>
              <a:t>Same behaviour for other cases since MPR for CA is (much) larger than that for a single CC, similarly behaviour for PC3 [</a:t>
            </a:r>
            <a:r>
              <a:rPr lang="sv-SE" sz="2000" u="sng">
                <a:solidFill>
                  <a:srgbClr val="0070C0"/>
                </a:solidFill>
              </a:rPr>
              <a:t>3]</a:t>
            </a:r>
            <a:endParaRPr lang="sv-SE" sz="2000" u="sng" dirty="0">
              <a:solidFill>
                <a:srgbClr val="0070C0"/>
              </a:solidFill>
            </a:endParaRPr>
          </a:p>
          <a:p>
            <a:endParaRPr lang="sv-SE" u="sng" dirty="0"/>
          </a:p>
          <a:p>
            <a:endParaRPr lang="sv-SE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501FCD-6D51-4266-AA5A-0931894CAC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8073" y="45198"/>
            <a:ext cx="4600708" cy="1675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3F1A6BE-3B4D-42D8-9D0C-102C84B60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4788" y="45198"/>
            <a:ext cx="1503285" cy="178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972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dirty="0"/>
              <a:t>[1] R4-2104655 FR1 PC2 Contiguous UL CA Simulation Results, Nokia Corporation</a:t>
            </a:r>
            <a:r>
              <a:rPr lang="en-US" sz="2000" dirty="0"/>
              <a:t>, R4#98bis-e</a:t>
            </a:r>
          </a:p>
          <a:p>
            <a:pPr marL="0" indent="0">
              <a:buNone/>
            </a:pPr>
            <a:r>
              <a:rPr lang="en-CA" sz="2000" dirty="0"/>
              <a:t>[2] R4-2104994 MPR initial simulation results for NR intra-band contiguous CA according to candidate RF architectures, LG Electronics France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[3] R4-2105088 Power capability and back-off for NC (and contiguous) intra-band CA, Ericsson</a:t>
            </a:r>
            <a:r>
              <a:rPr lang="en-US" sz="2000" dirty="0"/>
              <a:t>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[4] R4-2106304 PC2 Class C UL CA UE Architecture and MPR/A-MPR evaluation, Skyworks Solutions Inc.</a:t>
            </a:r>
            <a:r>
              <a:rPr lang="en-US" sz="2000" dirty="0"/>
              <a:t> , 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[5] R4-2107260 on HPUE intra-band contiguous CA MPR, </a:t>
            </a:r>
            <a:r>
              <a:rPr lang="en-CA" sz="2000" dirty="0" err="1"/>
              <a:t>HiSilicon</a:t>
            </a:r>
            <a:r>
              <a:rPr lang="en-CA" sz="2000" dirty="0"/>
              <a:t> Technologies Co. Ltd, </a:t>
            </a:r>
            <a:r>
              <a:rPr lang="en-US" sz="2000" dirty="0"/>
              <a:t>R4#98bis-e</a:t>
            </a:r>
            <a:endParaRPr lang="en-CA" sz="2000" dirty="0"/>
          </a:p>
          <a:p>
            <a:pPr marL="0" indent="0">
              <a:buNone/>
            </a:pPr>
            <a:r>
              <a:rPr lang="en-CA" sz="2000" dirty="0"/>
              <a:t>[6] R4-2107370 HPUE MPR with 1PA architecture, Qualcomm Incorporated, </a:t>
            </a:r>
            <a:r>
              <a:rPr lang="en-US" sz="2000" dirty="0"/>
              <a:t>R4#98bis-e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D86B90-44A4-4D14-B93E-0D265AB056AF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f846979-0e6f-42ff-8b87-e1893efeda9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1433</Words>
  <Application>Microsoft Office PowerPoint</Application>
  <PresentationFormat>Widescreen</PresentationFormat>
  <Paragraphs>494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Way forward on MPR and AMPR PC2 for intra-band UL contiguous CA</vt:lpstr>
      <vt:lpstr>Background: April 15 GTW agreements</vt:lpstr>
      <vt:lpstr>WF: PC2 BW class B contiguous allocation MPR</vt:lpstr>
      <vt:lpstr>WF: PC2 BW class C contiguous allocation MPR</vt:lpstr>
      <vt:lpstr>WF: PC2 BW class B non-contiguous allocation MPR</vt:lpstr>
      <vt:lpstr>WF: PC2 BW class C non-contiguous allocation MPR</vt:lpstr>
      <vt:lpstr>A example for UL CA PC2</vt:lpstr>
      <vt:lpstr>References: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Ericsson</cp:lastModifiedBy>
  <cp:revision>200</cp:revision>
  <dcterms:created xsi:type="dcterms:W3CDTF">2020-03-02T22:32:10Z</dcterms:created>
  <dcterms:modified xsi:type="dcterms:W3CDTF">2021-04-16T18:29:20Z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