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7" r:id="rId7"/>
    <p:sldId id="278" r:id="rId8"/>
    <p:sldId id="282" r:id="rId9"/>
    <p:sldId id="283" r:id="rId10"/>
    <p:sldId id="281"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02" autoAdjust="0"/>
    <p:restoredTop sz="94660"/>
  </p:normalViewPr>
  <p:slideViewPr>
    <p:cSldViewPr snapToGrid="0">
      <p:cViewPr varScale="1">
        <p:scale>
          <a:sx n="70" d="100"/>
          <a:sy n="70" d="100"/>
        </p:scale>
        <p:origin x="-6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 xmlns:a16="http://schemas.microsoft.com/office/drawing/2014/main"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 xmlns:a16="http://schemas.microsoft.com/office/drawing/2014/main" id="{FBE0742F-4872-4C7C-99C3-73D633B8F5AF}"/>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 xmlns:a16="http://schemas.microsoft.com/office/drawing/2014/main"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7821D503-B3CF-4BA9-8454-BBC005646993}"/>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 xmlns:a16="http://schemas.microsoft.com/office/drawing/2014/main"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8817218B-9AF3-4676-9010-E379F2B62868}"/>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 xmlns:a16="http://schemas.microsoft.com/office/drawing/2014/main"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50CD797B-6414-4BD1-88E7-21B4BEE6570E}"/>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 xmlns:a16="http://schemas.microsoft.com/office/drawing/2014/main"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 xmlns:a16="http://schemas.microsoft.com/office/drawing/2014/main"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6B7F897F-A631-4B68-B17F-C73DB9B7B8B1}"/>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5" name="Footer Placeholder 4">
            <a:extLst>
              <a:ext uri="{FF2B5EF4-FFF2-40B4-BE49-F238E27FC236}">
                <a16:creationId xmlns="" xmlns:a16="http://schemas.microsoft.com/office/drawing/2014/main"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 xmlns:a16="http://schemas.microsoft.com/office/drawing/2014/main"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 xmlns:a16="http://schemas.microsoft.com/office/drawing/2014/main" id="{36CF37C7-E954-4B20-A291-01E1F398FC8E}"/>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6" name="Footer Placeholder 5">
            <a:extLst>
              <a:ext uri="{FF2B5EF4-FFF2-40B4-BE49-F238E27FC236}">
                <a16:creationId xmlns="" xmlns:a16="http://schemas.microsoft.com/office/drawing/2014/main"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 xmlns:a16="http://schemas.microsoft.com/office/drawing/2014/main"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 xmlns:a16="http://schemas.microsoft.com/office/drawing/2014/main" id="{2EE68968-DD4A-496A-A2CC-6618A523EA09}"/>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8" name="Footer Placeholder 7">
            <a:extLst>
              <a:ext uri="{FF2B5EF4-FFF2-40B4-BE49-F238E27FC236}">
                <a16:creationId xmlns="" xmlns:a16="http://schemas.microsoft.com/office/drawing/2014/main"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 xmlns:a16="http://schemas.microsoft.com/office/drawing/2014/main"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 xmlns:a16="http://schemas.microsoft.com/office/drawing/2014/main" id="{A4966670-AE25-40ED-BFBD-E07FBFD4BD3E}"/>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4" name="Footer Placeholder 3">
            <a:extLst>
              <a:ext uri="{FF2B5EF4-FFF2-40B4-BE49-F238E27FC236}">
                <a16:creationId xmlns="" xmlns:a16="http://schemas.microsoft.com/office/drawing/2014/main"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 xmlns:a16="http://schemas.microsoft.com/office/drawing/2014/main"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BA58D0B-AB19-450C-AA3B-670AE55E4A33}"/>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3" name="Footer Placeholder 2">
            <a:extLst>
              <a:ext uri="{FF2B5EF4-FFF2-40B4-BE49-F238E27FC236}">
                <a16:creationId xmlns="" xmlns:a16="http://schemas.microsoft.com/office/drawing/2014/main"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 xmlns:a16="http://schemas.microsoft.com/office/drawing/2014/main"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 xmlns:a16="http://schemas.microsoft.com/office/drawing/2014/main"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DA13331-8D1B-4A52-AD30-035EE347C79F}"/>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6" name="Footer Placeholder 5">
            <a:extLst>
              <a:ext uri="{FF2B5EF4-FFF2-40B4-BE49-F238E27FC236}">
                <a16:creationId xmlns="" xmlns:a16="http://schemas.microsoft.com/office/drawing/2014/main"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 xmlns:a16="http://schemas.microsoft.com/office/drawing/2014/main"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 xmlns:a16="http://schemas.microsoft.com/office/drawing/2014/main"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AE89BA1-12D0-4EC4-AA8A-70FD8AE5A656}"/>
              </a:ext>
            </a:extLst>
          </p:cNvPr>
          <p:cNvSpPr>
            <a:spLocks noGrp="1"/>
          </p:cNvSpPr>
          <p:nvPr>
            <p:ph type="dt" sz="half" idx="10"/>
          </p:nvPr>
        </p:nvSpPr>
        <p:spPr/>
        <p:txBody>
          <a:bodyPr/>
          <a:lstStyle/>
          <a:p>
            <a:fld id="{635A8632-1673-41B8-A175-B3BBF13535BC}" type="datetimeFigureOut">
              <a:rPr lang="sv-SE" smtClean="0"/>
              <a:t>2021-04-16</a:t>
            </a:fld>
            <a:endParaRPr lang="sv-SE"/>
          </a:p>
        </p:txBody>
      </p:sp>
      <p:sp>
        <p:nvSpPr>
          <p:cNvPr id="6" name="Footer Placeholder 5">
            <a:extLst>
              <a:ext uri="{FF2B5EF4-FFF2-40B4-BE49-F238E27FC236}">
                <a16:creationId xmlns="" xmlns:a16="http://schemas.microsoft.com/office/drawing/2014/main"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2021-04-16</a:t>
            </a:fld>
            <a:endParaRPr lang="sv-SE"/>
          </a:p>
        </p:txBody>
      </p:sp>
      <p:sp>
        <p:nvSpPr>
          <p:cNvPr id="5" name="Footer Placeholder 4">
            <a:extLst>
              <a:ext uri="{FF2B5EF4-FFF2-40B4-BE49-F238E27FC236}">
                <a16:creationId xmlns="" xmlns:a16="http://schemas.microsoft.com/office/drawing/2014/main"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 xmlns:a16="http://schemas.microsoft.com/office/drawing/2014/main"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7D2E5F-934B-4B00-A1A5-A40E0BF3817E}"/>
              </a:ext>
            </a:extLst>
          </p:cNvPr>
          <p:cNvSpPr>
            <a:spLocks noGrp="1"/>
          </p:cNvSpPr>
          <p:nvPr>
            <p:ph type="ctrTitle"/>
          </p:nvPr>
        </p:nvSpPr>
        <p:spPr>
          <a:xfrm>
            <a:off x="588885" y="2373087"/>
            <a:ext cx="11037057" cy="2049826"/>
          </a:xfrm>
        </p:spPr>
        <p:txBody>
          <a:bodyPr>
            <a:noAutofit/>
          </a:bodyPr>
          <a:lstStyle/>
          <a:p>
            <a:r>
              <a:rPr lang="en-CA" sz="4400" dirty="0"/>
              <a:t>Way forward on MPR and AMPR PC2 for intra-band UL contiguous CA</a:t>
            </a:r>
          </a:p>
        </p:txBody>
      </p:sp>
      <p:sp>
        <p:nvSpPr>
          <p:cNvPr id="3" name="Subtitle 2">
            <a:extLst>
              <a:ext uri="{FF2B5EF4-FFF2-40B4-BE49-F238E27FC236}">
                <a16:creationId xmlns="" xmlns:a16="http://schemas.microsoft.com/office/drawing/2014/main" id="{10E252F5-07EB-4886-BC79-94B025EF90FF}"/>
              </a:ext>
            </a:extLst>
          </p:cNvPr>
          <p:cNvSpPr>
            <a:spLocks noGrp="1"/>
          </p:cNvSpPr>
          <p:nvPr>
            <p:ph type="subTitle" idx="1"/>
          </p:nvPr>
        </p:nvSpPr>
        <p:spPr>
          <a:xfrm>
            <a:off x="1524000" y="4532242"/>
            <a:ext cx="9144000" cy="725557"/>
          </a:xfrm>
        </p:spPr>
        <p:txBody>
          <a:bodyPr/>
          <a:lstStyle/>
          <a:p>
            <a:r>
              <a:rPr lang="en-US" dirty="0"/>
              <a:t>Skyworks Solutions Inc., …</a:t>
            </a:r>
          </a:p>
        </p:txBody>
      </p:sp>
      <p:sp>
        <p:nvSpPr>
          <p:cNvPr id="4" name="TextBox 3">
            <a:extLst>
              <a:ext uri="{FF2B5EF4-FFF2-40B4-BE49-F238E27FC236}">
                <a16:creationId xmlns="" xmlns:a16="http://schemas.microsoft.com/office/drawing/2014/main" id="{7EE83764-0A69-4F31-A37F-356A6815C36B}"/>
              </a:ext>
            </a:extLst>
          </p:cNvPr>
          <p:cNvSpPr txBox="1"/>
          <p:nvPr/>
        </p:nvSpPr>
        <p:spPr>
          <a:xfrm>
            <a:off x="10212747" y="522328"/>
            <a:ext cx="1454244" cy="369332"/>
          </a:xfrm>
          <a:prstGeom prst="rect">
            <a:avLst/>
          </a:prstGeom>
          <a:noFill/>
        </p:spPr>
        <p:txBody>
          <a:bodyPr wrap="none" rtlCol="0">
            <a:spAutoFit/>
          </a:bodyPr>
          <a:lstStyle/>
          <a:p>
            <a:r>
              <a:rPr lang="sv-SE" b="1" dirty="0">
                <a:latin typeface="Arial" panose="020B0604020202020204" pitchFamily="34" charset="0"/>
                <a:cs typeface="Arial" panose="020B0604020202020204" pitchFamily="34" charset="0"/>
              </a:rPr>
              <a:t>R4-210xxxx</a:t>
            </a:r>
          </a:p>
        </p:txBody>
      </p:sp>
      <p:sp>
        <p:nvSpPr>
          <p:cNvPr id="5" name="Rectangle 4">
            <a:extLst>
              <a:ext uri="{FF2B5EF4-FFF2-40B4-BE49-F238E27FC236}">
                <a16:creationId xmlns="" xmlns:a16="http://schemas.microsoft.com/office/drawing/2014/main"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#98bis-e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12 – 20 Apr. 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p:txBody>
          <a:bodyPr/>
          <a:lstStyle/>
          <a:p>
            <a:r>
              <a:rPr lang="en-CA" dirty="0"/>
              <a:t>Background: April 15 GTW agreements</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813923" y="1448475"/>
            <a:ext cx="10515600" cy="1235287"/>
          </a:xfrm>
        </p:spPr>
        <p:txBody>
          <a:bodyPr>
            <a:noAutofit/>
          </a:bodyPr>
          <a:lstStyle/>
          <a:p>
            <a:pPr marL="0" indent="0">
              <a:buNone/>
            </a:pPr>
            <a:r>
              <a:rPr lang="en-CA" dirty="0"/>
              <a:t>For BW class B contiguous allocation MPR</a:t>
            </a:r>
          </a:p>
          <a:p>
            <a:pPr marL="285750" indent="-285750"/>
            <a:r>
              <a:rPr lang="en-US" altLang="zh-CN" sz="2400" dirty="0"/>
              <a:t>Inner allocation: </a:t>
            </a:r>
            <a:r>
              <a:rPr lang="en-US" altLang="zh-CN" sz="2400" dirty="0">
                <a:highlight>
                  <a:srgbClr val="00FF00"/>
                </a:highlight>
              </a:rPr>
              <a:t>Take the average value </a:t>
            </a:r>
          </a:p>
          <a:p>
            <a:pPr marL="285750" indent="-285750"/>
            <a:r>
              <a:rPr lang="en-US" altLang="zh-CN" sz="2400" dirty="0"/>
              <a:t>Outer allocation: </a:t>
            </a:r>
            <a:r>
              <a:rPr lang="en-US" altLang="zh-CN" sz="2400" dirty="0">
                <a:highlight>
                  <a:srgbClr val="00FF00"/>
                </a:highlight>
              </a:rPr>
              <a:t>Take the average value (TBD for edge allocation)</a:t>
            </a:r>
          </a:p>
          <a:p>
            <a:pPr marL="0" indent="0">
              <a:buNone/>
            </a:pPr>
            <a:r>
              <a:rPr lang="en-CA" dirty="0"/>
              <a:t>For BW class C contiguous allocation MPR</a:t>
            </a:r>
          </a:p>
          <a:p>
            <a:pPr marL="285750" lvl="1" indent="-285750">
              <a:spcBef>
                <a:spcPts val="1000"/>
              </a:spcBef>
            </a:pPr>
            <a:r>
              <a:rPr lang="en-US" altLang="zh-CN" dirty="0"/>
              <a:t>Inner allocation: </a:t>
            </a:r>
            <a:r>
              <a:rPr lang="en-US" altLang="zh-CN" dirty="0">
                <a:highlight>
                  <a:srgbClr val="00FF00"/>
                </a:highlight>
              </a:rPr>
              <a:t>Take PC3 values ([7] for 256QAM)</a:t>
            </a:r>
          </a:p>
          <a:p>
            <a:pPr marL="285750" lvl="1" indent="-285750">
              <a:spcBef>
                <a:spcPts val="1000"/>
              </a:spcBef>
            </a:pPr>
            <a:r>
              <a:rPr lang="en-US" altLang="zh-CN" dirty="0"/>
              <a:t>Outer allocation: </a:t>
            </a:r>
            <a:r>
              <a:rPr lang="en-US" altLang="zh-CN" dirty="0">
                <a:highlight>
                  <a:srgbClr val="00FF00"/>
                </a:highlight>
              </a:rPr>
              <a:t>Take PC3 values ([7] for 256QAM)</a:t>
            </a:r>
          </a:p>
        </p:txBody>
      </p:sp>
    </p:spTree>
    <p:extLst>
      <p:ext uri="{BB962C8B-B14F-4D97-AF65-F5344CB8AC3E}">
        <p14:creationId xmlns:p14="http://schemas.microsoft.com/office/powerpoint/2010/main" val="13174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01705" y="365125"/>
            <a:ext cx="11547335" cy="1325563"/>
          </a:xfrm>
        </p:spPr>
        <p:txBody>
          <a:bodyPr/>
          <a:lstStyle/>
          <a:p>
            <a:r>
              <a:rPr lang="en-CA" dirty="0"/>
              <a:t>WF: PC2 BW class B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0027791"/>
              </p:ext>
            </p:extLst>
          </p:nvPr>
        </p:nvGraphicFramePr>
        <p:xfrm>
          <a:off x="608972" y="1722040"/>
          <a:ext cx="3105272" cy="3647939"/>
        </p:xfrm>
        <a:graphic>
          <a:graphicData uri="http://schemas.openxmlformats.org/drawingml/2006/table">
            <a:tbl>
              <a:tblPr firstRow="1" firstCol="1" bandRow="1">
                <a:tableStyleId>{5940675A-B579-460E-94D1-54222C63F5DA}</a:tableStyleId>
              </a:tblPr>
              <a:tblGrid>
                <a:gridCol w="1082290">
                  <a:extLst>
                    <a:ext uri="{9D8B030D-6E8A-4147-A177-3AD203B41FA5}">
                      <a16:colId xmlns="" xmlns:a16="http://schemas.microsoft.com/office/drawing/2014/main" val="20000"/>
                    </a:ext>
                  </a:extLst>
                </a:gridCol>
                <a:gridCol w="860040">
                  <a:extLst>
                    <a:ext uri="{9D8B030D-6E8A-4147-A177-3AD203B41FA5}">
                      <a16:colId xmlns="" xmlns:a16="http://schemas.microsoft.com/office/drawing/2014/main" val="20001"/>
                    </a:ext>
                  </a:extLst>
                </a:gridCol>
                <a:gridCol w="533524">
                  <a:extLst>
                    <a:ext uri="{9D8B030D-6E8A-4147-A177-3AD203B41FA5}">
                      <a16:colId xmlns="" xmlns:a16="http://schemas.microsoft.com/office/drawing/2014/main" val="20002"/>
                    </a:ext>
                  </a:extLst>
                </a:gridCol>
                <a:gridCol w="629418">
                  <a:extLst>
                    <a:ext uri="{9D8B030D-6E8A-4147-A177-3AD203B41FA5}">
                      <a16:colId xmlns="" xmlns:a16="http://schemas.microsoft.com/office/drawing/2014/main"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a:effectLst/>
                        </a:rPr>
                        <a:t>MPR for bandwidth class B(dB)</a:t>
                      </a:r>
                      <a:endParaRPr lang="en-US" sz="1400" b="1">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 xmlns:a16="http://schemas.microsoft.com/office/drawing/2014/main"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Pi/2 BPSK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3.0</a:t>
                      </a:r>
                      <a:endParaRPr lang="en-US" sz="140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4.5</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5.5</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6.0</a:t>
                      </a:r>
                      <a:endParaRPr lang="en-US" sz="14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10"/>
                  </a:ext>
                </a:extLst>
              </a:tr>
              <a:tr h="117090">
                <a:tc gridSpan="4">
                  <a:txBody>
                    <a:bodyPr/>
                    <a:lstStyle/>
                    <a:p>
                      <a:pPr marL="0" marR="0">
                        <a:spcBef>
                          <a:spcPts val="0"/>
                        </a:spcBef>
                        <a:spcAft>
                          <a:spcPts val="0"/>
                        </a:spcAft>
                      </a:pPr>
                      <a:r>
                        <a:rPr lang="en-CA" sz="1400" dirty="0">
                          <a:effectLst/>
                          <a:latin typeface="Arial"/>
                          <a:ea typeface="Times New Roman"/>
                          <a:cs typeface="Times New Roman"/>
                        </a:rPr>
                        <a:t>Note</a:t>
                      </a:r>
                      <a:r>
                        <a:rPr lang="en-CA" sz="1400" baseline="0" dirty="0">
                          <a:effectLst/>
                          <a:latin typeface="Arial"/>
                          <a:ea typeface="Times New Roman"/>
                          <a:cs typeface="Times New Roman"/>
                        </a:rPr>
                        <a:t> 1: When 1 RB or 2 RB are allocated at the lower edge of lowest CC or upper edge of upper CC, MPR for outer is 5.5dB</a:t>
                      </a: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11"/>
                  </a:ext>
                </a:extLst>
              </a:tr>
            </a:tbl>
          </a:graphicData>
        </a:graphic>
      </p:graphicFrame>
      <p:sp>
        <p:nvSpPr>
          <p:cNvPr id="7" name="Content Placeholder 2">
            <a:extLst>
              <a:ext uri="{FF2B5EF4-FFF2-40B4-BE49-F238E27FC236}">
                <a16:creationId xmlns="" xmlns:a16="http://schemas.microsoft.com/office/drawing/2014/main" id="{222A37D9-A92F-2349-B636-2EAFFC9D3601}"/>
              </a:ext>
            </a:extLst>
          </p:cNvPr>
          <p:cNvSpPr txBox="1">
            <a:spLocks/>
          </p:cNvSpPr>
          <p:nvPr/>
        </p:nvSpPr>
        <p:spPr>
          <a:xfrm>
            <a:off x="3957006" y="1448475"/>
            <a:ext cx="7372518"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Edge allocation failing because of WOLA and lower guard band for class B CA:</a:t>
            </a:r>
          </a:p>
          <a:p>
            <a:r>
              <a:rPr lang="en-CA" altLang="zh-CN" dirty="0"/>
              <a:t>Since it is a very corner case when there is only allocation in one CC this can be handled with the following note:</a:t>
            </a:r>
          </a:p>
          <a:p>
            <a:r>
              <a:rPr lang="en-CA" altLang="zh-CN" dirty="0"/>
              <a:t>Note 1: When 1RB or 2RB are allocated at the lower edge of lowest CC or upper edge of upper CC,  MPR for outer is 5.5dB</a:t>
            </a:r>
          </a:p>
          <a:p>
            <a:r>
              <a:rPr lang="en-CA" altLang="zh-CN" b="1" dirty="0"/>
              <a:t>WF: Table on the left is adopted for the specification</a:t>
            </a:r>
            <a:endParaRPr lang="en-US" altLang="zh-CN" b="1" dirty="0"/>
          </a:p>
        </p:txBody>
      </p:sp>
    </p:spTree>
    <p:extLst>
      <p:ext uri="{BB962C8B-B14F-4D97-AF65-F5344CB8AC3E}">
        <p14:creationId xmlns:p14="http://schemas.microsoft.com/office/powerpoint/2010/main" val="8337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01705" y="365125"/>
            <a:ext cx="11547335" cy="1325563"/>
          </a:xfrm>
        </p:spPr>
        <p:txBody>
          <a:bodyPr/>
          <a:lstStyle/>
          <a:p>
            <a:r>
              <a:rPr lang="en-CA" dirty="0"/>
              <a:t>WF: PC2 BW class C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538616"/>
              </p:ext>
            </p:extLst>
          </p:nvPr>
        </p:nvGraphicFramePr>
        <p:xfrm>
          <a:off x="608972" y="1722040"/>
          <a:ext cx="3105272" cy="2794499"/>
        </p:xfrm>
        <a:graphic>
          <a:graphicData uri="http://schemas.openxmlformats.org/drawingml/2006/table">
            <a:tbl>
              <a:tblPr firstRow="1" firstCol="1" bandRow="1">
                <a:tableStyleId>{5940675A-B579-460E-94D1-54222C63F5DA}</a:tableStyleId>
              </a:tblPr>
              <a:tblGrid>
                <a:gridCol w="1082290">
                  <a:extLst>
                    <a:ext uri="{9D8B030D-6E8A-4147-A177-3AD203B41FA5}">
                      <a16:colId xmlns="" xmlns:a16="http://schemas.microsoft.com/office/drawing/2014/main" val="20000"/>
                    </a:ext>
                  </a:extLst>
                </a:gridCol>
                <a:gridCol w="860040">
                  <a:extLst>
                    <a:ext uri="{9D8B030D-6E8A-4147-A177-3AD203B41FA5}">
                      <a16:colId xmlns="" xmlns:a16="http://schemas.microsoft.com/office/drawing/2014/main" val="20001"/>
                    </a:ext>
                  </a:extLst>
                </a:gridCol>
                <a:gridCol w="533524">
                  <a:extLst>
                    <a:ext uri="{9D8B030D-6E8A-4147-A177-3AD203B41FA5}">
                      <a16:colId xmlns="" xmlns:a16="http://schemas.microsoft.com/office/drawing/2014/main" val="20002"/>
                    </a:ext>
                  </a:extLst>
                </a:gridCol>
                <a:gridCol w="629418">
                  <a:extLst>
                    <a:ext uri="{9D8B030D-6E8A-4147-A177-3AD203B41FA5}">
                      <a16:colId xmlns="" xmlns:a16="http://schemas.microsoft.com/office/drawing/2014/main"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dirty="0">
                          <a:effectLst/>
                        </a:rPr>
                        <a:t>MPR for bandwidth class C (dB)</a:t>
                      </a:r>
                      <a:endParaRPr lang="en-US" sz="1400" b="1" dirty="0">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 xmlns:a16="http://schemas.microsoft.com/office/drawing/2014/main"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endParaRPr lang="en-US" sz="1400" b="1" baseline="30000" dirty="0">
                        <a:effectLst/>
                        <a:latin typeface="Arial"/>
                        <a:ea typeface="Times New Roman"/>
                        <a:cs typeface="Times New Roman"/>
                      </a:endParaRPr>
                    </a:p>
                  </a:txBody>
                  <a:tcPr marL="58545" marR="58545" marT="0" marB="0"/>
                </a:tc>
                <a:extLst>
                  <a:ext uri="{0D108BD9-81ED-4DB2-BD59-A6C34878D82A}">
                    <a16:rowId xmlns="" xmlns:a16="http://schemas.microsoft.com/office/drawing/2014/main"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Pi/2 BPSK</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 xmlns:a16="http://schemas.microsoft.com/office/drawing/2014/main"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 xmlns:a16="http://schemas.microsoft.com/office/drawing/2014/main"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 xmlns:a16="http://schemas.microsoft.com/office/drawing/2014/main"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 xmlns:a16="http://schemas.microsoft.com/office/drawing/2014/main"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7.5</a:t>
                      </a:r>
                    </a:p>
                  </a:txBody>
                  <a:tcPr marL="68580" marR="68580" marT="0" marB="0"/>
                </a:tc>
                <a:extLst>
                  <a:ext uri="{0D108BD9-81ED-4DB2-BD59-A6C34878D82A}">
                    <a16:rowId xmlns="" xmlns:a16="http://schemas.microsoft.com/office/drawing/2014/main"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 xmlns:a16="http://schemas.microsoft.com/office/drawing/2014/main"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 xmlns:a16="http://schemas.microsoft.com/office/drawing/2014/main"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 xmlns:a16="http://schemas.microsoft.com/office/drawing/2014/main"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 xmlns:a16="http://schemas.microsoft.com/office/drawing/2014/main" val="10010"/>
                  </a:ext>
                </a:extLst>
              </a:tr>
            </a:tbl>
          </a:graphicData>
        </a:graphic>
      </p:graphicFrame>
      <p:sp>
        <p:nvSpPr>
          <p:cNvPr id="7" name="Content Placeholder 2">
            <a:extLst>
              <a:ext uri="{FF2B5EF4-FFF2-40B4-BE49-F238E27FC236}">
                <a16:creationId xmlns="" xmlns:a16="http://schemas.microsoft.com/office/drawing/2014/main" id="{222A37D9-A92F-2349-B636-2EAFFC9D3601}"/>
              </a:ext>
            </a:extLst>
          </p:cNvPr>
          <p:cNvSpPr txBox="1">
            <a:spLocks/>
          </p:cNvSpPr>
          <p:nvPr/>
        </p:nvSpPr>
        <p:spPr>
          <a:xfrm>
            <a:off x="4062202" y="1448475"/>
            <a:ext cx="7267321"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256 QAM MPR:</a:t>
            </a:r>
          </a:p>
          <a:p>
            <a:r>
              <a:rPr lang="en-CA" altLang="zh-CN" dirty="0"/>
              <a:t>Since there is only open question only for inner 256QAM this is only limited by EVM</a:t>
            </a:r>
          </a:p>
          <a:p>
            <a:r>
              <a:rPr lang="en-CA" altLang="zh-CN" dirty="0"/>
              <a:t>Since EVM for CA is evaluated with only one CC allocated at the time, the 1CC MPR is enough to guarantee EVM (4.5dB for DFT-s-OFDM and 6.5dB). Note that Image leakage of 28dB would not allow to meet 256QAM EVM in most case.</a:t>
            </a:r>
          </a:p>
          <a:p>
            <a:r>
              <a:rPr lang="en-CA" altLang="zh-CN" b="1" dirty="0"/>
              <a:t>WF: Table on the left is adopted for the specification without square brackets</a:t>
            </a:r>
            <a:endParaRPr lang="en-US" altLang="zh-CN" b="1" dirty="0"/>
          </a:p>
        </p:txBody>
      </p:sp>
    </p:spTree>
    <p:extLst>
      <p:ext uri="{BB962C8B-B14F-4D97-AF65-F5344CB8AC3E}">
        <p14:creationId xmlns:p14="http://schemas.microsoft.com/office/powerpoint/2010/main" val="40522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B non-contiguous allocation MPR</a:t>
            </a:r>
            <a:endParaRPr lang="x-none" dirty="0"/>
          </a:p>
        </p:txBody>
      </p:sp>
      <p:sp>
        <p:nvSpPr>
          <p:cNvPr id="7" name="Content Placeholder 2">
            <a:extLst>
              <a:ext uri="{FF2B5EF4-FFF2-40B4-BE49-F238E27FC236}">
                <a16:creationId xmlns="" xmlns:a16="http://schemas.microsoft.com/office/drawing/2014/main" id="{222A37D9-A92F-2349-B636-2EAFFC9D3601}"/>
              </a:ext>
            </a:extLst>
          </p:cNvPr>
          <p:cNvSpPr txBox="1">
            <a:spLocks/>
          </p:cNvSpPr>
          <p:nvPr/>
        </p:nvSpPr>
        <p:spPr>
          <a:xfrm>
            <a:off x="299405" y="2931544"/>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sz="2400" dirty="0"/>
              <a:t>For inner, Qualcomm WC input is linked to the merge of inner and outer1</a:t>
            </a:r>
          </a:p>
          <a:p>
            <a:pPr lvl="1"/>
            <a:r>
              <a:rPr lang="en-CA" altLang="zh-CN" sz="2000" strike="sngStrike" dirty="0"/>
              <a:t>This is not acceptable because it makes PC2 inner 3dB lower than PC3 which cannot be justified as it makes PC2 best power capability no better than PC3</a:t>
            </a:r>
          </a:p>
          <a:p>
            <a:pPr lvl="1"/>
            <a:r>
              <a:rPr lang="en-CA" altLang="zh-CN" sz="2000" strike="sngStrike" dirty="0"/>
              <a:t>Without Qualcomm input there is good alignment and average can be taken</a:t>
            </a:r>
          </a:p>
          <a:p>
            <a:pPr lvl="1"/>
            <a:r>
              <a:rPr lang="en-CA" altLang="zh-CN" sz="2000" dirty="0">
                <a:highlight>
                  <a:srgbClr val="FFFF00"/>
                </a:highlight>
              </a:rPr>
              <a:t>To accommodate the issue, Note 1 is added allowing 4dB MPR for total allocations BW &lt;1MHz</a:t>
            </a:r>
          </a:p>
          <a:p>
            <a:r>
              <a:rPr lang="en-CA" altLang="zh-CN" sz="2400" dirty="0" smtClean="0"/>
              <a:t>For </a:t>
            </a:r>
            <a:r>
              <a:rPr lang="en-CA" altLang="zh-CN" sz="2400" dirty="0"/>
              <a:t>Outer 1and outer 2 since most inputs are within 0.5dB of the average in most cases, the average is proposed</a:t>
            </a:r>
          </a:p>
          <a:p>
            <a:r>
              <a:rPr lang="en-CA" altLang="zh-CN" sz="2400"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1036856415"/>
              </p:ext>
            </p:extLst>
          </p:nvPr>
        </p:nvGraphicFramePr>
        <p:xfrm>
          <a:off x="486894" y="1121787"/>
          <a:ext cx="10877792" cy="1719464"/>
        </p:xfrm>
        <a:graphic>
          <a:graphicData uri="http://schemas.openxmlformats.org/drawingml/2006/table">
            <a:tbl>
              <a:tblPr firstRow="1" firstCol="1" bandRow="1">
                <a:tableStyleId>{5940675A-B579-460E-94D1-54222C63F5DA}</a:tableStyleId>
              </a:tblPr>
              <a:tblGrid>
                <a:gridCol w="389573">
                  <a:extLst>
                    <a:ext uri="{9D8B030D-6E8A-4147-A177-3AD203B41FA5}">
                      <a16:colId xmlns="" xmlns:a16="http://schemas.microsoft.com/office/drawing/2014/main" val="20000"/>
                    </a:ext>
                  </a:extLst>
                </a:gridCol>
                <a:gridCol w="680085">
                  <a:extLst>
                    <a:ext uri="{9D8B030D-6E8A-4147-A177-3AD203B41FA5}">
                      <a16:colId xmlns="" xmlns:a16="http://schemas.microsoft.com/office/drawing/2014/main" val="20001"/>
                    </a:ext>
                  </a:extLst>
                </a:gridCol>
                <a:gridCol w="389573">
                  <a:extLst>
                    <a:ext uri="{9D8B030D-6E8A-4147-A177-3AD203B41FA5}">
                      <a16:colId xmlns="" xmlns:a16="http://schemas.microsoft.com/office/drawing/2014/main" val="20002"/>
                    </a:ext>
                  </a:extLst>
                </a:gridCol>
                <a:gridCol w="432435">
                  <a:extLst>
                    <a:ext uri="{9D8B030D-6E8A-4147-A177-3AD203B41FA5}">
                      <a16:colId xmlns="" xmlns:a16="http://schemas.microsoft.com/office/drawing/2014/main" val="20003"/>
                    </a:ext>
                  </a:extLst>
                </a:gridCol>
                <a:gridCol w="355560">
                  <a:extLst>
                    <a:ext uri="{9D8B030D-6E8A-4147-A177-3AD203B41FA5}">
                      <a16:colId xmlns="" xmlns:a16="http://schemas.microsoft.com/office/drawing/2014/main" val="20004"/>
                    </a:ext>
                  </a:extLst>
                </a:gridCol>
                <a:gridCol w="383223">
                  <a:extLst>
                    <a:ext uri="{9D8B030D-6E8A-4147-A177-3AD203B41FA5}">
                      <a16:colId xmlns="" xmlns:a16="http://schemas.microsoft.com/office/drawing/2014/main" val="20005"/>
                    </a:ext>
                  </a:extLst>
                </a:gridCol>
                <a:gridCol w="387985">
                  <a:extLst>
                    <a:ext uri="{9D8B030D-6E8A-4147-A177-3AD203B41FA5}">
                      <a16:colId xmlns="" xmlns:a16="http://schemas.microsoft.com/office/drawing/2014/main" val="20006"/>
                    </a:ext>
                  </a:extLst>
                </a:gridCol>
                <a:gridCol w="378460">
                  <a:extLst>
                    <a:ext uri="{9D8B030D-6E8A-4147-A177-3AD203B41FA5}">
                      <a16:colId xmlns="" xmlns:a16="http://schemas.microsoft.com/office/drawing/2014/main" val="20007"/>
                    </a:ext>
                  </a:extLst>
                </a:gridCol>
                <a:gridCol w="381635">
                  <a:extLst>
                    <a:ext uri="{9D8B030D-6E8A-4147-A177-3AD203B41FA5}">
                      <a16:colId xmlns="" xmlns:a16="http://schemas.microsoft.com/office/drawing/2014/main" val="20008"/>
                    </a:ext>
                  </a:extLst>
                </a:gridCol>
                <a:gridCol w="826135">
                  <a:extLst>
                    <a:ext uri="{9D8B030D-6E8A-4147-A177-3AD203B41FA5}">
                      <a16:colId xmlns="" xmlns:a16="http://schemas.microsoft.com/office/drawing/2014/main" val="20009"/>
                    </a:ext>
                  </a:extLst>
                </a:gridCol>
                <a:gridCol w="389573">
                  <a:extLst>
                    <a:ext uri="{9D8B030D-6E8A-4147-A177-3AD203B41FA5}">
                      <a16:colId xmlns="" xmlns:a16="http://schemas.microsoft.com/office/drawing/2014/main" val="20010"/>
                    </a:ext>
                  </a:extLst>
                </a:gridCol>
                <a:gridCol w="419427">
                  <a:extLst>
                    <a:ext uri="{9D8B030D-6E8A-4147-A177-3AD203B41FA5}">
                      <a16:colId xmlns="" xmlns:a16="http://schemas.microsoft.com/office/drawing/2014/main" val="20011"/>
                    </a:ext>
                  </a:extLst>
                </a:gridCol>
                <a:gridCol w="341730">
                  <a:extLst>
                    <a:ext uri="{9D8B030D-6E8A-4147-A177-3AD203B41FA5}">
                      <a16:colId xmlns="" xmlns:a16="http://schemas.microsoft.com/office/drawing/2014/main" val="20012"/>
                    </a:ext>
                  </a:extLst>
                </a:gridCol>
                <a:gridCol w="383223">
                  <a:extLst>
                    <a:ext uri="{9D8B030D-6E8A-4147-A177-3AD203B41FA5}">
                      <a16:colId xmlns="" xmlns:a16="http://schemas.microsoft.com/office/drawing/2014/main" val="20013"/>
                    </a:ext>
                  </a:extLst>
                </a:gridCol>
                <a:gridCol w="387985">
                  <a:extLst>
                    <a:ext uri="{9D8B030D-6E8A-4147-A177-3AD203B41FA5}">
                      <a16:colId xmlns="" xmlns:a16="http://schemas.microsoft.com/office/drawing/2014/main" val="20014"/>
                    </a:ext>
                  </a:extLst>
                </a:gridCol>
                <a:gridCol w="378460">
                  <a:extLst>
                    <a:ext uri="{9D8B030D-6E8A-4147-A177-3AD203B41FA5}">
                      <a16:colId xmlns="" xmlns:a16="http://schemas.microsoft.com/office/drawing/2014/main" val="20015"/>
                    </a:ext>
                  </a:extLst>
                </a:gridCol>
                <a:gridCol w="381635">
                  <a:extLst>
                    <a:ext uri="{9D8B030D-6E8A-4147-A177-3AD203B41FA5}">
                      <a16:colId xmlns="" xmlns:a16="http://schemas.microsoft.com/office/drawing/2014/main" val="20016"/>
                    </a:ext>
                  </a:extLst>
                </a:gridCol>
                <a:gridCol w="353060">
                  <a:extLst>
                    <a:ext uri="{9D8B030D-6E8A-4147-A177-3AD203B41FA5}">
                      <a16:colId xmlns="" xmlns:a16="http://schemas.microsoft.com/office/drawing/2014/main" val="20017"/>
                    </a:ext>
                  </a:extLst>
                </a:gridCol>
                <a:gridCol w="421323">
                  <a:extLst>
                    <a:ext uri="{9D8B030D-6E8A-4147-A177-3AD203B41FA5}">
                      <a16:colId xmlns="" xmlns:a16="http://schemas.microsoft.com/office/drawing/2014/main" val="20018"/>
                    </a:ext>
                  </a:extLst>
                </a:gridCol>
                <a:gridCol w="432435">
                  <a:extLst>
                    <a:ext uri="{9D8B030D-6E8A-4147-A177-3AD203B41FA5}">
                      <a16:colId xmlns="" xmlns:a16="http://schemas.microsoft.com/office/drawing/2014/main" val="20019"/>
                    </a:ext>
                  </a:extLst>
                </a:gridCol>
                <a:gridCol w="421323">
                  <a:extLst>
                    <a:ext uri="{9D8B030D-6E8A-4147-A177-3AD203B41FA5}">
                      <a16:colId xmlns="" xmlns:a16="http://schemas.microsoft.com/office/drawing/2014/main" val="20020"/>
                    </a:ext>
                  </a:extLst>
                </a:gridCol>
                <a:gridCol w="383223">
                  <a:extLst>
                    <a:ext uri="{9D8B030D-6E8A-4147-A177-3AD203B41FA5}">
                      <a16:colId xmlns="" xmlns:a16="http://schemas.microsoft.com/office/drawing/2014/main" val="20021"/>
                    </a:ext>
                  </a:extLst>
                </a:gridCol>
                <a:gridCol w="387985">
                  <a:extLst>
                    <a:ext uri="{9D8B030D-6E8A-4147-A177-3AD203B41FA5}">
                      <a16:colId xmlns="" xmlns:a16="http://schemas.microsoft.com/office/drawing/2014/main" val="20022"/>
                    </a:ext>
                  </a:extLst>
                </a:gridCol>
                <a:gridCol w="421323">
                  <a:extLst>
                    <a:ext uri="{9D8B030D-6E8A-4147-A177-3AD203B41FA5}">
                      <a16:colId xmlns="" xmlns:a16="http://schemas.microsoft.com/office/drawing/2014/main" val="20023"/>
                    </a:ext>
                  </a:extLst>
                </a:gridCol>
                <a:gridCol w="367348">
                  <a:extLst>
                    <a:ext uri="{9D8B030D-6E8A-4147-A177-3AD203B41FA5}">
                      <a16:colId xmlns="" xmlns:a16="http://schemas.microsoft.com/office/drawing/2014/main" val="20024"/>
                    </a:ext>
                  </a:extLst>
                </a:gridCol>
                <a:gridCol w="403075">
                  <a:extLst>
                    <a:ext uri="{9D8B030D-6E8A-4147-A177-3AD203B41FA5}">
                      <a16:colId xmlns="" xmlns:a16="http://schemas.microsoft.com/office/drawing/2014/main" val="20025"/>
                    </a:ext>
                  </a:extLst>
                </a:gridCol>
              </a:tblGrid>
              <a:tr h="189580">
                <a:tc gridSpan="2">
                  <a:txBody>
                    <a:bodyPr/>
                    <a:lstStyle/>
                    <a:p>
                      <a:pPr algn="ctr" fontAlgn="base" hangingPunct="0">
                        <a:spcAft>
                          <a:spcPts val="600"/>
                        </a:spcAft>
                      </a:pPr>
                      <a:r>
                        <a:rPr lang="en-GB" sz="1100" dirty="0">
                          <a:effectLst/>
                        </a:rPr>
                        <a:t>BW class B</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 xmlns:a16="http://schemas.microsoft.com/office/drawing/2014/main"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extLst>
                  <a:ext uri="{0D108BD9-81ED-4DB2-BD59-A6C34878D82A}">
                    <a16:rowId xmlns="" xmlns:a16="http://schemas.microsoft.com/office/drawing/2014/main"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rPr>
                        <a:t>2</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strike="sngStrike" baseline="0" dirty="0">
                          <a:effectLst/>
                          <a:highlight>
                            <a:srgbClr val="FFFF00"/>
                          </a:highlight>
                          <a:latin typeface="+mn-lt"/>
                          <a:ea typeface="宋体" panose="02010600030101010101" pitchFamily="2" charset="-122"/>
                        </a:rPr>
                        <a:t>3 -&gt; </a:t>
                      </a:r>
                      <a:r>
                        <a:rPr lang="en-CA" altLang="zh-CN" sz="1100" b="1" strike="sngStrike" baseline="0" dirty="0" smtClean="0">
                          <a:effectLst/>
                          <a:highlight>
                            <a:srgbClr val="FFFF00"/>
                          </a:highlight>
                          <a:latin typeface="+mn-lt"/>
                          <a:ea typeface="宋体" panose="02010600030101010101" pitchFamily="2" charset="-122"/>
                        </a:rPr>
                        <a:t>4</a:t>
                      </a:r>
                      <a:r>
                        <a:rPr lang="en-CA" altLang="zh-CN" sz="1100" b="1" strike="noStrike" baseline="0" dirty="0" smtClean="0">
                          <a:effectLst/>
                          <a:highlight>
                            <a:srgbClr val="FFFF00"/>
                          </a:highlight>
                          <a:latin typeface="+mn-lt"/>
                          <a:ea typeface="宋体" panose="02010600030101010101" pitchFamily="2" charset="-122"/>
                        </a:rPr>
                        <a:t> 3</a:t>
                      </a:r>
                      <a:r>
                        <a:rPr lang="en-CA" altLang="zh-CN" sz="1100" b="1" strike="noStrike" baseline="30000" dirty="0" smtClean="0">
                          <a:effectLst/>
                          <a:highlight>
                            <a:srgbClr val="FFFF00"/>
                          </a:highlight>
                          <a:latin typeface="+mn-lt"/>
                          <a:ea typeface="宋体" panose="02010600030101010101" pitchFamily="2" charset="-122"/>
                        </a:rPr>
                        <a:t>1</a:t>
                      </a:r>
                      <a:endParaRPr lang="zh-CN" sz="1100" b="1" strike="noStrike" baseline="30000"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13</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 xmlns:a16="http://schemas.microsoft.com/office/drawing/2014/main"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strike="sngStrike" baseline="0" dirty="0">
                          <a:effectLst/>
                          <a:highlight>
                            <a:srgbClr val="FFFF00"/>
                          </a:highlight>
                          <a:latin typeface="+mn-lt"/>
                          <a:ea typeface="宋体" panose="02010600030101010101" pitchFamily="2" charset="-122"/>
                        </a:rPr>
                        <a:t>3 -&gt; </a:t>
                      </a:r>
                      <a:r>
                        <a:rPr lang="en-CA" altLang="zh-CN" sz="1100" b="1" strike="sngStrike" baseline="0" dirty="0" smtClean="0">
                          <a:effectLst/>
                          <a:highlight>
                            <a:srgbClr val="FFFF00"/>
                          </a:highlight>
                          <a:latin typeface="+mn-lt"/>
                          <a:ea typeface="宋体" panose="02010600030101010101" pitchFamily="2" charset="-122"/>
                        </a:rPr>
                        <a:t>4</a:t>
                      </a:r>
                      <a:r>
                        <a:rPr lang="en-CA" altLang="zh-CN" sz="1100" b="1" strike="noStrike" baseline="0" dirty="0" smtClean="0">
                          <a:effectLst/>
                          <a:highlight>
                            <a:srgbClr val="FFFF00"/>
                          </a:highlight>
                          <a:latin typeface="+mn-lt"/>
                          <a:ea typeface="宋体" panose="02010600030101010101" pitchFamily="2" charset="-122"/>
                        </a:rPr>
                        <a:t> 3</a:t>
                      </a:r>
                      <a:r>
                        <a:rPr lang="en-CA" altLang="zh-CN" sz="1100" b="1" strike="noStrike" baseline="30000" dirty="0" smtClean="0">
                          <a:effectLst/>
                          <a:highlight>
                            <a:srgbClr val="FFFF00"/>
                          </a:highlight>
                          <a:latin typeface="+mn-lt"/>
                          <a:ea typeface="宋体" panose="02010600030101010101" pitchFamily="2" charset="-122"/>
                        </a:rPr>
                        <a:t>1</a:t>
                      </a:r>
                      <a:endParaRPr lang="zh-CN" sz="1100" b="1" strike="sngStrike" baseline="0"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5.5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en-US" alt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en-US" alt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4.5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4.5</a:t>
                      </a:r>
                    </a:p>
                  </a:txBody>
                  <a:tcPr marL="68580" marR="68580" marT="0" marB="0"/>
                </a:tc>
                <a:tc>
                  <a:txBody>
                    <a:bodyPr/>
                    <a:lstStyle/>
                    <a:p>
                      <a:pPr fontAlgn="base" hangingPunct="0">
                        <a:spcAft>
                          <a:spcPts val="600"/>
                        </a:spcAft>
                      </a:pPr>
                      <a:r>
                        <a:rPr lang="en-GB" sz="1100" dirty="0">
                          <a:effectLst/>
                        </a:rPr>
                        <a:t> 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6</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marR="0" indent="0" algn="l" defTabSz="914400" rtl="0" eaLnBrk="1" fontAlgn="base" latinLnBrk="0" hangingPunct="0">
                        <a:lnSpc>
                          <a:spcPct val="100000"/>
                        </a:lnSpc>
                        <a:spcBef>
                          <a:spcPts val="0"/>
                        </a:spcBef>
                        <a:spcAft>
                          <a:spcPts val="600"/>
                        </a:spcAft>
                        <a:buClrTx/>
                        <a:buSzTx/>
                        <a:buFontTx/>
                        <a:buNone/>
                        <a:tabLst/>
                        <a:defRPr/>
                      </a:pPr>
                      <a:r>
                        <a:rPr lang="en-CA" altLang="zh-CN" sz="1100" b="1" strike="sngStrike" baseline="0" dirty="0">
                          <a:effectLst/>
                          <a:highlight>
                            <a:srgbClr val="FFFF00"/>
                          </a:highlight>
                          <a:latin typeface="+mn-lt"/>
                          <a:ea typeface="宋体" panose="02010600030101010101" pitchFamily="2" charset="-122"/>
                        </a:rPr>
                        <a:t>3.5 -&gt;</a:t>
                      </a:r>
                      <a:r>
                        <a:rPr lang="en-CA" altLang="zh-CN" sz="1100" b="1" strike="sngStrike" baseline="0" dirty="0" smtClean="0">
                          <a:effectLst/>
                          <a:highlight>
                            <a:srgbClr val="FFFF00"/>
                          </a:highlight>
                          <a:latin typeface="+mn-lt"/>
                          <a:ea typeface="宋体" panose="02010600030101010101" pitchFamily="2" charset="-122"/>
                        </a:rPr>
                        <a:t>4</a:t>
                      </a:r>
                      <a:r>
                        <a:rPr lang="en-CA" altLang="zh-CN" sz="1100" b="1" strike="noStrike" baseline="0" dirty="0" smtClean="0">
                          <a:effectLst/>
                          <a:highlight>
                            <a:srgbClr val="FFFF00"/>
                          </a:highlight>
                          <a:latin typeface="+mn-lt"/>
                          <a:ea typeface="宋体" panose="02010600030101010101" pitchFamily="2" charset="-122"/>
                        </a:rPr>
                        <a:t> 3.5</a:t>
                      </a:r>
                      <a:r>
                        <a:rPr lang="en-CA" altLang="zh-CN" sz="1100" b="1" strike="noStrike" baseline="30000" dirty="0" smtClean="0">
                          <a:effectLst/>
                          <a:highlight>
                            <a:srgbClr val="FFFF00"/>
                          </a:highlight>
                          <a:latin typeface="+mn-lt"/>
                          <a:ea typeface="宋体" panose="02010600030101010101" pitchFamily="2" charset="-122"/>
                        </a:rPr>
                        <a:t>1</a:t>
                      </a:r>
                      <a:endParaRPr lang="zh-CN" altLang="en-US" sz="1100" b="1" strike="noStrike" baseline="30000" dirty="0" smtClean="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14</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14</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strike="sngStrike" kern="1200" baseline="0" dirty="0" smtClean="0">
                          <a:solidFill>
                            <a:schemeClr val="tx1"/>
                          </a:solidFill>
                          <a:effectLst/>
                          <a:highlight>
                            <a:srgbClr val="FFFF00"/>
                          </a:highlight>
                          <a:latin typeface="+mn-lt"/>
                          <a:ea typeface="宋体" panose="02010600030101010101" pitchFamily="2" charset="-122"/>
                          <a:cs typeface="+mn-cs"/>
                        </a:rPr>
                        <a:t>13.5 </a:t>
                      </a:r>
                      <a:r>
                        <a:rPr lang="en-CA" altLang="zh-CN" sz="1100" b="1" strike="noStrike" kern="1200" baseline="0" dirty="0" smtClean="0">
                          <a:solidFill>
                            <a:schemeClr val="tx1"/>
                          </a:solidFill>
                          <a:effectLst/>
                          <a:highlight>
                            <a:srgbClr val="FFFF00"/>
                          </a:highlight>
                          <a:latin typeface="+mn-lt"/>
                          <a:ea typeface="宋体" panose="02010600030101010101" pitchFamily="2" charset="-122"/>
                          <a:cs typeface="+mn-cs"/>
                          <a:sym typeface="Wingdings" panose="05000000000000000000" pitchFamily="2" charset="2"/>
                        </a:rPr>
                        <a:t>14.0</a:t>
                      </a:r>
                      <a:endParaRPr lang="zh-CN" altLang="en-US" sz="1100" b="1" strike="noStrike" kern="1200" baseline="0" dirty="0">
                        <a:solidFill>
                          <a:schemeClr val="tx1"/>
                        </a:solidFill>
                        <a:effectLst/>
                        <a:highlight>
                          <a:srgbClr val="FFFF00"/>
                        </a:highlight>
                        <a:latin typeface="+mn-lt"/>
                        <a:ea typeface="宋体" panose="02010600030101010101" pitchFamily="2" charset="-122"/>
                        <a:cs typeface="+mn-cs"/>
                      </a:endParaRPr>
                    </a:p>
                  </a:txBody>
                  <a:tcPr marL="68580" marR="68580" marT="0" marB="0">
                    <a:solidFill>
                      <a:srgbClr val="92D050"/>
                    </a:solidFill>
                  </a:tcPr>
                </a:tc>
                <a:extLst>
                  <a:ext uri="{0D108BD9-81ED-4DB2-BD59-A6C34878D82A}">
                    <a16:rowId xmlns="" xmlns:a16="http://schemas.microsoft.com/office/drawing/2014/main" val="10006"/>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3</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4</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strike="sngStrike" baseline="0" dirty="0">
                          <a:effectLst/>
                          <a:highlight>
                            <a:srgbClr val="FFFF00"/>
                          </a:highlight>
                          <a:latin typeface="+mn-lt"/>
                          <a:ea typeface="宋体" panose="02010600030101010101" pitchFamily="2" charset="-122"/>
                        </a:rPr>
                        <a:t>3.5 </a:t>
                      </a:r>
                      <a:r>
                        <a:rPr lang="en-CA" altLang="zh-CN" sz="1100" b="1" strike="sngStrike" baseline="0" dirty="0" smtClean="0">
                          <a:effectLst/>
                          <a:highlight>
                            <a:srgbClr val="FFFF00"/>
                          </a:highlight>
                          <a:latin typeface="+mn-lt"/>
                          <a:ea typeface="宋体" panose="02010600030101010101" pitchFamily="2" charset="-122"/>
                        </a:rPr>
                        <a:t>-&gt;4</a:t>
                      </a:r>
                      <a:r>
                        <a:rPr lang="en-CA" altLang="zh-CN" sz="1100" b="1" strike="noStrike" baseline="0" dirty="0" smtClean="0">
                          <a:effectLst/>
                          <a:highlight>
                            <a:srgbClr val="FFFF00"/>
                          </a:highlight>
                          <a:latin typeface="+mn-lt"/>
                          <a:ea typeface="宋体" panose="02010600030101010101" pitchFamily="2" charset="-122"/>
                        </a:rPr>
                        <a:t> 3.5</a:t>
                      </a:r>
                      <a:r>
                        <a:rPr lang="en-CA" altLang="zh-CN" sz="1100" b="1" strike="noStrike" baseline="30000" dirty="0" smtClean="0">
                          <a:effectLst/>
                          <a:highlight>
                            <a:srgbClr val="FFFF00"/>
                          </a:highlight>
                          <a:latin typeface="+mn-lt"/>
                          <a:ea typeface="宋体" panose="02010600030101010101" pitchFamily="2" charset="-122"/>
                        </a:rPr>
                        <a:t>1</a:t>
                      </a:r>
                      <a:endParaRPr lang="zh-CN" sz="1100" b="1" strike="sngStrike" baseline="0"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rPr>
                        <a:t>7</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7</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US" altLang="zh-CN" sz="1100" b="1" kern="1200" dirty="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2741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C non-contiguous allocation MPR</a:t>
            </a:r>
            <a:endParaRPr lang="x-none" dirty="0"/>
          </a:p>
        </p:txBody>
      </p:sp>
      <p:sp>
        <p:nvSpPr>
          <p:cNvPr id="7" name="Content Placeholder 2">
            <a:extLst>
              <a:ext uri="{FF2B5EF4-FFF2-40B4-BE49-F238E27FC236}">
                <a16:creationId xmlns="" xmlns:a16="http://schemas.microsoft.com/office/drawing/2014/main"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sz="2400" dirty="0"/>
              <a:t>For inner, Qualcomm WC input is linked to the merge of inner and outer1</a:t>
            </a:r>
          </a:p>
          <a:p>
            <a:pPr lvl="1"/>
            <a:r>
              <a:rPr lang="en-CA" altLang="zh-CN" sz="2000" strike="sngStrike" dirty="0"/>
              <a:t>This is not acceptable because it makes PC2 inner 3dB lower than PC3 which cannot be justified as it makes PC2 best power capability no better than PC3</a:t>
            </a:r>
          </a:p>
          <a:p>
            <a:pPr lvl="1"/>
            <a:r>
              <a:rPr lang="en-CA" altLang="zh-CN" sz="2000" strike="sngStrike" dirty="0"/>
              <a:t>Without Qualcomm input there is good alignment and average can be </a:t>
            </a:r>
            <a:r>
              <a:rPr lang="en-CA" altLang="zh-CN" sz="2000" strike="sngStrike" dirty="0" smtClean="0"/>
              <a:t>taken</a:t>
            </a:r>
          </a:p>
          <a:p>
            <a:pPr lvl="1"/>
            <a:r>
              <a:rPr lang="en-CA" altLang="zh-CN" sz="2000" dirty="0">
                <a:highlight>
                  <a:srgbClr val="FFFF00"/>
                </a:highlight>
              </a:rPr>
              <a:t>To accommodate the issue, Note 1 is added allowing 4dB MPR for total allocations BW &lt;1MHz</a:t>
            </a:r>
          </a:p>
          <a:p>
            <a:r>
              <a:rPr lang="en-CA" altLang="zh-CN" sz="2400" dirty="0"/>
              <a:t>For Outer 1and outer 2 since all inputs are within 1dB of the average in most cases, the average is proposed</a:t>
            </a:r>
          </a:p>
          <a:p>
            <a:r>
              <a:rPr lang="en-CA" altLang="zh-CN" sz="2400" b="1" dirty="0"/>
              <a:t>WF: values in the WF column for inner, outer 1 and outer 2 is adopted for the specification</a:t>
            </a:r>
            <a:endParaRPr lang="en-CA" altLang="zh-CN" b="1" dirty="0"/>
          </a:p>
        </p:txBody>
      </p:sp>
      <p:graphicFrame>
        <p:nvGraphicFramePr>
          <p:cNvPr id="6" name="表格 2"/>
          <p:cNvGraphicFramePr>
            <a:graphicFrameLocks noGrp="1"/>
          </p:cNvGraphicFramePr>
          <p:nvPr>
            <p:extLst>
              <p:ext uri="{D42A27DB-BD31-4B8C-83A1-F6EECF244321}">
                <p14:modId xmlns:p14="http://schemas.microsoft.com/office/powerpoint/2010/main" val="3882172773"/>
              </p:ext>
            </p:extLst>
          </p:nvPr>
        </p:nvGraphicFramePr>
        <p:xfrm>
          <a:off x="701943" y="1107305"/>
          <a:ext cx="10816029" cy="1719464"/>
        </p:xfrm>
        <a:graphic>
          <a:graphicData uri="http://schemas.openxmlformats.org/drawingml/2006/table">
            <a:tbl>
              <a:tblPr firstRow="1" firstCol="1" bandRow="1">
                <a:tableStyleId>{5940675A-B579-460E-94D1-54222C63F5DA}</a:tableStyleId>
              </a:tblPr>
              <a:tblGrid>
                <a:gridCol w="389573">
                  <a:extLst>
                    <a:ext uri="{9D8B030D-6E8A-4147-A177-3AD203B41FA5}">
                      <a16:colId xmlns="" xmlns:a16="http://schemas.microsoft.com/office/drawing/2014/main" val="20000"/>
                    </a:ext>
                  </a:extLst>
                </a:gridCol>
                <a:gridCol w="680085">
                  <a:extLst>
                    <a:ext uri="{9D8B030D-6E8A-4147-A177-3AD203B41FA5}">
                      <a16:colId xmlns="" xmlns:a16="http://schemas.microsoft.com/office/drawing/2014/main" val="20001"/>
                    </a:ext>
                  </a:extLst>
                </a:gridCol>
                <a:gridCol w="389573">
                  <a:extLst>
                    <a:ext uri="{9D8B030D-6E8A-4147-A177-3AD203B41FA5}">
                      <a16:colId xmlns="" xmlns:a16="http://schemas.microsoft.com/office/drawing/2014/main" val="20002"/>
                    </a:ext>
                  </a:extLst>
                </a:gridCol>
                <a:gridCol w="432435">
                  <a:extLst>
                    <a:ext uri="{9D8B030D-6E8A-4147-A177-3AD203B41FA5}">
                      <a16:colId xmlns="" xmlns:a16="http://schemas.microsoft.com/office/drawing/2014/main" val="20003"/>
                    </a:ext>
                  </a:extLst>
                </a:gridCol>
                <a:gridCol w="379799">
                  <a:extLst>
                    <a:ext uri="{9D8B030D-6E8A-4147-A177-3AD203B41FA5}">
                      <a16:colId xmlns="" xmlns:a16="http://schemas.microsoft.com/office/drawing/2014/main" val="20004"/>
                    </a:ext>
                  </a:extLst>
                </a:gridCol>
                <a:gridCol w="383223">
                  <a:extLst>
                    <a:ext uri="{9D8B030D-6E8A-4147-A177-3AD203B41FA5}">
                      <a16:colId xmlns="" xmlns:a16="http://schemas.microsoft.com/office/drawing/2014/main" val="20005"/>
                    </a:ext>
                  </a:extLst>
                </a:gridCol>
                <a:gridCol w="387985">
                  <a:extLst>
                    <a:ext uri="{9D8B030D-6E8A-4147-A177-3AD203B41FA5}">
                      <a16:colId xmlns="" xmlns:a16="http://schemas.microsoft.com/office/drawing/2014/main" val="20006"/>
                    </a:ext>
                  </a:extLst>
                </a:gridCol>
                <a:gridCol w="378460">
                  <a:extLst>
                    <a:ext uri="{9D8B030D-6E8A-4147-A177-3AD203B41FA5}">
                      <a16:colId xmlns="" xmlns:a16="http://schemas.microsoft.com/office/drawing/2014/main" val="20007"/>
                    </a:ext>
                  </a:extLst>
                </a:gridCol>
                <a:gridCol w="378460">
                  <a:extLst>
                    <a:ext uri="{9D8B030D-6E8A-4147-A177-3AD203B41FA5}">
                      <a16:colId xmlns="" xmlns:a16="http://schemas.microsoft.com/office/drawing/2014/main" val="20008"/>
                    </a:ext>
                  </a:extLst>
                </a:gridCol>
                <a:gridCol w="826135">
                  <a:extLst>
                    <a:ext uri="{9D8B030D-6E8A-4147-A177-3AD203B41FA5}">
                      <a16:colId xmlns="" xmlns:a16="http://schemas.microsoft.com/office/drawing/2014/main" val="20009"/>
                    </a:ext>
                  </a:extLst>
                </a:gridCol>
                <a:gridCol w="389573">
                  <a:extLst>
                    <a:ext uri="{9D8B030D-6E8A-4147-A177-3AD203B41FA5}">
                      <a16:colId xmlns="" xmlns:a16="http://schemas.microsoft.com/office/drawing/2014/main" val="20010"/>
                    </a:ext>
                  </a:extLst>
                </a:gridCol>
                <a:gridCol w="432435">
                  <a:extLst>
                    <a:ext uri="{9D8B030D-6E8A-4147-A177-3AD203B41FA5}">
                      <a16:colId xmlns="" xmlns:a16="http://schemas.microsoft.com/office/drawing/2014/main" val="20011"/>
                    </a:ext>
                  </a:extLst>
                </a:gridCol>
                <a:gridCol w="346710">
                  <a:extLst>
                    <a:ext uri="{9D8B030D-6E8A-4147-A177-3AD203B41FA5}">
                      <a16:colId xmlns="" xmlns:a16="http://schemas.microsoft.com/office/drawing/2014/main" val="20012"/>
                    </a:ext>
                  </a:extLst>
                </a:gridCol>
                <a:gridCol w="383223">
                  <a:extLst>
                    <a:ext uri="{9D8B030D-6E8A-4147-A177-3AD203B41FA5}">
                      <a16:colId xmlns="" xmlns:a16="http://schemas.microsoft.com/office/drawing/2014/main" val="20013"/>
                    </a:ext>
                  </a:extLst>
                </a:gridCol>
                <a:gridCol w="387985">
                  <a:extLst>
                    <a:ext uri="{9D8B030D-6E8A-4147-A177-3AD203B41FA5}">
                      <a16:colId xmlns="" xmlns:a16="http://schemas.microsoft.com/office/drawing/2014/main" val="20014"/>
                    </a:ext>
                  </a:extLst>
                </a:gridCol>
                <a:gridCol w="378460">
                  <a:extLst>
                    <a:ext uri="{9D8B030D-6E8A-4147-A177-3AD203B41FA5}">
                      <a16:colId xmlns="" xmlns:a16="http://schemas.microsoft.com/office/drawing/2014/main" val="20015"/>
                    </a:ext>
                  </a:extLst>
                </a:gridCol>
                <a:gridCol w="378460">
                  <a:extLst>
                    <a:ext uri="{9D8B030D-6E8A-4147-A177-3AD203B41FA5}">
                      <a16:colId xmlns="" xmlns:a16="http://schemas.microsoft.com/office/drawing/2014/main" val="20016"/>
                    </a:ext>
                  </a:extLst>
                </a:gridCol>
                <a:gridCol w="353060">
                  <a:extLst>
                    <a:ext uri="{9D8B030D-6E8A-4147-A177-3AD203B41FA5}">
                      <a16:colId xmlns="" xmlns:a16="http://schemas.microsoft.com/office/drawing/2014/main" val="20017"/>
                    </a:ext>
                  </a:extLst>
                </a:gridCol>
                <a:gridCol w="389573">
                  <a:extLst>
                    <a:ext uri="{9D8B030D-6E8A-4147-A177-3AD203B41FA5}">
                      <a16:colId xmlns="" xmlns:a16="http://schemas.microsoft.com/office/drawing/2014/main" val="20018"/>
                    </a:ext>
                  </a:extLst>
                </a:gridCol>
                <a:gridCol w="432435">
                  <a:extLst>
                    <a:ext uri="{9D8B030D-6E8A-4147-A177-3AD203B41FA5}">
                      <a16:colId xmlns="" xmlns:a16="http://schemas.microsoft.com/office/drawing/2014/main" val="20019"/>
                    </a:ext>
                  </a:extLst>
                </a:gridCol>
                <a:gridCol w="340360">
                  <a:extLst>
                    <a:ext uri="{9D8B030D-6E8A-4147-A177-3AD203B41FA5}">
                      <a16:colId xmlns="" xmlns:a16="http://schemas.microsoft.com/office/drawing/2014/main" val="20020"/>
                    </a:ext>
                  </a:extLst>
                </a:gridCol>
                <a:gridCol w="383223">
                  <a:extLst>
                    <a:ext uri="{9D8B030D-6E8A-4147-A177-3AD203B41FA5}">
                      <a16:colId xmlns="" xmlns:a16="http://schemas.microsoft.com/office/drawing/2014/main" val="20021"/>
                    </a:ext>
                  </a:extLst>
                </a:gridCol>
                <a:gridCol w="387985">
                  <a:extLst>
                    <a:ext uri="{9D8B030D-6E8A-4147-A177-3AD203B41FA5}">
                      <a16:colId xmlns="" xmlns:a16="http://schemas.microsoft.com/office/drawing/2014/main" val="20022"/>
                    </a:ext>
                  </a:extLst>
                </a:gridCol>
                <a:gridCol w="418148">
                  <a:extLst>
                    <a:ext uri="{9D8B030D-6E8A-4147-A177-3AD203B41FA5}">
                      <a16:colId xmlns="" xmlns:a16="http://schemas.microsoft.com/office/drawing/2014/main" val="20023"/>
                    </a:ext>
                  </a:extLst>
                </a:gridCol>
                <a:gridCol w="367348">
                  <a:extLst>
                    <a:ext uri="{9D8B030D-6E8A-4147-A177-3AD203B41FA5}">
                      <a16:colId xmlns="" xmlns:a16="http://schemas.microsoft.com/office/drawing/2014/main" val="20024"/>
                    </a:ext>
                  </a:extLst>
                </a:gridCol>
                <a:gridCol w="421323">
                  <a:extLst>
                    <a:ext uri="{9D8B030D-6E8A-4147-A177-3AD203B41FA5}">
                      <a16:colId xmlns="" xmlns:a16="http://schemas.microsoft.com/office/drawing/2014/main" val="20025"/>
                    </a:ext>
                  </a:extLst>
                </a:gridCol>
              </a:tblGrid>
              <a:tr h="189580">
                <a:tc gridSpan="2">
                  <a:txBody>
                    <a:bodyPr/>
                    <a:lstStyle/>
                    <a:p>
                      <a:pPr algn="ctr" fontAlgn="base" hangingPunct="0">
                        <a:spcAft>
                          <a:spcPts val="600"/>
                        </a:spcAft>
                      </a:pPr>
                      <a:r>
                        <a:rPr lang="en-GB" sz="1100" dirty="0">
                          <a:effectLst/>
                        </a:rPr>
                        <a:t>BW class C</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 xmlns:a16="http://schemas.microsoft.com/office/drawing/2014/main"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2.5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strike="sngStrike" baseline="0" dirty="0">
                          <a:effectLst/>
                          <a:highlight>
                            <a:srgbClr val="FFFF00"/>
                          </a:highlight>
                          <a:latin typeface="+mn-lt"/>
                          <a:ea typeface="宋体" panose="02010600030101010101" pitchFamily="2" charset="-122"/>
                        </a:rPr>
                        <a:t>3 -&gt; </a:t>
                      </a:r>
                      <a:r>
                        <a:rPr lang="en-CA" altLang="zh-CN" sz="1100" b="1" strike="sngStrike" baseline="0" dirty="0" smtClean="0">
                          <a:effectLst/>
                          <a:highlight>
                            <a:srgbClr val="FFFF00"/>
                          </a:highlight>
                          <a:latin typeface="+mn-lt"/>
                          <a:ea typeface="宋体" panose="02010600030101010101" pitchFamily="2" charset="-122"/>
                        </a:rPr>
                        <a:t>4</a:t>
                      </a:r>
                      <a:r>
                        <a:rPr lang="en-CA" altLang="zh-CN" sz="1100" b="1" strike="noStrike" baseline="0" dirty="0" smtClean="0">
                          <a:effectLst/>
                          <a:highlight>
                            <a:srgbClr val="FFFF00"/>
                          </a:highlight>
                          <a:latin typeface="+mn-lt"/>
                          <a:ea typeface="宋体" panose="02010600030101010101" pitchFamily="2" charset="-122"/>
                        </a:rPr>
                        <a:t> 3</a:t>
                      </a:r>
                      <a:r>
                        <a:rPr lang="en-CA" altLang="zh-CN" sz="1100" b="1" strike="noStrike" baseline="30000" dirty="0" smtClean="0">
                          <a:effectLst/>
                          <a:highlight>
                            <a:srgbClr val="FFFF00"/>
                          </a:highlight>
                          <a:latin typeface="+mn-lt"/>
                          <a:ea typeface="宋体" panose="02010600030101010101" pitchFamily="2" charset="-122"/>
                        </a:rPr>
                        <a:t>1</a:t>
                      </a:r>
                      <a:endParaRPr lang="zh-CN" sz="1100" b="1" strike="noStrike" baseline="30000"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13.5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15</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13.5</a:t>
                      </a:r>
                      <a:endParaRPr lang="zh-CN" altLang="en-US"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 xmlns:a16="http://schemas.microsoft.com/office/drawing/2014/main"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宋体" panose="02010600030101010101" pitchFamily="2" charset="-122"/>
                          <a:cs typeface="+mn-cs"/>
                        </a:rPr>
                        <a:t>3</a:t>
                      </a:r>
                      <a:endParaRPr lang="zh-CN" sz="1100" kern="1200" dirty="0">
                        <a:solidFill>
                          <a:schemeClr val="tx1"/>
                        </a:solidFill>
                        <a:effectLst/>
                        <a:latin typeface="+mn-lt"/>
                        <a:ea typeface="宋体" panose="02010600030101010101" pitchFamily="2" charset="-122"/>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strike="sngStrike" baseline="0" dirty="0">
                          <a:effectLst/>
                          <a:highlight>
                            <a:srgbClr val="FFFF00"/>
                          </a:highlight>
                          <a:latin typeface="+mn-lt"/>
                          <a:ea typeface="宋体" panose="02010600030101010101" pitchFamily="2" charset="-122"/>
                        </a:rPr>
                        <a:t>3 -&gt; </a:t>
                      </a:r>
                      <a:r>
                        <a:rPr lang="en-CA" altLang="zh-CN" sz="1100" b="1" strike="sngStrike" baseline="0" dirty="0" smtClean="0">
                          <a:effectLst/>
                          <a:highlight>
                            <a:srgbClr val="FFFF00"/>
                          </a:highlight>
                          <a:latin typeface="+mn-lt"/>
                          <a:ea typeface="宋体" panose="02010600030101010101" pitchFamily="2" charset="-122"/>
                        </a:rPr>
                        <a:t>4</a:t>
                      </a:r>
                      <a:r>
                        <a:rPr lang="en-CA" altLang="zh-CN" sz="1100" b="1" strike="noStrike" baseline="0" dirty="0" smtClean="0">
                          <a:effectLst/>
                          <a:highlight>
                            <a:srgbClr val="FFFF00"/>
                          </a:highlight>
                          <a:latin typeface="+mn-lt"/>
                          <a:ea typeface="宋体" panose="02010600030101010101" pitchFamily="2" charset="-122"/>
                        </a:rPr>
                        <a:t> 3</a:t>
                      </a:r>
                      <a:r>
                        <a:rPr lang="en-CA" altLang="zh-CN" sz="1100" b="1" strike="noStrike" baseline="30000" dirty="0" smtClean="0">
                          <a:effectLst/>
                          <a:highlight>
                            <a:srgbClr val="FFFF00"/>
                          </a:highlight>
                          <a:latin typeface="+mn-lt"/>
                          <a:ea typeface="宋体" panose="02010600030101010101" pitchFamily="2" charset="-122"/>
                        </a:rPr>
                        <a:t>1</a:t>
                      </a:r>
                      <a:endParaRPr lang="zh-CN" sz="1100" b="1" strike="sngStrike" baseline="0"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6</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a:effectLst/>
                          <a:latin typeface="+mn-lt"/>
                        </a:rPr>
                        <a:t>8</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3.5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marL="0" marR="0" indent="0" algn="l" defTabSz="914400" rtl="0" eaLnBrk="1" fontAlgn="base" latinLnBrk="0" hangingPunct="0">
                        <a:lnSpc>
                          <a:spcPct val="100000"/>
                        </a:lnSpc>
                        <a:spcBef>
                          <a:spcPts val="0"/>
                        </a:spcBef>
                        <a:spcAft>
                          <a:spcPts val="600"/>
                        </a:spcAft>
                        <a:buClrTx/>
                        <a:buSzTx/>
                        <a:buFontTx/>
                        <a:buNone/>
                        <a:tabLst/>
                        <a:defRPr/>
                      </a:pPr>
                      <a:r>
                        <a:rPr lang="en-CA" altLang="zh-CN" sz="1100" b="1" strike="sngStrike" baseline="0" dirty="0">
                          <a:effectLst/>
                          <a:highlight>
                            <a:srgbClr val="FFFF00"/>
                          </a:highlight>
                          <a:latin typeface="+mn-lt"/>
                          <a:ea typeface="宋体" panose="02010600030101010101" pitchFamily="2" charset="-122"/>
                        </a:rPr>
                        <a:t>3.5 -&gt;</a:t>
                      </a:r>
                      <a:r>
                        <a:rPr lang="en-CA" altLang="zh-CN" sz="1100" b="1" strike="sngStrike" baseline="0" dirty="0" smtClean="0">
                          <a:effectLst/>
                          <a:highlight>
                            <a:srgbClr val="FFFF00"/>
                          </a:highlight>
                          <a:latin typeface="+mn-lt"/>
                          <a:ea typeface="宋体" panose="02010600030101010101" pitchFamily="2" charset="-122"/>
                        </a:rPr>
                        <a:t>4</a:t>
                      </a:r>
                      <a:r>
                        <a:rPr lang="en-CA" altLang="zh-CN" sz="1100" b="1" strike="noStrike" baseline="0" dirty="0" smtClean="0">
                          <a:effectLst/>
                          <a:highlight>
                            <a:srgbClr val="FFFF00"/>
                          </a:highlight>
                          <a:latin typeface="+mn-lt"/>
                          <a:ea typeface="宋体" panose="02010600030101010101" pitchFamily="2" charset="-122"/>
                        </a:rPr>
                        <a:t> 3.5</a:t>
                      </a:r>
                      <a:r>
                        <a:rPr lang="en-CA" altLang="zh-CN" sz="1100" b="1" strike="noStrike" baseline="30000" dirty="0" smtClean="0">
                          <a:effectLst/>
                          <a:highlight>
                            <a:srgbClr val="FFFF00"/>
                          </a:highlight>
                          <a:latin typeface="+mn-lt"/>
                          <a:ea typeface="宋体" panose="02010600030101010101" pitchFamily="2" charset="-122"/>
                        </a:rPr>
                        <a:t>1</a:t>
                      </a:r>
                      <a:endParaRPr lang="zh-CN" altLang="en-US" sz="1100" b="1" strike="noStrike" baseline="30000" dirty="0" smtClean="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7</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14</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宋体" panose="02010600030101010101" pitchFamily="2" charset="-122"/>
                          <a:cs typeface="+mn-cs"/>
                        </a:rPr>
                        <a:t>14.5</a:t>
                      </a:r>
                      <a:endParaRPr lang="zh-CN" sz="1100" b="1" kern="1200" dirty="0">
                        <a:solidFill>
                          <a:schemeClr val="tx1"/>
                        </a:solidFill>
                        <a:effectLst/>
                        <a:latin typeface="+mn-lt"/>
                        <a:ea typeface="宋体" panose="02010600030101010101" pitchFamily="2" charset="-122"/>
                        <a:cs typeface="+mn-cs"/>
                      </a:endParaRPr>
                    </a:p>
                  </a:txBody>
                  <a:tcPr marL="68580" marR="68580" marT="0" marB="0">
                    <a:solidFill>
                      <a:srgbClr val="92D050"/>
                    </a:solidFill>
                  </a:tcPr>
                </a:tc>
                <a:extLst>
                  <a:ext uri="{0D108BD9-81ED-4DB2-BD59-A6C34878D82A}">
                    <a16:rowId xmlns="" xmlns:a16="http://schemas.microsoft.com/office/drawing/2014/main" val="10006"/>
                  </a:ext>
                </a:extLst>
              </a:tr>
              <a:tr h="0">
                <a:tc vMerge="1">
                  <a:txBody>
                    <a:bodyPr/>
                    <a:lstStyle/>
                    <a:p>
                      <a:endParaRPr lang="zh-CN" altLang="en-US"/>
                    </a:p>
                  </a:txBody>
                  <a:tcPr/>
                </a:tc>
                <a:tc>
                  <a:txBody>
                    <a:bodyPr/>
                    <a:lstStyle/>
                    <a:p>
                      <a:pPr fontAlgn="base" hangingPunct="0">
                        <a:spcAft>
                          <a:spcPts val="600"/>
                        </a:spcAft>
                      </a:pPr>
                      <a:r>
                        <a:rPr lang="en-GB" sz="1100" dirty="0">
                          <a:effectLst/>
                        </a:rPr>
                        <a:t>16QAM</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strike="sngStrike" baseline="0" dirty="0">
                          <a:effectLst/>
                          <a:highlight>
                            <a:srgbClr val="FFFF00"/>
                          </a:highlight>
                          <a:latin typeface="+mn-lt"/>
                          <a:ea typeface="宋体" panose="02010600030101010101" pitchFamily="2" charset="-122"/>
                        </a:rPr>
                        <a:t>3.5 </a:t>
                      </a:r>
                      <a:r>
                        <a:rPr lang="en-CA" altLang="zh-CN" sz="1100" b="1" strike="sngStrike" baseline="0" dirty="0" smtClean="0">
                          <a:effectLst/>
                          <a:highlight>
                            <a:srgbClr val="FFFF00"/>
                          </a:highlight>
                          <a:latin typeface="+mn-lt"/>
                          <a:ea typeface="宋体" panose="02010600030101010101" pitchFamily="2" charset="-122"/>
                        </a:rPr>
                        <a:t>-&gt;4</a:t>
                      </a:r>
                      <a:r>
                        <a:rPr lang="en-CA" altLang="zh-CN" sz="1100" b="1" strike="noStrike" baseline="0" dirty="0" smtClean="0">
                          <a:effectLst/>
                          <a:highlight>
                            <a:srgbClr val="FFFF00"/>
                          </a:highlight>
                          <a:latin typeface="+mn-lt"/>
                          <a:ea typeface="宋体" panose="02010600030101010101" pitchFamily="2" charset="-122"/>
                        </a:rPr>
                        <a:t> 3.5</a:t>
                      </a:r>
                      <a:r>
                        <a:rPr lang="en-CA" altLang="zh-CN" sz="1100" b="1" strike="noStrike" baseline="30000" dirty="0" smtClean="0">
                          <a:effectLst/>
                          <a:highlight>
                            <a:srgbClr val="FFFF00"/>
                          </a:highlight>
                          <a:latin typeface="+mn-lt"/>
                          <a:ea typeface="宋体" panose="02010600030101010101" pitchFamily="2" charset="-122"/>
                        </a:rPr>
                        <a:t>1</a:t>
                      </a:r>
                      <a:endParaRPr lang="zh-CN" sz="1100" b="1" strike="sngStrike" baseline="0"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7</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7.5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latin typeface="+mn-lt"/>
                        </a:rPr>
                        <a:t>7.5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7.5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42195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01705" y="365126"/>
            <a:ext cx="11547335" cy="791322"/>
          </a:xfrm>
        </p:spPr>
        <p:txBody>
          <a:bodyPr>
            <a:normAutofit/>
          </a:bodyPr>
          <a:lstStyle/>
          <a:p>
            <a:r>
              <a:rPr lang="en-CA" dirty="0"/>
              <a:t>Open issue: MPR when only one CC is allocated</a:t>
            </a:r>
            <a:endParaRPr lang="x-none" dirty="0"/>
          </a:p>
        </p:txBody>
      </p:sp>
      <p:sp>
        <p:nvSpPr>
          <p:cNvPr id="7" name="Content Placeholder 2">
            <a:extLst>
              <a:ext uri="{FF2B5EF4-FFF2-40B4-BE49-F238E27FC236}">
                <a16:creationId xmlns="" xmlns:a16="http://schemas.microsoft.com/office/drawing/2014/main" id="{222A37D9-A92F-2349-B636-2EAFFC9D3601}"/>
              </a:ext>
            </a:extLst>
          </p:cNvPr>
          <p:cNvSpPr txBox="1">
            <a:spLocks/>
          </p:cNvSpPr>
          <p:nvPr/>
        </p:nvSpPr>
        <p:spPr>
          <a:xfrm>
            <a:off x="475129" y="1084729"/>
            <a:ext cx="11196918" cy="15990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This issue is present for both PC3 and PC2 cases:</a:t>
            </a:r>
          </a:p>
          <a:p>
            <a:r>
              <a:rPr lang="en-CA" altLang="zh-CN" dirty="0"/>
              <a:t>With current MPR definition for CA, CA MPR applies even when only one CC as allocation and is significantly higher than the single CC MPR</a:t>
            </a:r>
          </a:p>
          <a:p>
            <a:r>
              <a:rPr lang="en-CA" altLang="zh-CN" dirty="0"/>
              <a:t>In general this should not be needed as ACLR and SEM are relaxed (wider) and EVM anyhow applies only for allocation in one CC</a:t>
            </a:r>
          </a:p>
          <a:p>
            <a:r>
              <a:rPr lang="en-CA" altLang="zh-CN" dirty="0"/>
              <a:t>However additional MPR is needed for edge allocations at least in class B because the guard band is smaller than for the single CC case and SEM at channel edge is an issue.</a:t>
            </a:r>
          </a:p>
          <a:p>
            <a:r>
              <a:rPr lang="en-CA" altLang="zh-CN" dirty="0"/>
              <a:t>WF: companies are encouraged to provide input on the topic in next meeting to enable similar performance to single CC in CA mode when only one CC is allocated with proper management of the edge allocations when CA guard-band is smaller than single CC case</a:t>
            </a:r>
            <a:endParaRPr lang="en-US" altLang="zh-CN" dirty="0"/>
          </a:p>
        </p:txBody>
      </p:sp>
    </p:spTree>
    <p:extLst>
      <p:ext uri="{BB962C8B-B14F-4D97-AF65-F5344CB8AC3E}">
        <p14:creationId xmlns:p14="http://schemas.microsoft.com/office/powerpoint/2010/main" val="544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838200" y="365126"/>
            <a:ext cx="10515600" cy="775852"/>
          </a:xfrm>
        </p:spPr>
        <p:txBody>
          <a:bodyPr>
            <a:normAutofit/>
          </a:bodyPr>
          <a:lstStyle/>
          <a:p>
            <a:r>
              <a:rPr lang="en-US" dirty="0"/>
              <a:t>References:</a:t>
            </a:r>
            <a:endParaRPr lang="en-US" sz="4800"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412694" y="1254265"/>
            <a:ext cx="11474506" cy="4922698"/>
          </a:xfrm>
        </p:spPr>
        <p:txBody>
          <a:bodyPr>
            <a:normAutofit/>
          </a:bodyPr>
          <a:lstStyle/>
          <a:p>
            <a:pPr marL="0" indent="0">
              <a:buNone/>
            </a:pPr>
            <a:r>
              <a:rPr lang="en-CA" sz="2000" dirty="0"/>
              <a:t>[1] R4-2104655 FR1 PC2 Contiguous UL CA Simulation Results, Nokia Corporation</a:t>
            </a:r>
            <a:r>
              <a:rPr lang="en-US" sz="2000" dirty="0"/>
              <a:t>, R4#98bis-e</a:t>
            </a:r>
          </a:p>
          <a:p>
            <a:pPr marL="0" indent="0">
              <a:buNone/>
            </a:pPr>
            <a:r>
              <a:rPr lang="en-CA" sz="2000" dirty="0"/>
              <a:t>[2] R4-2104994 MPR initial simulation results for NR intra-band contiguous CA according to candidate RF architectures, LG Electronics France</a:t>
            </a:r>
            <a:r>
              <a:rPr lang="en-US" sz="2000" dirty="0"/>
              <a:t>, R4#98bis-e</a:t>
            </a:r>
            <a:endParaRPr lang="en-CA" sz="2000" dirty="0"/>
          </a:p>
          <a:p>
            <a:pPr marL="0" indent="0">
              <a:buNone/>
            </a:pPr>
            <a:r>
              <a:rPr lang="en-CA" sz="2000" dirty="0"/>
              <a:t>[3] R4-2105088 Power capability and back-off for NC (and contiguous) intra-band CA, Ericsson</a:t>
            </a:r>
            <a:r>
              <a:rPr lang="en-US" sz="2000" dirty="0"/>
              <a:t>, R4#98bis-e</a:t>
            </a:r>
            <a:endParaRPr lang="en-CA" sz="2000" dirty="0"/>
          </a:p>
          <a:p>
            <a:pPr marL="0" indent="0">
              <a:buNone/>
            </a:pPr>
            <a:r>
              <a:rPr lang="en-CA" sz="2000" dirty="0"/>
              <a:t>[4] R4-2106304 PC2 Class C UL CA UE Architecture and MPR/A-MPR evaluation, Skyworks Solutions Inc.</a:t>
            </a:r>
            <a:r>
              <a:rPr lang="en-US" sz="2000" dirty="0"/>
              <a:t> , R4#98bis-e</a:t>
            </a:r>
            <a:endParaRPr lang="en-CA" sz="2000" dirty="0"/>
          </a:p>
          <a:p>
            <a:pPr marL="0" indent="0">
              <a:buNone/>
            </a:pPr>
            <a:r>
              <a:rPr lang="en-CA" sz="2000" dirty="0"/>
              <a:t>[5] R4-2107260 on HPUE intra-band contiguous CA MPR, </a:t>
            </a:r>
            <a:r>
              <a:rPr lang="en-CA" sz="2000" dirty="0" err="1"/>
              <a:t>HiSilicon</a:t>
            </a:r>
            <a:r>
              <a:rPr lang="en-CA" sz="2000" dirty="0"/>
              <a:t> Technologies Co. Ltd, </a:t>
            </a:r>
            <a:r>
              <a:rPr lang="en-US" sz="2000" dirty="0"/>
              <a:t>R4#98bis-e</a:t>
            </a:r>
            <a:endParaRPr lang="en-CA" sz="2000" dirty="0"/>
          </a:p>
          <a:p>
            <a:pPr marL="0" indent="0">
              <a:buNone/>
            </a:pPr>
            <a:r>
              <a:rPr lang="en-CA" sz="2000" dirty="0"/>
              <a:t>[6] R4-2107370 HPUE MPR with 1PA architecture, Qualcomm Incorporated, </a:t>
            </a:r>
            <a:r>
              <a:rPr lang="en-US" sz="2000" dirty="0"/>
              <a:t>R4#98bis-e</a:t>
            </a:r>
            <a:endParaRPr lang="en-CA" sz="2000" dirty="0"/>
          </a:p>
        </p:txBody>
      </p:sp>
    </p:spTree>
    <p:extLst>
      <p:ext uri="{BB962C8B-B14F-4D97-AF65-F5344CB8AC3E}">
        <p14:creationId xmlns:p14="http://schemas.microsoft.com/office/powerpoint/2010/main" val="90886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D86B90-44A4-4D14-B93E-0D265AB056AF}">
  <ds:schemaRefs>
    <ds:schemaRef ds:uri="http://schemas.microsoft.com/office/infopath/2007/PartnerControls"/>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6f846979-0e6f-42ff-8b87-e1893efeda99"/>
    <ds:schemaRef ds:uri="http://schemas.microsoft.com/office/2006/metadata/properties"/>
  </ds:schemaRefs>
</ds:datastoreItem>
</file>

<file path=customXml/itemProps3.xml><?xml version="1.0" encoding="utf-8"?>
<ds:datastoreItem xmlns:ds="http://schemas.openxmlformats.org/officeDocument/2006/customXml" ds:itemID="{2DFF7558-FF60-429D-8AA9-D2D16FD4CA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3811</TotalTime>
  <Words>1264</Words>
  <Application>Microsoft Office PowerPoint</Application>
  <PresentationFormat>Custom</PresentationFormat>
  <Paragraphs>489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Way forward on MPR and AMPR PC2 for intra-band UL contiguous CA</vt:lpstr>
      <vt:lpstr>Background: April 15 GTW agreements</vt:lpstr>
      <vt:lpstr>WF: PC2 BW class B contiguous allocation MPR</vt:lpstr>
      <vt:lpstr>WF: PC2 BW class C contiguous allocation MPR</vt:lpstr>
      <vt:lpstr>WF: PC2 BW class B non-contiguous allocation MPR</vt:lpstr>
      <vt:lpstr>WF: PC2 BW class C non-contiguous allocation MPR</vt:lpstr>
      <vt:lpstr>Open issue: MPR when only one CC is allocated</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Skyworks</cp:lastModifiedBy>
  <cp:revision>199</cp:revision>
  <dcterms:created xsi:type="dcterms:W3CDTF">2020-03-02T22:32:10Z</dcterms:created>
  <dcterms:modified xsi:type="dcterms:W3CDTF">2021-04-16T09:52:49Z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