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5" r:id="rId6"/>
    <p:sldId id="277" r:id="rId7"/>
    <p:sldId id="278" r:id="rId8"/>
    <p:sldId id="279" r:id="rId9"/>
    <p:sldId id="280" r:id="rId10"/>
    <p:sldId id="281" r:id="rId11"/>
    <p:sldId id="269"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02" autoAdjust="0"/>
    <p:restoredTop sz="94660"/>
  </p:normalViewPr>
  <p:slideViewPr>
    <p:cSldViewPr snapToGrid="0">
      <p:cViewPr varScale="1">
        <p:scale>
          <a:sx n="98" d="100"/>
          <a:sy n="98" d="100"/>
        </p:scale>
        <p:origin x="9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25799-38F0-4D5D-B92B-5BAD3521B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58B4A907-D376-4E66-8824-05437F32F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FBE0742F-4872-4C7C-99C3-73D633B8F5AF}"/>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77216ADA-0B2E-46F8-978A-A02E309F49A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593CFB4-2E95-49D2-9121-E443B6D579CA}"/>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1345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57492-AC61-42F7-A740-3D5D8E559B7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A4535FC4-D0C1-47A4-98A1-2D57A722B0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821D503-B3CF-4BA9-8454-BBC005646993}"/>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2F26D209-5ED4-4D1A-91C7-70654DC351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50E3E02-DAE7-4DEC-9CEF-082727156C2B}"/>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32336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0D13F1-F3AE-4C59-B249-BCD21F2842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BEF7CB7F-08E2-4B7E-BD3E-C741E7DCE8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817218B-9AF3-4676-9010-E379F2B62868}"/>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00583CE4-1EF8-4BF4-B5E0-7B973E2D2E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B523ADE-87D3-46F4-B7D0-E59CFB983B54}"/>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28846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957C-AE0B-4EA6-860F-9AF248859D7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E4277862-E99A-4F63-84AB-D024B61D90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0CD797B-6414-4BD1-88E7-21B4BEE6570E}"/>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5DF660F4-BA35-4275-96B9-02A61635627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DDAC75C-FB2A-4F3D-9FAF-1ECAC18F7D3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75849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9C27-98EF-477B-897C-FC78EEBDE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C225CD96-914F-445E-8483-4D61C204D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7F897F-A631-4B68-B17F-C73DB9B7B8B1}"/>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BA602FE5-11E1-4F61-BE53-B1C28DBB358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D63D8EEF-8551-4A72-A6F7-8E98D699EC4E}"/>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45792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B115-913C-45F0-88BD-E9689D04276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268E751B-579F-4EA2-95F9-A3C465075A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80C04015-0054-4F11-A3C8-4E4D0AEF8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36CF37C7-E954-4B20-A291-01E1F398FC8E}"/>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6" name="Footer Placeholder 5">
            <a:extLst>
              <a:ext uri="{FF2B5EF4-FFF2-40B4-BE49-F238E27FC236}">
                <a16:creationId xmlns:a16="http://schemas.microsoft.com/office/drawing/2014/main" id="{F4F29F0A-A1A8-48C0-8444-40F4460D54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DF91220A-B76F-41AF-B5BE-2C730887C7B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95285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AA231-F8FE-4456-9DC1-0E7C809AC74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5B76CE15-5CC7-40C5-9934-F8D277963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EB9415-20D5-4549-8E79-D79C3533BB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30BA6B3A-8B92-4A41-8B04-A147FFC9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C610B2-EBBC-4D39-AE5B-D31FBD408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2EE68968-DD4A-496A-A2CC-6618A523EA09}"/>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8" name="Footer Placeholder 7">
            <a:extLst>
              <a:ext uri="{FF2B5EF4-FFF2-40B4-BE49-F238E27FC236}">
                <a16:creationId xmlns:a16="http://schemas.microsoft.com/office/drawing/2014/main" id="{14073599-2502-4567-B824-9E020C92D5C9}"/>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25F4938C-D185-4CDA-9C00-85ACBA150EA3}"/>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84006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A4331-C747-4A89-AF8C-D70CF21D18C4}"/>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A4966670-AE25-40ED-BFBD-E07FBFD4BD3E}"/>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4" name="Footer Placeholder 3">
            <a:extLst>
              <a:ext uri="{FF2B5EF4-FFF2-40B4-BE49-F238E27FC236}">
                <a16:creationId xmlns:a16="http://schemas.microsoft.com/office/drawing/2014/main" id="{0E3D2912-0931-4432-B0E4-05FF3C48D94E}"/>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591E6017-4311-4A10-930D-89169D1EE3CF}"/>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5628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A58D0B-AB19-450C-AA3B-670AE55E4A33}"/>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3" name="Footer Placeholder 2">
            <a:extLst>
              <a:ext uri="{FF2B5EF4-FFF2-40B4-BE49-F238E27FC236}">
                <a16:creationId xmlns:a16="http://schemas.microsoft.com/office/drawing/2014/main" id="{6AFC8D54-CA60-4D0D-96FE-E252800D5703}"/>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718190CA-7EE6-4DB3-A3F7-973C2A588A6D}"/>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03377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663EE-12FC-4209-9EF1-438FA83F96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873915E4-A118-4B0A-BDC2-A7CBCF48A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E550DCBF-2878-401F-8374-35F488521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13331-8D1B-4A52-AD30-035EE347C79F}"/>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6" name="Footer Placeholder 5">
            <a:extLst>
              <a:ext uri="{FF2B5EF4-FFF2-40B4-BE49-F238E27FC236}">
                <a16:creationId xmlns:a16="http://schemas.microsoft.com/office/drawing/2014/main" id="{7B628A17-CC11-400B-B349-A54663ADDE8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778CC8AC-8231-4456-994D-E5C5F534434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20375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7AE61-25FA-40C0-BF1C-19A6922E2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E0D80C5E-21F7-4393-9C20-40D63B25B6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4678C6E6-FA27-4625-BAFA-D3E18083F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E89BA1-12D0-4EC4-AA8A-70FD8AE5A656}"/>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6" name="Footer Placeholder 5">
            <a:extLst>
              <a:ext uri="{FF2B5EF4-FFF2-40B4-BE49-F238E27FC236}">
                <a16:creationId xmlns:a16="http://schemas.microsoft.com/office/drawing/2014/main" id="{7C7381A3-C975-43B6-A87B-2326B0035D1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35AF181-8CDA-48F9-AF6F-CE3D528ACEF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07950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1A8C3F-C1D5-49AD-8413-678A231C5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982076AF-7BD9-4AFE-B090-85E3C2469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B3407A6-D417-4042-BC04-6D47AED6D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id="{D4A5B100-A4E0-489E-A90B-EF42ACA95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BAB03476-DE24-48B6-9222-763144471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36557-F1F7-489A-AFF6-00F50F04A6E4}" type="slidenum">
              <a:rPr lang="sv-SE" smtClean="0"/>
              <a:t>‹#›</a:t>
            </a:fld>
            <a:endParaRPr lang="sv-SE"/>
          </a:p>
        </p:txBody>
      </p:sp>
    </p:spTree>
    <p:extLst>
      <p:ext uri="{BB962C8B-B14F-4D97-AF65-F5344CB8AC3E}">
        <p14:creationId xmlns:p14="http://schemas.microsoft.com/office/powerpoint/2010/main" val="333836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D2E5F-934B-4B00-A1A5-A40E0BF3817E}"/>
              </a:ext>
            </a:extLst>
          </p:cNvPr>
          <p:cNvSpPr>
            <a:spLocks noGrp="1"/>
          </p:cNvSpPr>
          <p:nvPr>
            <p:ph type="ctrTitle"/>
          </p:nvPr>
        </p:nvSpPr>
        <p:spPr>
          <a:xfrm>
            <a:off x="588885" y="2373087"/>
            <a:ext cx="11037057" cy="2049826"/>
          </a:xfrm>
        </p:spPr>
        <p:txBody>
          <a:bodyPr>
            <a:noAutofit/>
          </a:bodyPr>
          <a:lstStyle/>
          <a:p>
            <a:r>
              <a:rPr lang="en-CA" sz="4400" dirty="0"/>
              <a:t>Way forward on MPR and AMPR PC2 for intra-band UL contiguous CA</a:t>
            </a:r>
          </a:p>
        </p:txBody>
      </p:sp>
      <p:sp>
        <p:nvSpPr>
          <p:cNvPr id="3" name="Subtitle 2">
            <a:extLst>
              <a:ext uri="{FF2B5EF4-FFF2-40B4-BE49-F238E27FC236}">
                <a16:creationId xmlns:a16="http://schemas.microsoft.com/office/drawing/2014/main" id="{10E252F5-07EB-4886-BC79-94B025EF90FF}"/>
              </a:ext>
            </a:extLst>
          </p:cNvPr>
          <p:cNvSpPr>
            <a:spLocks noGrp="1"/>
          </p:cNvSpPr>
          <p:nvPr>
            <p:ph type="subTitle" idx="1"/>
          </p:nvPr>
        </p:nvSpPr>
        <p:spPr>
          <a:xfrm>
            <a:off x="1524000" y="4532242"/>
            <a:ext cx="9144000" cy="725557"/>
          </a:xfrm>
        </p:spPr>
        <p:txBody>
          <a:bodyPr/>
          <a:lstStyle/>
          <a:p>
            <a:r>
              <a:rPr lang="en-US" dirty="0"/>
              <a:t>Skyworks Solutions Inc., …</a:t>
            </a:r>
          </a:p>
        </p:txBody>
      </p:sp>
      <p:sp>
        <p:nvSpPr>
          <p:cNvPr id="4" name="TextBox 3">
            <a:extLst>
              <a:ext uri="{FF2B5EF4-FFF2-40B4-BE49-F238E27FC236}">
                <a16:creationId xmlns:a16="http://schemas.microsoft.com/office/drawing/2014/main" id="{7EE83764-0A69-4F31-A37F-356A6815C36B}"/>
              </a:ext>
            </a:extLst>
          </p:cNvPr>
          <p:cNvSpPr txBox="1"/>
          <p:nvPr/>
        </p:nvSpPr>
        <p:spPr>
          <a:xfrm>
            <a:off x="10212747" y="522328"/>
            <a:ext cx="1454244" cy="369332"/>
          </a:xfrm>
          <a:prstGeom prst="rect">
            <a:avLst/>
          </a:prstGeom>
          <a:noFill/>
        </p:spPr>
        <p:txBody>
          <a:bodyPr wrap="none" rtlCol="0">
            <a:spAutoFit/>
          </a:bodyPr>
          <a:lstStyle/>
          <a:p>
            <a:r>
              <a:rPr lang="sv-SE" b="1" dirty="0">
                <a:latin typeface="Arial" panose="020B0604020202020204" pitchFamily="34" charset="0"/>
                <a:cs typeface="Arial" panose="020B0604020202020204" pitchFamily="34" charset="0"/>
              </a:rPr>
              <a:t>R4-210xxxx</a:t>
            </a:r>
          </a:p>
        </p:txBody>
      </p:sp>
      <p:sp>
        <p:nvSpPr>
          <p:cNvPr id="5" name="Rectangle 4">
            <a:extLst>
              <a:ext uri="{FF2B5EF4-FFF2-40B4-BE49-F238E27FC236}">
                <a16:creationId xmlns:a16="http://schemas.microsoft.com/office/drawing/2014/main" id="{92EF8F4B-4669-4017-9B2A-468E3289AE55}"/>
              </a:ext>
            </a:extLst>
          </p:cNvPr>
          <p:cNvSpPr/>
          <p:nvPr/>
        </p:nvSpPr>
        <p:spPr>
          <a:xfrm>
            <a:off x="588886" y="502930"/>
            <a:ext cx="6096000" cy="646331"/>
          </a:xfrm>
          <a:prstGeom prst="rect">
            <a:avLst/>
          </a:prstGeom>
        </p:spPr>
        <p:txBody>
          <a:bodyPr>
            <a:spAutoFit/>
          </a:bodyPr>
          <a:lstStyle/>
          <a:p>
            <a:pPr>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#98bis-e</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GB" b="1" dirty="0">
                <a:latin typeface="Arial" panose="020B0604020202020204" pitchFamily="34" charset="0"/>
                <a:ea typeface="Times New Roman" panose="02020603050405020304" pitchFamily="18" charset="0"/>
                <a:cs typeface="Times New Roman" panose="02020603050405020304" pitchFamily="18" charset="0"/>
              </a:rPr>
              <a:t>Electronic meeting, 12 – 20 Apr. 2021</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91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p:txBody>
          <a:bodyPr/>
          <a:lstStyle/>
          <a:p>
            <a:r>
              <a:rPr lang="en-CA" dirty="0"/>
              <a:t>Background: April 15 GTW agreements</a:t>
            </a:r>
            <a:endParaRPr lang="x-none" dirty="0"/>
          </a:p>
        </p:txBody>
      </p:sp>
      <p:sp>
        <p:nvSpPr>
          <p:cNvPr id="3" name="Content Placeholder 2">
            <a:extLst>
              <a:ext uri="{FF2B5EF4-FFF2-40B4-BE49-F238E27FC236}">
                <a16:creationId xmlns:a16="http://schemas.microsoft.com/office/drawing/2014/main" id="{222A37D9-A92F-2349-B636-2EAFFC9D3601}"/>
              </a:ext>
            </a:extLst>
          </p:cNvPr>
          <p:cNvSpPr>
            <a:spLocks noGrp="1"/>
          </p:cNvSpPr>
          <p:nvPr>
            <p:ph idx="1"/>
          </p:nvPr>
        </p:nvSpPr>
        <p:spPr>
          <a:xfrm>
            <a:off x="813923" y="1448475"/>
            <a:ext cx="10515600" cy="1235287"/>
          </a:xfrm>
        </p:spPr>
        <p:txBody>
          <a:bodyPr>
            <a:noAutofit/>
          </a:bodyPr>
          <a:lstStyle/>
          <a:p>
            <a:pPr marL="0" indent="0">
              <a:buNone/>
            </a:pPr>
            <a:r>
              <a:rPr lang="en-CA" dirty="0"/>
              <a:t>For BW class B contiguous allocation MPR</a:t>
            </a:r>
          </a:p>
          <a:p>
            <a:pPr marL="285750" indent="-285750"/>
            <a:r>
              <a:rPr lang="en-US" altLang="zh-CN" sz="2400" dirty="0"/>
              <a:t>Inner allocation: </a:t>
            </a:r>
            <a:r>
              <a:rPr lang="en-US" altLang="zh-CN" sz="2400" dirty="0">
                <a:highlight>
                  <a:srgbClr val="00FF00"/>
                </a:highlight>
              </a:rPr>
              <a:t>Take the average value </a:t>
            </a:r>
          </a:p>
          <a:p>
            <a:pPr marL="285750" indent="-285750"/>
            <a:r>
              <a:rPr lang="en-US" altLang="zh-CN" sz="2400" dirty="0"/>
              <a:t>Outer allocation: </a:t>
            </a:r>
            <a:r>
              <a:rPr lang="en-US" altLang="zh-CN" sz="2400" dirty="0">
                <a:highlight>
                  <a:srgbClr val="00FF00"/>
                </a:highlight>
              </a:rPr>
              <a:t>Take the average value (TBD for edge allocation)</a:t>
            </a:r>
          </a:p>
          <a:p>
            <a:pPr marL="0" indent="0">
              <a:buNone/>
            </a:pPr>
            <a:r>
              <a:rPr lang="en-CA" dirty="0"/>
              <a:t>For BW class C contiguous allocation MPR</a:t>
            </a:r>
          </a:p>
          <a:p>
            <a:pPr marL="285750" lvl="1" indent="-285750">
              <a:spcBef>
                <a:spcPts val="1000"/>
              </a:spcBef>
            </a:pPr>
            <a:r>
              <a:rPr lang="en-US" altLang="zh-CN" dirty="0"/>
              <a:t>Inner allocation: </a:t>
            </a:r>
            <a:r>
              <a:rPr lang="en-US" altLang="zh-CN" dirty="0">
                <a:highlight>
                  <a:srgbClr val="00FF00"/>
                </a:highlight>
              </a:rPr>
              <a:t>Take PC3 values ([7] for 256QAM)</a:t>
            </a:r>
          </a:p>
          <a:p>
            <a:pPr marL="285750" lvl="1" indent="-285750">
              <a:spcBef>
                <a:spcPts val="1000"/>
              </a:spcBef>
            </a:pPr>
            <a:r>
              <a:rPr lang="en-US" altLang="zh-CN" dirty="0"/>
              <a:t>Outer allocation: </a:t>
            </a:r>
            <a:r>
              <a:rPr lang="en-US" altLang="zh-CN" dirty="0">
                <a:highlight>
                  <a:srgbClr val="00FF00"/>
                </a:highlight>
              </a:rPr>
              <a:t>Take PC3 values ([7] for 256QAM)</a:t>
            </a:r>
          </a:p>
        </p:txBody>
      </p:sp>
    </p:spTree>
    <p:extLst>
      <p:ext uri="{BB962C8B-B14F-4D97-AF65-F5344CB8AC3E}">
        <p14:creationId xmlns:p14="http://schemas.microsoft.com/office/powerpoint/2010/main" val="131749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501705" y="365125"/>
            <a:ext cx="11547335" cy="1325563"/>
          </a:xfrm>
        </p:spPr>
        <p:txBody>
          <a:bodyPr/>
          <a:lstStyle/>
          <a:p>
            <a:r>
              <a:rPr lang="en-CA" dirty="0"/>
              <a:t>WF: PC2 BW class B contiguous allocation MPR</a:t>
            </a:r>
            <a:endParaRPr lang="x-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90027791"/>
              </p:ext>
            </p:extLst>
          </p:nvPr>
        </p:nvGraphicFramePr>
        <p:xfrm>
          <a:off x="608972" y="1722040"/>
          <a:ext cx="3105272" cy="3647939"/>
        </p:xfrm>
        <a:graphic>
          <a:graphicData uri="http://schemas.openxmlformats.org/drawingml/2006/table">
            <a:tbl>
              <a:tblPr firstRow="1" firstCol="1" bandRow="1">
                <a:tableStyleId>{5940675A-B579-460E-94D1-54222C63F5DA}</a:tableStyleId>
              </a:tblPr>
              <a:tblGrid>
                <a:gridCol w="1082290">
                  <a:extLst>
                    <a:ext uri="{9D8B030D-6E8A-4147-A177-3AD203B41FA5}">
                      <a16:colId xmlns:a16="http://schemas.microsoft.com/office/drawing/2014/main" val="20000"/>
                    </a:ext>
                  </a:extLst>
                </a:gridCol>
                <a:gridCol w="860040">
                  <a:extLst>
                    <a:ext uri="{9D8B030D-6E8A-4147-A177-3AD203B41FA5}">
                      <a16:colId xmlns:a16="http://schemas.microsoft.com/office/drawing/2014/main" val="20001"/>
                    </a:ext>
                  </a:extLst>
                </a:gridCol>
                <a:gridCol w="533524">
                  <a:extLst>
                    <a:ext uri="{9D8B030D-6E8A-4147-A177-3AD203B41FA5}">
                      <a16:colId xmlns:a16="http://schemas.microsoft.com/office/drawing/2014/main" val="20002"/>
                    </a:ext>
                  </a:extLst>
                </a:gridCol>
                <a:gridCol w="629418">
                  <a:extLst>
                    <a:ext uri="{9D8B030D-6E8A-4147-A177-3AD203B41FA5}">
                      <a16:colId xmlns:a16="http://schemas.microsoft.com/office/drawing/2014/main" val="20003"/>
                    </a:ext>
                  </a:extLst>
                </a:gridCol>
              </a:tblGrid>
              <a:tr h="117090">
                <a:tc rowSpan="2" gridSpan="2">
                  <a:txBody>
                    <a:bodyPr/>
                    <a:lstStyle/>
                    <a:p>
                      <a:pPr marL="0" marR="0" algn="ctr">
                        <a:spcBef>
                          <a:spcPts val="0"/>
                        </a:spcBef>
                        <a:spcAft>
                          <a:spcPts val="0"/>
                        </a:spcAft>
                      </a:pPr>
                      <a:r>
                        <a:rPr lang="en-US" sz="1400" dirty="0">
                          <a:effectLst/>
                        </a:rPr>
                        <a:t>Modulation</a:t>
                      </a:r>
                      <a:endParaRPr lang="en-US" sz="1400" b="1" dirty="0">
                        <a:effectLst/>
                        <a:latin typeface="Arial"/>
                        <a:ea typeface="Times New Roman"/>
                        <a:cs typeface="Times New Roman"/>
                      </a:endParaRPr>
                    </a:p>
                    <a:p>
                      <a:pPr marL="0" marR="0" algn="ctr">
                        <a:spcBef>
                          <a:spcPts val="0"/>
                        </a:spcBef>
                        <a:spcAft>
                          <a:spcPts val="0"/>
                        </a:spcAft>
                      </a:pPr>
                      <a:r>
                        <a:rPr lang="en-US" sz="1400" dirty="0">
                          <a:effectLst/>
                        </a:rPr>
                        <a:t> </a:t>
                      </a:r>
                      <a:endParaRPr lang="en-US" sz="1400" b="1" dirty="0">
                        <a:effectLst/>
                        <a:latin typeface="Arial"/>
                        <a:ea typeface="Times New Roman"/>
                        <a:cs typeface="Times New Roman"/>
                      </a:endParaRPr>
                    </a:p>
                  </a:txBody>
                  <a:tcPr marL="58545" marR="58545" marT="0" marB="0"/>
                </a:tc>
                <a:tc rowSpan="2" hMerge="1">
                  <a:txBody>
                    <a:bodyPr/>
                    <a:lstStyle/>
                    <a:p>
                      <a:endParaRPr lang="en-US"/>
                    </a:p>
                  </a:txBody>
                  <a:tcPr/>
                </a:tc>
                <a:tc gridSpan="2">
                  <a:txBody>
                    <a:bodyPr/>
                    <a:lstStyle/>
                    <a:p>
                      <a:pPr marL="0" marR="0" algn="ctr">
                        <a:spcBef>
                          <a:spcPts val="0"/>
                        </a:spcBef>
                        <a:spcAft>
                          <a:spcPts val="0"/>
                        </a:spcAft>
                      </a:pPr>
                      <a:r>
                        <a:rPr lang="en-US" sz="1400">
                          <a:effectLst/>
                        </a:rPr>
                        <a:t>MPR for bandwidth class B(dB)</a:t>
                      </a:r>
                      <a:endParaRPr lang="en-US" sz="1400" b="1">
                        <a:effectLst/>
                        <a:latin typeface="Arial"/>
                        <a:ea typeface="Times New Roman"/>
                        <a:cs typeface="Times New Roman"/>
                      </a:endParaRPr>
                    </a:p>
                  </a:txBody>
                  <a:tcPr marL="58545" marR="58545" marT="0" marB="0"/>
                </a:tc>
                <a:tc hMerge="1">
                  <a:txBody>
                    <a:bodyPr/>
                    <a:lstStyle/>
                    <a:p>
                      <a:endParaRPr lang="en-US"/>
                    </a:p>
                  </a:txBody>
                  <a:tcPr/>
                </a:tc>
                <a:extLst>
                  <a:ext uri="{0D108BD9-81ED-4DB2-BD59-A6C34878D82A}">
                    <a16:rowId xmlns:a16="http://schemas.microsoft.com/office/drawing/2014/main" val="10000"/>
                  </a:ext>
                </a:extLst>
              </a:tr>
              <a:tr h="117090">
                <a:tc gridSpan="2" vMerge="1">
                  <a:txBody>
                    <a:bodyPr/>
                    <a:lstStyle/>
                    <a:p>
                      <a:pPr marL="0" marR="0" algn="ctr">
                        <a:spcBef>
                          <a:spcPts val="0"/>
                        </a:spcBef>
                        <a:spcAft>
                          <a:spcPts val="0"/>
                        </a:spcAft>
                      </a:pPr>
                      <a:endParaRPr lang="en-US" sz="1400" b="1" dirty="0">
                        <a:effectLst/>
                        <a:latin typeface="Arial"/>
                        <a:ea typeface="Times New Roman"/>
                        <a:cs typeface="Times New Roman"/>
                      </a:endParaRPr>
                    </a:p>
                  </a:txBody>
                  <a:tcPr marL="58545" marR="58545" marT="0" marB="0"/>
                </a:tc>
                <a:tc hMerge="1" vMerge="1">
                  <a:txBody>
                    <a:bodyPr/>
                    <a:lstStyle/>
                    <a:p>
                      <a:endParaRPr lang="en-US"/>
                    </a:p>
                  </a:txBody>
                  <a:tcPr/>
                </a:tc>
                <a:tc>
                  <a:txBody>
                    <a:bodyPr/>
                    <a:lstStyle/>
                    <a:p>
                      <a:pPr marL="0" marR="0" algn="ctr">
                        <a:spcBef>
                          <a:spcPts val="0"/>
                        </a:spcBef>
                        <a:spcAft>
                          <a:spcPts val="0"/>
                        </a:spcAft>
                      </a:pPr>
                      <a:r>
                        <a:rPr lang="en-US" sz="1400">
                          <a:effectLst/>
                        </a:rPr>
                        <a:t>inner</a:t>
                      </a:r>
                      <a:endParaRPr lang="en-US" sz="1400" b="1">
                        <a:effectLst/>
                        <a:latin typeface="Arial"/>
                        <a:ea typeface="Times New Roman"/>
                        <a:cs typeface="Times New Roman"/>
                      </a:endParaRPr>
                    </a:p>
                  </a:txBody>
                  <a:tcPr marL="58545" marR="58545" marT="0" marB="0"/>
                </a:tc>
                <a:tc>
                  <a:txBody>
                    <a:bodyPr/>
                    <a:lstStyle/>
                    <a:p>
                      <a:pPr marL="0" marR="0" algn="ctr">
                        <a:spcBef>
                          <a:spcPts val="0"/>
                        </a:spcBef>
                        <a:spcAft>
                          <a:spcPts val="0"/>
                        </a:spcAft>
                      </a:pPr>
                      <a:r>
                        <a:rPr lang="en-US" sz="1400" dirty="0">
                          <a:effectLst/>
                        </a:rPr>
                        <a:t>outer</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1"/>
                  </a:ext>
                </a:extLst>
              </a:tr>
              <a:tr h="234179">
                <a:tc rowSpan="5">
                  <a:txBody>
                    <a:bodyPr/>
                    <a:lstStyle/>
                    <a:p>
                      <a:pPr marL="0" marR="0">
                        <a:spcBef>
                          <a:spcPts val="0"/>
                        </a:spcBef>
                        <a:spcAft>
                          <a:spcPts val="0"/>
                        </a:spcAft>
                      </a:pPr>
                      <a:r>
                        <a:rPr lang="en-US" sz="1400" dirty="0">
                          <a:effectLst/>
                        </a:rPr>
                        <a:t>DFT-s-OFDM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Pi/2 BPSK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2"/>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3"/>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4"/>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3.0</a:t>
                      </a:r>
                      <a:endParaRPr lang="en-US" sz="140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4.5</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5"/>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256QAM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5.5</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6.0</a:t>
                      </a:r>
                      <a:endParaRPr lang="en-US" sz="14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6"/>
                  </a:ext>
                </a:extLst>
              </a:tr>
              <a:tr h="117090">
                <a:tc rowSpan="4">
                  <a:txBody>
                    <a:bodyPr/>
                    <a:lstStyle/>
                    <a:p>
                      <a:pPr marL="0" marR="0">
                        <a:spcBef>
                          <a:spcPts val="0"/>
                        </a:spcBef>
                        <a:spcAft>
                          <a:spcPts val="0"/>
                        </a:spcAft>
                      </a:pPr>
                      <a:r>
                        <a:rPr lang="en-US" sz="1400" dirty="0">
                          <a:effectLst/>
                        </a:rPr>
                        <a:t>CP-OFDM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7"/>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3.0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8"/>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3.5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effectLst/>
                        </a:rPr>
                        <a:t>5.0</a:t>
                      </a:r>
                      <a:r>
                        <a:rPr lang="en-US" sz="1400" baseline="30000" dirty="0">
                          <a:effectLst/>
                        </a:rPr>
                        <a:t>1</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9"/>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256QAM</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6.5</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6.5</a:t>
                      </a:r>
                      <a:endParaRPr lang="en-US" sz="14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10"/>
                  </a:ext>
                </a:extLst>
              </a:tr>
              <a:tr h="117090">
                <a:tc gridSpan="4">
                  <a:txBody>
                    <a:bodyPr/>
                    <a:lstStyle/>
                    <a:p>
                      <a:pPr marL="0" marR="0">
                        <a:spcBef>
                          <a:spcPts val="0"/>
                        </a:spcBef>
                        <a:spcAft>
                          <a:spcPts val="0"/>
                        </a:spcAft>
                      </a:pPr>
                      <a:r>
                        <a:rPr lang="en-CA" sz="1400" dirty="0">
                          <a:effectLst/>
                          <a:latin typeface="Arial"/>
                          <a:ea typeface="Times New Roman"/>
                          <a:cs typeface="Times New Roman"/>
                        </a:rPr>
                        <a:t>Note</a:t>
                      </a:r>
                      <a:r>
                        <a:rPr lang="en-CA" sz="1400" baseline="0" dirty="0">
                          <a:effectLst/>
                          <a:latin typeface="Arial"/>
                          <a:ea typeface="Times New Roman"/>
                          <a:cs typeface="Times New Roman"/>
                        </a:rPr>
                        <a:t> 1: When 1 RB or 2 RB are allocated at the lower edge of lowest CC or upper edge of upper CC, MPR for outer is 5.5dB</a:t>
                      </a: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11"/>
                  </a:ext>
                </a:extLst>
              </a:tr>
            </a:tbl>
          </a:graphicData>
        </a:graphic>
      </p:graphicFrame>
      <p:sp>
        <p:nvSpPr>
          <p:cNvPr id="7" name="Content Placeholder 2">
            <a:extLst>
              <a:ext uri="{FF2B5EF4-FFF2-40B4-BE49-F238E27FC236}">
                <a16:creationId xmlns:a16="http://schemas.microsoft.com/office/drawing/2014/main" id="{222A37D9-A92F-2349-B636-2EAFFC9D3601}"/>
              </a:ext>
            </a:extLst>
          </p:cNvPr>
          <p:cNvSpPr txBox="1">
            <a:spLocks/>
          </p:cNvSpPr>
          <p:nvPr/>
        </p:nvSpPr>
        <p:spPr>
          <a:xfrm>
            <a:off x="3957006" y="1448475"/>
            <a:ext cx="7372518" cy="12352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Management of Edge allocation failing because of WOLA and lower guard band for class B CA:</a:t>
            </a:r>
          </a:p>
          <a:p>
            <a:r>
              <a:rPr lang="en-CA" altLang="zh-CN" dirty="0"/>
              <a:t>Since it is a very corner case when there is only allocation in one CC this can be handled with the following note:</a:t>
            </a:r>
          </a:p>
          <a:p>
            <a:r>
              <a:rPr lang="en-CA" altLang="zh-CN" dirty="0"/>
              <a:t>Note 1: When 1RB or 2RB are allocated at the lower edge of lowest CC or upper edge of upper CC,  MPR for outer is 5.5dB</a:t>
            </a:r>
          </a:p>
          <a:p>
            <a:r>
              <a:rPr lang="en-CA" altLang="zh-CN" b="1" dirty="0"/>
              <a:t>WF: Table on the left is adopted for the specification</a:t>
            </a:r>
            <a:endParaRPr lang="en-US" altLang="zh-CN" b="1" dirty="0"/>
          </a:p>
        </p:txBody>
      </p:sp>
    </p:spTree>
    <p:extLst>
      <p:ext uri="{BB962C8B-B14F-4D97-AF65-F5344CB8AC3E}">
        <p14:creationId xmlns:p14="http://schemas.microsoft.com/office/powerpoint/2010/main" val="8337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501705" y="365125"/>
            <a:ext cx="11547335" cy="1325563"/>
          </a:xfrm>
        </p:spPr>
        <p:txBody>
          <a:bodyPr/>
          <a:lstStyle/>
          <a:p>
            <a:r>
              <a:rPr lang="en-CA" dirty="0"/>
              <a:t>WF: PC2 BW class C contiguous allocation MPR</a:t>
            </a:r>
            <a:endParaRPr lang="x-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02538616"/>
              </p:ext>
            </p:extLst>
          </p:nvPr>
        </p:nvGraphicFramePr>
        <p:xfrm>
          <a:off x="608972" y="1722040"/>
          <a:ext cx="3105272" cy="2794499"/>
        </p:xfrm>
        <a:graphic>
          <a:graphicData uri="http://schemas.openxmlformats.org/drawingml/2006/table">
            <a:tbl>
              <a:tblPr firstRow="1" firstCol="1" bandRow="1">
                <a:tableStyleId>{5940675A-B579-460E-94D1-54222C63F5DA}</a:tableStyleId>
              </a:tblPr>
              <a:tblGrid>
                <a:gridCol w="1082290">
                  <a:extLst>
                    <a:ext uri="{9D8B030D-6E8A-4147-A177-3AD203B41FA5}">
                      <a16:colId xmlns:a16="http://schemas.microsoft.com/office/drawing/2014/main" val="20000"/>
                    </a:ext>
                  </a:extLst>
                </a:gridCol>
                <a:gridCol w="860040">
                  <a:extLst>
                    <a:ext uri="{9D8B030D-6E8A-4147-A177-3AD203B41FA5}">
                      <a16:colId xmlns:a16="http://schemas.microsoft.com/office/drawing/2014/main" val="20001"/>
                    </a:ext>
                  </a:extLst>
                </a:gridCol>
                <a:gridCol w="533524">
                  <a:extLst>
                    <a:ext uri="{9D8B030D-6E8A-4147-A177-3AD203B41FA5}">
                      <a16:colId xmlns:a16="http://schemas.microsoft.com/office/drawing/2014/main" val="20002"/>
                    </a:ext>
                  </a:extLst>
                </a:gridCol>
                <a:gridCol w="629418">
                  <a:extLst>
                    <a:ext uri="{9D8B030D-6E8A-4147-A177-3AD203B41FA5}">
                      <a16:colId xmlns:a16="http://schemas.microsoft.com/office/drawing/2014/main" val="20003"/>
                    </a:ext>
                  </a:extLst>
                </a:gridCol>
              </a:tblGrid>
              <a:tr h="117090">
                <a:tc rowSpan="2" gridSpan="2">
                  <a:txBody>
                    <a:bodyPr/>
                    <a:lstStyle/>
                    <a:p>
                      <a:pPr marL="0" marR="0" algn="ctr">
                        <a:spcBef>
                          <a:spcPts val="0"/>
                        </a:spcBef>
                        <a:spcAft>
                          <a:spcPts val="0"/>
                        </a:spcAft>
                      </a:pPr>
                      <a:r>
                        <a:rPr lang="en-US" sz="1400" dirty="0">
                          <a:effectLst/>
                        </a:rPr>
                        <a:t>Modulation</a:t>
                      </a:r>
                      <a:endParaRPr lang="en-US" sz="1400" b="1" dirty="0">
                        <a:effectLst/>
                        <a:latin typeface="Arial"/>
                        <a:ea typeface="Times New Roman"/>
                        <a:cs typeface="Times New Roman"/>
                      </a:endParaRPr>
                    </a:p>
                    <a:p>
                      <a:pPr marL="0" marR="0" algn="ctr">
                        <a:spcBef>
                          <a:spcPts val="0"/>
                        </a:spcBef>
                        <a:spcAft>
                          <a:spcPts val="0"/>
                        </a:spcAft>
                      </a:pPr>
                      <a:r>
                        <a:rPr lang="en-US" sz="1400" dirty="0">
                          <a:effectLst/>
                        </a:rPr>
                        <a:t> </a:t>
                      </a:r>
                      <a:endParaRPr lang="en-US" sz="1400" b="1" dirty="0">
                        <a:effectLst/>
                        <a:latin typeface="Arial"/>
                        <a:ea typeface="Times New Roman"/>
                        <a:cs typeface="Times New Roman"/>
                      </a:endParaRPr>
                    </a:p>
                  </a:txBody>
                  <a:tcPr marL="58545" marR="58545" marT="0" marB="0"/>
                </a:tc>
                <a:tc rowSpan="2" hMerge="1">
                  <a:txBody>
                    <a:bodyPr/>
                    <a:lstStyle/>
                    <a:p>
                      <a:endParaRPr lang="en-US"/>
                    </a:p>
                  </a:txBody>
                  <a:tcPr/>
                </a:tc>
                <a:tc gridSpan="2">
                  <a:txBody>
                    <a:bodyPr/>
                    <a:lstStyle/>
                    <a:p>
                      <a:pPr marL="0" marR="0" algn="ctr">
                        <a:spcBef>
                          <a:spcPts val="0"/>
                        </a:spcBef>
                        <a:spcAft>
                          <a:spcPts val="0"/>
                        </a:spcAft>
                      </a:pPr>
                      <a:r>
                        <a:rPr lang="en-US" sz="1400" dirty="0">
                          <a:effectLst/>
                        </a:rPr>
                        <a:t>MPR for bandwidth class C (dB)</a:t>
                      </a:r>
                      <a:endParaRPr lang="en-US" sz="1400" b="1" dirty="0">
                        <a:effectLst/>
                        <a:latin typeface="Arial"/>
                        <a:ea typeface="Times New Roman"/>
                        <a:cs typeface="Times New Roman"/>
                      </a:endParaRPr>
                    </a:p>
                  </a:txBody>
                  <a:tcPr marL="58545" marR="58545" marT="0" marB="0"/>
                </a:tc>
                <a:tc hMerge="1">
                  <a:txBody>
                    <a:bodyPr/>
                    <a:lstStyle/>
                    <a:p>
                      <a:endParaRPr lang="en-US"/>
                    </a:p>
                  </a:txBody>
                  <a:tcPr/>
                </a:tc>
                <a:extLst>
                  <a:ext uri="{0D108BD9-81ED-4DB2-BD59-A6C34878D82A}">
                    <a16:rowId xmlns:a16="http://schemas.microsoft.com/office/drawing/2014/main" val="10000"/>
                  </a:ext>
                </a:extLst>
              </a:tr>
              <a:tr h="117090">
                <a:tc gridSpan="2" vMerge="1">
                  <a:txBody>
                    <a:bodyPr/>
                    <a:lstStyle/>
                    <a:p>
                      <a:pPr marL="0" marR="0" algn="ctr">
                        <a:spcBef>
                          <a:spcPts val="0"/>
                        </a:spcBef>
                        <a:spcAft>
                          <a:spcPts val="0"/>
                        </a:spcAft>
                      </a:pPr>
                      <a:endParaRPr lang="en-US" sz="1400" b="1" dirty="0">
                        <a:effectLst/>
                        <a:latin typeface="Arial"/>
                        <a:ea typeface="Times New Roman"/>
                        <a:cs typeface="Times New Roman"/>
                      </a:endParaRPr>
                    </a:p>
                  </a:txBody>
                  <a:tcPr marL="58545" marR="58545" marT="0" marB="0"/>
                </a:tc>
                <a:tc hMerge="1" vMerge="1">
                  <a:txBody>
                    <a:bodyPr/>
                    <a:lstStyle/>
                    <a:p>
                      <a:endParaRPr lang="en-US"/>
                    </a:p>
                  </a:txBody>
                  <a:tcPr/>
                </a:tc>
                <a:tc>
                  <a:txBody>
                    <a:bodyPr/>
                    <a:lstStyle/>
                    <a:p>
                      <a:pPr marL="0" marR="0" algn="ctr">
                        <a:spcBef>
                          <a:spcPts val="0"/>
                        </a:spcBef>
                        <a:spcAft>
                          <a:spcPts val="0"/>
                        </a:spcAft>
                      </a:pPr>
                      <a:r>
                        <a:rPr lang="en-US" sz="1400">
                          <a:effectLst/>
                        </a:rPr>
                        <a:t>inner</a:t>
                      </a:r>
                      <a:endParaRPr lang="en-US" sz="1400" b="1">
                        <a:effectLst/>
                        <a:latin typeface="Arial"/>
                        <a:ea typeface="Times New Roman"/>
                        <a:cs typeface="Times New Roman"/>
                      </a:endParaRPr>
                    </a:p>
                  </a:txBody>
                  <a:tcPr marL="58545" marR="58545" marT="0" marB="0"/>
                </a:tc>
                <a:tc>
                  <a:txBody>
                    <a:bodyPr/>
                    <a:lstStyle/>
                    <a:p>
                      <a:pPr marL="0" marR="0" algn="ctr">
                        <a:spcBef>
                          <a:spcPts val="0"/>
                        </a:spcBef>
                        <a:spcAft>
                          <a:spcPts val="0"/>
                        </a:spcAft>
                      </a:pPr>
                      <a:r>
                        <a:rPr lang="en-US" sz="1400" dirty="0">
                          <a:effectLst/>
                        </a:rPr>
                        <a:t>outer</a:t>
                      </a:r>
                      <a:endParaRPr lang="en-US" sz="1400" b="1" baseline="30000" dirty="0">
                        <a:effectLst/>
                        <a:latin typeface="Arial"/>
                        <a:ea typeface="Times New Roman"/>
                        <a:cs typeface="Times New Roman"/>
                      </a:endParaRPr>
                    </a:p>
                  </a:txBody>
                  <a:tcPr marL="58545" marR="58545" marT="0" marB="0"/>
                </a:tc>
                <a:extLst>
                  <a:ext uri="{0D108BD9-81ED-4DB2-BD59-A6C34878D82A}">
                    <a16:rowId xmlns:a16="http://schemas.microsoft.com/office/drawing/2014/main" val="10001"/>
                  </a:ext>
                </a:extLst>
              </a:tr>
              <a:tr h="234179">
                <a:tc rowSpan="5">
                  <a:txBody>
                    <a:bodyPr/>
                    <a:lstStyle/>
                    <a:p>
                      <a:pPr marL="0" marR="0">
                        <a:spcBef>
                          <a:spcPts val="0"/>
                        </a:spcBef>
                        <a:spcAft>
                          <a:spcPts val="0"/>
                        </a:spcAft>
                      </a:pPr>
                      <a:r>
                        <a:rPr lang="en-US" sz="1400" dirty="0">
                          <a:effectLst/>
                        </a:rPr>
                        <a:t>DFT-s-OFDM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Pi/2 BPSK</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a:effectLst/>
                          <a:latin typeface="Arial"/>
                          <a:ea typeface="Times New Roman"/>
                          <a:cs typeface="Times New Roman"/>
                        </a:rPr>
                        <a:t>7</a:t>
                      </a:r>
                    </a:p>
                  </a:txBody>
                  <a:tcPr marL="68580" marR="68580" marT="0" marB="0"/>
                </a:tc>
                <a:extLst>
                  <a:ext uri="{0D108BD9-81ED-4DB2-BD59-A6C34878D82A}">
                    <a16:rowId xmlns:a16="http://schemas.microsoft.com/office/drawing/2014/main" val="10002"/>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a:effectLst/>
                          <a:latin typeface="Arial"/>
                          <a:ea typeface="Times New Roman"/>
                          <a:cs typeface="Times New Roman"/>
                        </a:rPr>
                        <a:t>7</a:t>
                      </a:r>
                    </a:p>
                  </a:txBody>
                  <a:tcPr marL="68580" marR="68580" marT="0" marB="0"/>
                </a:tc>
                <a:extLst>
                  <a:ext uri="{0D108BD9-81ED-4DB2-BD59-A6C34878D82A}">
                    <a16:rowId xmlns:a16="http://schemas.microsoft.com/office/drawing/2014/main" val="10003"/>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extLst>
                  <a:ext uri="{0D108BD9-81ED-4DB2-BD59-A6C34878D82A}">
                    <a16:rowId xmlns:a16="http://schemas.microsoft.com/office/drawing/2014/main" val="10004"/>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extLst>
                  <a:ext uri="{0D108BD9-81ED-4DB2-BD59-A6C34878D82A}">
                    <a16:rowId xmlns:a16="http://schemas.microsoft.com/office/drawing/2014/main" val="10005"/>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256QAM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7.5</a:t>
                      </a:r>
                    </a:p>
                  </a:txBody>
                  <a:tcPr marL="68580" marR="68580" marT="0" marB="0"/>
                </a:tc>
                <a:extLst>
                  <a:ext uri="{0D108BD9-81ED-4DB2-BD59-A6C34878D82A}">
                    <a16:rowId xmlns:a16="http://schemas.microsoft.com/office/drawing/2014/main" val="10006"/>
                  </a:ext>
                </a:extLst>
              </a:tr>
              <a:tr h="117090">
                <a:tc rowSpan="4">
                  <a:txBody>
                    <a:bodyPr/>
                    <a:lstStyle/>
                    <a:p>
                      <a:pPr marL="0" marR="0">
                        <a:spcBef>
                          <a:spcPts val="0"/>
                        </a:spcBef>
                        <a:spcAft>
                          <a:spcPts val="0"/>
                        </a:spcAft>
                      </a:pPr>
                      <a:r>
                        <a:rPr lang="en-US" sz="1400" dirty="0">
                          <a:effectLst/>
                        </a:rPr>
                        <a:t>CP-OFDM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3.5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val="10007"/>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3.5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val="10008"/>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val="10009"/>
                  </a:ext>
                </a:extLst>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256QAM</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extLst>
                  <a:ext uri="{0D108BD9-81ED-4DB2-BD59-A6C34878D82A}">
                    <a16:rowId xmlns:a16="http://schemas.microsoft.com/office/drawing/2014/main" val="10010"/>
                  </a:ext>
                </a:extLst>
              </a:tr>
            </a:tbl>
          </a:graphicData>
        </a:graphic>
      </p:graphicFrame>
      <p:sp>
        <p:nvSpPr>
          <p:cNvPr id="7" name="Content Placeholder 2">
            <a:extLst>
              <a:ext uri="{FF2B5EF4-FFF2-40B4-BE49-F238E27FC236}">
                <a16:creationId xmlns:a16="http://schemas.microsoft.com/office/drawing/2014/main" id="{222A37D9-A92F-2349-B636-2EAFFC9D3601}"/>
              </a:ext>
            </a:extLst>
          </p:cNvPr>
          <p:cNvSpPr txBox="1">
            <a:spLocks/>
          </p:cNvSpPr>
          <p:nvPr/>
        </p:nvSpPr>
        <p:spPr>
          <a:xfrm>
            <a:off x="4062202" y="1448475"/>
            <a:ext cx="7267321" cy="12352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Management of 256 QAM MPR:</a:t>
            </a:r>
          </a:p>
          <a:p>
            <a:r>
              <a:rPr lang="en-CA" altLang="zh-CN" dirty="0"/>
              <a:t>Since there is only open question only for inner 256QAM this is only limited by EVM</a:t>
            </a:r>
          </a:p>
          <a:p>
            <a:r>
              <a:rPr lang="en-CA" altLang="zh-CN" dirty="0"/>
              <a:t>Since EVM for CA is evaluated with only one CC allocated at the time, the 1CC MPR is enough to guarantee EVM (4.5dB for DFT-s-OFDM and 6.5dB). Note that Image leakage of 28dB would not allow to meet 256QAM EVM in most case.</a:t>
            </a:r>
          </a:p>
          <a:p>
            <a:r>
              <a:rPr lang="en-CA" altLang="zh-CN" b="1" dirty="0"/>
              <a:t>WF: Table on the left is adopted for the specification without square brackets</a:t>
            </a:r>
            <a:endParaRPr lang="en-US" altLang="zh-CN" b="1" dirty="0"/>
          </a:p>
        </p:txBody>
      </p:sp>
    </p:spTree>
    <p:extLst>
      <p:ext uri="{BB962C8B-B14F-4D97-AF65-F5344CB8AC3E}">
        <p14:creationId xmlns:p14="http://schemas.microsoft.com/office/powerpoint/2010/main" val="405224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372235" y="365126"/>
            <a:ext cx="11676806" cy="703024"/>
          </a:xfrm>
        </p:spPr>
        <p:txBody>
          <a:bodyPr>
            <a:normAutofit fontScale="90000"/>
          </a:bodyPr>
          <a:lstStyle/>
          <a:p>
            <a:r>
              <a:rPr lang="en-CA" dirty="0"/>
              <a:t>WF: PC2 BW class B non-contiguous allocation MPR</a:t>
            </a:r>
            <a:endParaRPr lang="x-none" dirty="0"/>
          </a:p>
        </p:txBody>
      </p:sp>
      <p:sp>
        <p:nvSpPr>
          <p:cNvPr id="7" name="Content Placeholder 2">
            <a:extLst>
              <a:ext uri="{FF2B5EF4-FFF2-40B4-BE49-F238E27FC236}">
                <a16:creationId xmlns:a16="http://schemas.microsoft.com/office/drawing/2014/main" id="{222A37D9-A92F-2349-B636-2EAFFC9D3601}"/>
              </a:ext>
            </a:extLst>
          </p:cNvPr>
          <p:cNvSpPr txBox="1">
            <a:spLocks/>
          </p:cNvSpPr>
          <p:nvPr/>
        </p:nvSpPr>
        <p:spPr>
          <a:xfrm>
            <a:off x="299405" y="2826769"/>
            <a:ext cx="11417465" cy="617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zh-CN" dirty="0"/>
              <a:t>For inner, Qualcomm WC input is linked to the merge of inner and outer1</a:t>
            </a:r>
          </a:p>
          <a:p>
            <a:pPr lvl="1"/>
            <a:r>
              <a:rPr lang="en-CA" altLang="zh-CN" dirty="0"/>
              <a:t>This is not acceptable because it makes PC2 inner 3.5dB lower than PC3 which cannot be justified as it makes PC2 best power capability worse that PC3</a:t>
            </a:r>
          </a:p>
          <a:p>
            <a:pPr lvl="1"/>
            <a:r>
              <a:rPr lang="en-CA" altLang="zh-CN" dirty="0"/>
              <a:t>Without Qualcomm input there is good alignment and average can be taken</a:t>
            </a:r>
          </a:p>
          <a:p>
            <a:r>
              <a:rPr lang="en-CA" altLang="zh-CN" dirty="0"/>
              <a:t>For Outer 1and outer 2 since most inputs are within 0.5dB of the average in most cases, the average is proposed</a:t>
            </a:r>
          </a:p>
          <a:p>
            <a:r>
              <a:rPr lang="en-CA" altLang="zh-CN" b="1" dirty="0"/>
              <a:t>WF: values in the WF column for inner, outer 1 and outer 2 is adopted for the specification</a:t>
            </a:r>
          </a:p>
        </p:txBody>
      </p:sp>
      <p:graphicFrame>
        <p:nvGraphicFramePr>
          <p:cNvPr id="6" name="表格 2"/>
          <p:cNvGraphicFramePr>
            <a:graphicFrameLocks noGrp="1"/>
          </p:cNvGraphicFramePr>
          <p:nvPr>
            <p:extLst>
              <p:ext uri="{D42A27DB-BD31-4B8C-83A1-F6EECF244321}">
                <p14:modId xmlns:p14="http://schemas.microsoft.com/office/powerpoint/2010/main" val="3676448546"/>
              </p:ext>
            </p:extLst>
          </p:nvPr>
        </p:nvGraphicFramePr>
        <p:xfrm>
          <a:off x="305919" y="978912"/>
          <a:ext cx="11064322" cy="1719464"/>
        </p:xfrm>
        <a:graphic>
          <a:graphicData uri="http://schemas.openxmlformats.org/drawingml/2006/table">
            <a:tbl>
              <a:tblPr firstRow="1" firstCol="1" bandRow="1">
                <a:tableStyleId>{5940675A-B579-460E-94D1-54222C63F5DA}</a:tableStyleId>
              </a:tblPr>
              <a:tblGrid>
                <a:gridCol w="389573">
                  <a:extLst>
                    <a:ext uri="{9D8B030D-6E8A-4147-A177-3AD203B41FA5}">
                      <a16:colId xmlns:a16="http://schemas.microsoft.com/office/drawing/2014/main" val="20000"/>
                    </a:ext>
                  </a:extLst>
                </a:gridCol>
                <a:gridCol w="680085">
                  <a:extLst>
                    <a:ext uri="{9D8B030D-6E8A-4147-A177-3AD203B41FA5}">
                      <a16:colId xmlns:a16="http://schemas.microsoft.com/office/drawing/2014/main" val="20001"/>
                    </a:ext>
                  </a:extLst>
                </a:gridCol>
                <a:gridCol w="434570">
                  <a:extLst>
                    <a:ext uri="{9D8B030D-6E8A-4147-A177-3AD203B41FA5}">
                      <a16:colId xmlns:a16="http://schemas.microsoft.com/office/drawing/2014/main" val="20002"/>
                    </a:ext>
                  </a:extLst>
                </a:gridCol>
                <a:gridCol w="432435">
                  <a:extLst>
                    <a:ext uri="{9D8B030D-6E8A-4147-A177-3AD203B41FA5}">
                      <a16:colId xmlns:a16="http://schemas.microsoft.com/office/drawing/2014/main" val="20003"/>
                    </a:ext>
                  </a:extLst>
                </a:gridCol>
                <a:gridCol w="355560">
                  <a:extLst>
                    <a:ext uri="{9D8B030D-6E8A-4147-A177-3AD203B41FA5}">
                      <a16:colId xmlns:a16="http://schemas.microsoft.com/office/drawing/2014/main" val="20004"/>
                    </a:ext>
                  </a:extLst>
                </a:gridCol>
                <a:gridCol w="391115">
                  <a:extLst>
                    <a:ext uri="{9D8B030D-6E8A-4147-A177-3AD203B41FA5}">
                      <a16:colId xmlns:a16="http://schemas.microsoft.com/office/drawing/2014/main" val="20005"/>
                    </a:ext>
                  </a:extLst>
                </a:gridCol>
                <a:gridCol w="387985">
                  <a:extLst>
                    <a:ext uri="{9D8B030D-6E8A-4147-A177-3AD203B41FA5}">
                      <a16:colId xmlns:a16="http://schemas.microsoft.com/office/drawing/2014/main" val="20006"/>
                    </a:ext>
                  </a:extLst>
                </a:gridCol>
                <a:gridCol w="425895">
                  <a:extLst>
                    <a:ext uri="{9D8B030D-6E8A-4147-A177-3AD203B41FA5}">
                      <a16:colId xmlns:a16="http://schemas.microsoft.com/office/drawing/2014/main" val="20007"/>
                    </a:ext>
                  </a:extLst>
                </a:gridCol>
                <a:gridCol w="456959">
                  <a:extLst>
                    <a:ext uri="{9D8B030D-6E8A-4147-A177-3AD203B41FA5}">
                      <a16:colId xmlns:a16="http://schemas.microsoft.com/office/drawing/2014/main" val="20008"/>
                    </a:ext>
                  </a:extLst>
                </a:gridCol>
                <a:gridCol w="456959">
                  <a:extLst>
                    <a:ext uri="{9D8B030D-6E8A-4147-A177-3AD203B41FA5}">
                      <a16:colId xmlns:a16="http://schemas.microsoft.com/office/drawing/2014/main" val="20009"/>
                    </a:ext>
                  </a:extLst>
                </a:gridCol>
                <a:gridCol w="419427">
                  <a:extLst>
                    <a:ext uri="{9D8B030D-6E8A-4147-A177-3AD203B41FA5}">
                      <a16:colId xmlns:a16="http://schemas.microsoft.com/office/drawing/2014/main" val="20010"/>
                    </a:ext>
                  </a:extLst>
                </a:gridCol>
                <a:gridCol w="419427">
                  <a:extLst>
                    <a:ext uri="{9D8B030D-6E8A-4147-A177-3AD203B41FA5}">
                      <a16:colId xmlns:a16="http://schemas.microsoft.com/office/drawing/2014/main" val="20011"/>
                    </a:ext>
                  </a:extLst>
                </a:gridCol>
                <a:gridCol w="341730">
                  <a:extLst>
                    <a:ext uri="{9D8B030D-6E8A-4147-A177-3AD203B41FA5}">
                      <a16:colId xmlns:a16="http://schemas.microsoft.com/office/drawing/2014/main" val="20012"/>
                    </a:ext>
                  </a:extLst>
                </a:gridCol>
                <a:gridCol w="391115">
                  <a:extLst>
                    <a:ext uri="{9D8B030D-6E8A-4147-A177-3AD203B41FA5}">
                      <a16:colId xmlns:a16="http://schemas.microsoft.com/office/drawing/2014/main" val="20013"/>
                    </a:ext>
                  </a:extLst>
                </a:gridCol>
                <a:gridCol w="456301">
                  <a:extLst>
                    <a:ext uri="{9D8B030D-6E8A-4147-A177-3AD203B41FA5}">
                      <a16:colId xmlns:a16="http://schemas.microsoft.com/office/drawing/2014/main" val="20014"/>
                    </a:ext>
                  </a:extLst>
                </a:gridCol>
                <a:gridCol w="456301">
                  <a:extLst>
                    <a:ext uri="{9D8B030D-6E8A-4147-A177-3AD203B41FA5}">
                      <a16:colId xmlns:a16="http://schemas.microsoft.com/office/drawing/2014/main" val="20015"/>
                    </a:ext>
                  </a:extLst>
                </a:gridCol>
                <a:gridCol w="456301">
                  <a:extLst>
                    <a:ext uri="{9D8B030D-6E8A-4147-A177-3AD203B41FA5}">
                      <a16:colId xmlns:a16="http://schemas.microsoft.com/office/drawing/2014/main" val="20016"/>
                    </a:ext>
                  </a:extLst>
                </a:gridCol>
                <a:gridCol w="456301">
                  <a:extLst>
                    <a:ext uri="{9D8B030D-6E8A-4147-A177-3AD203B41FA5}">
                      <a16:colId xmlns:a16="http://schemas.microsoft.com/office/drawing/2014/main" val="20017"/>
                    </a:ext>
                  </a:extLst>
                </a:gridCol>
                <a:gridCol w="421323">
                  <a:extLst>
                    <a:ext uri="{9D8B030D-6E8A-4147-A177-3AD203B41FA5}">
                      <a16:colId xmlns:a16="http://schemas.microsoft.com/office/drawing/2014/main" val="20018"/>
                    </a:ext>
                  </a:extLst>
                </a:gridCol>
                <a:gridCol w="432435">
                  <a:extLst>
                    <a:ext uri="{9D8B030D-6E8A-4147-A177-3AD203B41FA5}">
                      <a16:colId xmlns:a16="http://schemas.microsoft.com/office/drawing/2014/main" val="20019"/>
                    </a:ext>
                  </a:extLst>
                </a:gridCol>
                <a:gridCol w="421323">
                  <a:extLst>
                    <a:ext uri="{9D8B030D-6E8A-4147-A177-3AD203B41FA5}">
                      <a16:colId xmlns:a16="http://schemas.microsoft.com/office/drawing/2014/main" val="20020"/>
                    </a:ext>
                  </a:extLst>
                </a:gridCol>
                <a:gridCol w="383223">
                  <a:extLst>
                    <a:ext uri="{9D8B030D-6E8A-4147-A177-3AD203B41FA5}">
                      <a16:colId xmlns:a16="http://schemas.microsoft.com/office/drawing/2014/main" val="20021"/>
                    </a:ext>
                  </a:extLst>
                </a:gridCol>
                <a:gridCol w="387985">
                  <a:extLst>
                    <a:ext uri="{9D8B030D-6E8A-4147-A177-3AD203B41FA5}">
                      <a16:colId xmlns:a16="http://schemas.microsoft.com/office/drawing/2014/main" val="20022"/>
                    </a:ext>
                  </a:extLst>
                </a:gridCol>
                <a:gridCol w="421323">
                  <a:extLst>
                    <a:ext uri="{9D8B030D-6E8A-4147-A177-3AD203B41FA5}">
                      <a16:colId xmlns:a16="http://schemas.microsoft.com/office/drawing/2014/main" val="20023"/>
                    </a:ext>
                  </a:extLst>
                </a:gridCol>
                <a:gridCol w="367348">
                  <a:extLst>
                    <a:ext uri="{9D8B030D-6E8A-4147-A177-3AD203B41FA5}">
                      <a16:colId xmlns:a16="http://schemas.microsoft.com/office/drawing/2014/main" val="20024"/>
                    </a:ext>
                  </a:extLst>
                </a:gridCol>
                <a:gridCol w="421323">
                  <a:extLst>
                    <a:ext uri="{9D8B030D-6E8A-4147-A177-3AD203B41FA5}">
                      <a16:colId xmlns:a16="http://schemas.microsoft.com/office/drawing/2014/main" val="20025"/>
                    </a:ext>
                  </a:extLst>
                </a:gridCol>
              </a:tblGrid>
              <a:tr h="189580">
                <a:tc gridSpan="2">
                  <a:txBody>
                    <a:bodyPr/>
                    <a:lstStyle/>
                    <a:p>
                      <a:pPr algn="ctr" fontAlgn="base" hangingPunct="0">
                        <a:spcAft>
                          <a:spcPts val="600"/>
                        </a:spcAft>
                      </a:pPr>
                      <a:r>
                        <a:rPr lang="en-GB" sz="1100" dirty="0">
                          <a:effectLst/>
                        </a:rPr>
                        <a:t>BW class B</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gridSpan="8">
                  <a:txBody>
                    <a:bodyPr/>
                    <a:lstStyle/>
                    <a:p>
                      <a:pPr algn="ctr" fontAlgn="base" hangingPunct="0">
                        <a:spcAft>
                          <a:spcPts val="600"/>
                        </a:spcAft>
                      </a:pPr>
                      <a:r>
                        <a:rPr lang="en-GB" sz="1100" dirty="0">
                          <a:effectLst/>
                        </a:rPr>
                        <a:t>Inner</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algn="ctr" fontAlgn="base" hangingPunct="0">
                        <a:spcAft>
                          <a:spcPts val="600"/>
                        </a:spcAft>
                      </a:pPr>
                      <a:r>
                        <a:rPr lang="en-GB" sz="1100" dirty="0">
                          <a:effectLst/>
                        </a:rPr>
                        <a:t>Outer1</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marL="0" algn="ctr" defTabSz="914400" rtl="0" eaLnBrk="1" fontAlgn="base" latinLnBrk="0" hangingPunct="0">
                        <a:spcAft>
                          <a:spcPts val="600"/>
                        </a:spcAft>
                      </a:pPr>
                      <a:r>
                        <a:rPr lang="en-US" altLang="zh-CN" sz="1100" kern="1200" dirty="0">
                          <a:effectLst/>
                        </a:rPr>
                        <a:t>Outer 2</a:t>
                      </a:r>
                      <a:endParaRPr lang="zh-CN" sz="1100" b="1" kern="1200" dirty="0">
                        <a:solidFill>
                          <a:schemeClr val="lt1"/>
                        </a:solidFill>
                        <a:effectLst/>
                        <a:latin typeface="+mn-lt"/>
                        <a:ea typeface="+mn-ea"/>
                        <a:cs typeface="+mn-cs"/>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marL="0" algn="ctr" defTabSz="914400" rtl="0" eaLnBrk="1" fontAlgn="base" latinLnBrk="0" hangingPunct="0">
                        <a:spcAft>
                          <a:spcPts val="600"/>
                        </a:spcAft>
                      </a:pPr>
                      <a:endParaRPr lang="zh-CN" sz="11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0">
                <a:tc gridSpan="2">
                  <a:txBody>
                    <a:bodyPr/>
                    <a:lstStyle/>
                    <a:p>
                      <a:pPr fontAlgn="base" hangingPunct="0">
                        <a:spcAft>
                          <a:spcPts val="600"/>
                        </a:spcAft>
                      </a:pPr>
                      <a:r>
                        <a:rPr lang="en-GB" sz="1100" dirty="0">
                          <a:effectLst/>
                        </a:rPr>
                        <a:t>Modulation</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dirty="0">
                          <a:effectLst/>
                        </a:rPr>
                        <a:t>WF</a:t>
                      </a:r>
                      <a:endParaRPr lang="zh-CN" sz="1050"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extLst>
                  <a:ext uri="{0D108BD9-81ED-4DB2-BD59-A6C34878D82A}">
                    <a16:rowId xmlns:a16="http://schemas.microsoft.com/office/drawing/2014/main" val="10001"/>
                  </a:ext>
                </a:extLst>
              </a:tr>
              <a:tr h="0">
                <a:tc rowSpan="4">
                  <a:txBody>
                    <a:bodyPr/>
                    <a:lstStyle/>
                    <a:p>
                      <a:pPr fontAlgn="base" hangingPunct="0">
                        <a:spcAft>
                          <a:spcPts val="600"/>
                        </a:spcAft>
                      </a:pPr>
                      <a:r>
                        <a:rPr lang="en-GB" sz="1100">
                          <a:effectLst/>
                        </a:rPr>
                        <a:t>DFT</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rPr>
                        <a:t>2</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3</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3</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5.5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dirty="0">
                          <a:effectLst/>
                        </a:rPr>
                        <a:t>11.5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11.5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US" altLang="zh-CN" sz="1100" kern="1200" dirty="0">
                          <a:effectLst/>
                        </a:rPr>
                        <a:t>13</a:t>
                      </a:r>
                      <a:endParaRPr lang="zh-CN" sz="1100" kern="1200" dirty="0">
                        <a:solidFill>
                          <a:srgbClr val="000000"/>
                        </a:solidFill>
                        <a:effectLst/>
                        <a:latin typeface="Times New Roman" panose="02020603050405020304" pitchFamily="18" charset="0"/>
                        <a:ea typeface="Yu Mincho"/>
                        <a:cs typeface="+mn-cs"/>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13</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val="10002"/>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2.5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3</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3</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5.5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5.5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en-US" alt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en-US" alt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3"/>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4.5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4.5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4.5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4.5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4.5</a:t>
                      </a:r>
                    </a:p>
                  </a:txBody>
                  <a:tcPr marL="68580" marR="68580" marT="0" marB="0"/>
                </a:tc>
                <a:tc>
                  <a:txBody>
                    <a:bodyPr/>
                    <a:lstStyle/>
                    <a:p>
                      <a:pPr fontAlgn="base" hangingPunct="0">
                        <a:spcAft>
                          <a:spcPts val="600"/>
                        </a:spcAft>
                      </a:pPr>
                      <a:r>
                        <a:rPr lang="en-GB" sz="1100" dirty="0">
                          <a:effectLst/>
                        </a:rPr>
                        <a:t> 6</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4.5</a:t>
                      </a:r>
                    </a:p>
                  </a:txBody>
                  <a:tcPr marL="68580" marR="68580" marT="0" marB="0">
                    <a:solidFill>
                      <a:srgbClr val="92D050"/>
                    </a:solidFill>
                  </a:tcPr>
                </a:tc>
                <a:tc>
                  <a:txBody>
                    <a:bodyPr/>
                    <a:lstStyle/>
                    <a:p>
                      <a:pPr fontAlgn="base" hangingPunct="0">
                        <a:spcAft>
                          <a:spcPts val="0"/>
                        </a:spcAft>
                      </a:pPr>
                      <a:r>
                        <a:rPr lang="en-US" sz="1100">
                          <a:effectLst/>
                        </a:rPr>
                        <a:t>6</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6</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4"/>
                  </a:ext>
                </a:extLst>
              </a:tr>
              <a:tr h="0">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6</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6</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6</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6.5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5"/>
                  </a:ext>
                </a:extLst>
              </a:tr>
              <a:tr h="0">
                <a:tc rowSpan="4">
                  <a:txBody>
                    <a:bodyPr/>
                    <a:lstStyle/>
                    <a:p>
                      <a:pPr fontAlgn="base" hangingPunct="0">
                        <a:spcAft>
                          <a:spcPts val="600"/>
                        </a:spcAft>
                      </a:pPr>
                      <a:r>
                        <a:rPr lang="en-GB" sz="1100">
                          <a:effectLst/>
                        </a:rPr>
                        <a:t>CP</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2.5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4</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mn-ea"/>
                          <a:cs typeface="+mn-cs"/>
                        </a:rPr>
                        <a:t>3.5</a:t>
                      </a:r>
                      <a:endParaRPr lang="zh-CN" sz="1100" kern="1200" dirty="0">
                        <a:solidFill>
                          <a:schemeClr val="tx1"/>
                        </a:solidFill>
                        <a:effectLst/>
                        <a:latin typeface="+mn-lt"/>
                        <a:ea typeface="+mn-ea"/>
                        <a:cs typeface="+mn-cs"/>
                      </a:endParaRPr>
                    </a:p>
                  </a:txBody>
                  <a:tcPr marL="68580" marR="68580" marT="0" marB="0"/>
                </a:tc>
                <a:tc>
                  <a:txBody>
                    <a:bodyPr/>
                    <a:lstStyle/>
                    <a:p>
                      <a:pPr fontAlgn="base" hangingPunct="0">
                        <a:spcAft>
                          <a:spcPts val="600"/>
                        </a:spcAft>
                      </a:pPr>
                      <a:r>
                        <a:rPr lang="en-GB" sz="1100" dirty="0">
                          <a:effectLst/>
                        </a:rPr>
                        <a:t> 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3.5</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6.5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a:effectLst/>
                        </a:rPr>
                        <a:t>12</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14</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12</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14</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14</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rPr>
                        <a:t>13.5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US" altLang="zh-CN" sz="1100" kern="1200" dirty="0">
                          <a:effectLst/>
                        </a:rPr>
                        <a:t>14</a:t>
                      </a:r>
                      <a:endParaRPr lang="zh-CN" sz="1100" kern="1200" dirty="0">
                        <a:solidFill>
                          <a:srgbClr val="000000"/>
                        </a:solidFill>
                        <a:effectLst/>
                        <a:latin typeface="Times New Roman" panose="02020603050405020304" pitchFamily="18" charset="0"/>
                        <a:ea typeface="Yu Mincho"/>
                        <a:cs typeface="+mn-cs"/>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13.5</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val="10006"/>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3</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4</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mn-ea"/>
                          <a:cs typeface="+mn-cs"/>
                        </a:rPr>
                        <a:t>3.5</a:t>
                      </a:r>
                      <a:endParaRPr lang="zh-CN" sz="1100" kern="1200" dirty="0">
                        <a:solidFill>
                          <a:schemeClr val="tx1"/>
                        </a:solidFill>
                        <a:effectLst/>
                        <a:latin typeface="+mn-lt"/>
                        <a:ea typeface="+mn-ea"/>
                        <a:cs typeface="+mn-cs"/>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3.5</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dirty="0">
                          <a:effectLst/>
                        </a:rPr>
                        <a:t>7</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7"/>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5</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7</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8"/>
                  </a:ext>
                </a:extLst>
              </a:tr>
              <a:tr h="188764">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7.5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7.5</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7.5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US" altLang="zh-CN" sz="1100" b="1" kern="1200" dirty="0">
                          <a:solidFill>
                            <a:schemeClr val="tx1"/>
                          </a:solidFill>
                          <a:effectLst/>
                          <a:latin typeface="+mn-lt"/>
                          <a:ea typeface="+mn-ea"/>
                          <a:cs typeface="+mn-cs"/>
                        </a:rPr>
                        <a:t>7.5</a:t>
                      </a:r>
                      <a:endParaRPr lang="zh-CN" sz="1100" b="1" kern="1200" dirty="0">
                        <a:solidFill>
                          <a:schemeClr val="tx1"/>
                        </a:solidFill>
                        <a:effectLst/>
                        <a:latin typeface="+mn-lt"/>
                        <a:ea typeface="+mn-ea"/>
                        <a:cs typeface="+mn-cs"/>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340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372235" y="365126"/>
            <a:ext cx="11676806" cy="703024"/>
          </a:xfrm>
        </p:spPr>
        <p:txBody>
          <a:bodyPr>
            <a:normAutofit fontScale="90000"/>
          </a:bodyPr>
          <a:lstStyle/>
          <a:p>
            <a:r>
              <a:rPr lang="en-CA" dirty="0"/>
              <a:t>WF: PC2 BW class C non-contiguous allocation MPR</a:t>
            </a:r>
            <a:endParaRPr lang="x-none" dirty="0"/>
          </a:p>
        </p:txBody>
      </p:sp>
      <p:sp>
        <p:nvSpPr>
          <p:cNvPr id="7" name="Content Placeholder 2">
            <a:extLst>
              <a:ext uri="{FF2B5EF4-FFF2-40B4-BE49-F238E27FC236}">
                <a16:creationId xmlns:a16="http://schemas.microsoft.com/office/drawing/2014/main" id="{222A37D9-A92F-2349-B636-2EAFFC9D3601}"/>
              </a:ext>
            </a:extLst>
          </p:cNvPr>
          <p:cNvSpPr txBox="1">
            <a:spLocks/>
          </p:cNvSpPr>
          <p:nvPr/>
        </p:nvSpPr>
        <p:spPr>
          <a:xfrm>
            <a:off x="299405" y="2826769"/>
            <a:ext cx="11417465" cy="617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zh-CN" dirty="0"/>
              <a:t>For inner, Qualcomm WC input is linked to the merge of inner and outer1</a:t>
            </a:r>
          </a:p>
          <a:p>
            <a:pPr lvl="1"/>
            <a:r>
              <a:rPr lang="en-CA" altLang="zh-CN" dirty="0"/>
              <a:t>This is not acceptable because it makes PC2 inner 3dB lower than PC3 which cannot be justified as it makes PC2 best power capability no better than PC3</a:t>
            </a:r>
          </a:p>
          <a:p>
            <a:pPr lvl="1"/>
            <a:r>
              <a:rPr lang="en-CA" altLang="zh-CN" dirty="0"/>
              <a:t>Without Qualcomm input there is good alignment and average can be taken</a:t>
            </a:r>
          </a:p>
          <a:p>
            <a:r>
              <a:rPr lang="en-CA" altLang="zh-CN" dirty="0"/>
              <a:t>For Outer 1and outer 2 since all inputs are within 1dB of the average in most cases, the average is proposed</a:t>
            </a:r>
          </a:p>
          <a:p>
            <a:r>
              <a:rPr lang="en-CA" altLang="zh-CN" b="1" dirty="0"/>
              <a:t>WF: values in the WF column for inner, outer 1 and outer 2 is adopted for the specification</a:t>
            </a:r>
          </a:p>
        </p:txBody>
      </p:sp>
      <p:graphicFrame>
        <p:nvGraphicFramePr>
          <p:cNvPr id="6" name="表格 2"/>
          <p:cNvGraphicFramePr>
            <a:graphicFrameLocks noGrp="1"/>
          </p:cNvGraphicFramePr>
          <p:nvPr>
            <p:extLst>
              <p:ext uri="{D42A27DB-BD31-4B8C-83A1-F6EECF244321}">
                <p14:modId xmlns:p14="http://schemas.microsoft.com/office/powerpoint/2010/main" val="2661235689"/>
              </p:ext>
            </p:extLst>
          </p:nvPr>
        </p:nvGraphicFramePr>
        <p:xfrm>
          <a:off x="305919" y="978912"/>
          <a:ext cx="11064322" cy="1887104"/>
        </p:xfrm>
        <a:graphic>
          <a:graphicData uri="http://schemas.openxmlformats.org/drawingml/2006/table">
            <a:tbl>
              <a:tblPr firstRow="1" firstCol="1" bandRow="1">
                <a:tableStyleId>{5940675A-B579-460E-94D1-54222C63F5DA}</a:tableStyleId>
              </a:tblPr>
              <a:tblGrid>
                <a:gridCol w="389573">
                  <a:extLst>
                    <a:ext uri="{9D8B030D-6E8A-4147-A177-3AD203B41FA5}">
                      <a16:colId xmlns:a16="http://schemas.microsoft.com/office/drawing/2014/main" val="20000"/>
                    </a:ext>
                  </a:extLst>
                </a:gridCol>
                <a:gridCol w="680085">
                  <a:extLst>
                    <a:ext uri="{9D8B030D-6E8A-4147-A177-3AD203B41FA5}">
                      <a16:colId xmlns:a16="http://schemas.microsoft.com/office/drawing/2014/main" val="20001"/>
                    </a:ext>
                  </a:extLst>
                </a:gridCol>
                <a:gridCol w="434570">
                  <a:extLst>
                    <a:ext uri="{9D8B030D-6E8A-4147-A177-3AD203B41FA5}">
                      <a16:colId xmlns:a16="http://schemas.microsoft.com/office/drawing/2014/main" val="20002"/>
                    </a:ext>
                  </a:extLst>
                </a:gridCol>
                <a:gridCol w="432435">
                  <a:extLst>
                    <a:ext uri="{9D8B030D-6E8A-4147-A177-3AD203B41FA5}">
                      <a16:colId xmlns:a16="http://schemas.microsoft.com/office/drawing/2014/main" val="20003"/>
                    </a:ext>
                  </a:extLst>
                </a:gridCol>
                <a:gridCol w="355560">
                  <a:extLst>
                    <a:ext uri="{9D8B030D-6E8A-4147-A177-3AD203B41FA5}">
                      <a16:colId xmlns:a16="http://schemas.microsoft.com/office/drawing/2014/main" val="20004"/>
                    </a:ext>
                  </a:extLst>
                </a:gridCol>
                <a:gridCol w="391115">
                  <a:extLst>
                    <a:ext uri="{9D8B030D-6E8A-4147-A177-3AD203B41FA5}">
                      <a16:colId xmlns:a16="http://schemas.microsoft.com/office/drawing/2014/main" val="20005"/>
                    </a:ext>
                  </a:extLst>
                </a:gridCol>
                <a:gridCol w="387985">
                  <a:extLst>
                    <a:ext uri="{9D8B030D-6E8A-4147-A177-3AD203B41FA5}">
                      <a16:colId xmlns:a16="http://schemas.microsoft.com/office/drawing/2014/main" val="20006"/>
                    </a:ext>
                  </a:extLst>
                </a:gridCol>
                <a:gridCol w="425895">
                  <a:extLst>
                    <a:ext uri="{9D8B030D-6E8A-4147-A177-3AD203B41FA5}">
                      <a16:colId xmlns:a16="http://schemas.microsoft.com/office/drawing/2014/main" val="20007"/>
                    </a:ext>
                  </a:extLst>
                </a:gridCol>
                <a:gridCol w="456959">
                  <a:extLst>
                    <a:ext uri="{9D8B030D-6E8A-4147-A177-3AD203B41FA5}">
                      <a16:colId xmlns:a16="http://schemas.microsoft.com/office/drawing/2014/main" val="20008"/>
                    </a:ext>
                  </a:extLst>
                </a:gridCol>
                <a:gridCol w="545368">
                  <a:extLst>
                    <a:ext uri="{9D8B030D-6E8A-4147-A177-3AD203B41FA5}">
                      <a16:colId xmlns:a16="http://schemas.microsoft.com/office/drawing/2014/main" val="20009"/>
                    </a:ext>
                  </a:extLst>
                </a:gridCol>
                <a:gridCol w="331018">
                  <a:extLst>
                    <a:ext uri="{9D8B030D-6E8A-4147-A177-3AD203B41FA5}">
                      <a16:colId xmlns:a16="http://schemas.microsoft.com/office/drawing/2014/main" val="20010"/>
                    </a:ext>
                  </a:extLst>
                </a:gridCol>
                <a:gridCol w="419427">
                  <a:extLst>
                    <a:ext uri="{9D8B030D-6E8A-4147-A177-3AD203B41FA5}">
                      <a16:colId xmlns:a16="http://schemas.microsoft.com/office/drawing/2014/main" val="20011"/>
                    </a:ext>
                  </a:extLst>
                </a:gridCol>
                <a:gridCol w="341730">
                  <a:extLst>
                    <a:ext uri="{9D8B030D-6E8A-4147-A177-3AD203B41FA5}">
                      <a16:colId xmlns:a16="http://schemas.microsoft.com/office/drawing/2014/main" val="20012"/>
                    </a:ext>
                  </a:extLst>
                </a:gridCol>
                <a:gridCol w="391115">
                  <a:extLst>
                    <a:ext uri="{9D8B030D-6E8A-4147-A177-3AD203B41FA5}">
                      <a16:colId xmlns:a16="http://schemas.microsoft.com/office/drawing/2014/main" val="20013"/>
                    </a:ext>
                  </a:extLst>
                </a:gridCol>
                <a:gridCol w="456301">
                  <a:extLst>
                    <a:ext uri="{9D8B030D-6E8A-4147-A177-3AD203B41FA5}">
                      <a16:colId xmlns:a16="http://schemas.microsoft.com/office/drawing/2014/main" val="20014"/>
                    </a:ext>
                  </a:extLst>
                </a:gridCol>
                <a:gridCol w="456301">
                  <a:extLst>
                    <a:ext uri="{9D8B030D-6E8A-4147-A177-3AD203B41FA5}">
                      <a16:colId xmlns:a16="http://schemas.microsoft.com/office/drawing/2014/main" val="20015"/>
                    </a:ext>
                  </a:extLst>
                </a:gridCol>
                <a:gridCol w="456301">
                  <a:extLst>
                    <a:ext uri="{9D8B030D-6E8A-4147-A177-3AD203B41FA5}">
                      <a16:colId xmlns:a16="http://schemas.microsoft.com/office/drawing/2014/main" val="20016"/>
                    </a:ext>
                  </a:extLst>
                </a:gridCol>
                <a:gridCol w="456301">
                  <a:extLst>
                    <a:ext uri="{9D8B030D-6E8A-4147-A177-3AD203B41FA5}">
                      <a16:colId xmlns:a16="http://schemas.microsoft.com/office/drawing/2014/main" val="20017"/>
                    </a:ext>
                  </a:extLst>
                </a:gridCol>
                <a:gridCol w="421323">
                  <a:extLst>
                    <a:ext uri="{9D8B030D-6E8A-4147-A177-3AD203B41FA5}">
                      <a16:colId xmlns:a16="http://schemas.microsoft.com/office/drawing/2014/main" val="20018"/>
                    </a:ext>
                  </a:extLst>
                </a:gridCol>
                <a:gridCol w="432435">
                  <a:extLst>
                    <a:ext uri="{9D8B030D-6E8A-4147-A177-3AD203B41FA5}">
                      <a16:colId xmlns:a16="http://schemas.microsoft.com/office/drawing/2014/main" val="20019"/>
                    </a:ext>
                  </a:extLst>
                </a:gridCol>
                <a:gridCol w="421323">
                  <a:extLst>
                    <a:ext uri="{9D8B030D-6E8A-4147-A177-3AD203B41FA5}">
                      <a16:colId xmlns:a16="http://schemas.microsoft.com/office/drawing/2014/main" val="20020"/>
                    </a:ext>
                  </a:extLst>
                </a:gridCol>
                <a:gridCol w="383223">
                  <a:extLst>
                    <a:ext uri="{9D8B030D-6E8A-4147-A177-3AD203B41FA5}">
                      <a16:colId xmlns:a16="http://schemas.microsoft.com/office/drawing/2014/main" val="20021"/>
                    </a:ext>
                  </a:extLst>
                </a:gridCol>
                <a:gridCol w="387985">
                  <a:extLst>
                    <a:ext uri="{9D8B030D-6E8A-4147-A177-3AD203B41FA5}">
                      <a16:colId xmlns:a16="http://schemas.microsoft.com/office/drawing/2014/main" val="20022"/>
                    </a:ext>
                  </a:extLst>
                </a:gridCol>
                <a:gridCol w="421323">
                  <a:extLst>
                    <a:ext uri="{9D8B030D-6E8A-4147-A177-3AD203B41FA5}">
                      <a16:colId xmlns:a16="http://schemas.microsoft.com/office/drawing/2014/main" val="20023"/>
                    </a:ext>
                  </a:extLst>
                </a:gridCol>
                <a:gridCol w="367348">
                  <a:extLst>
                    <a:ext uri="{9D8B030D-6E8A-4147-A177-3AD203B41FA5}">
                      <a16:colId xmlns:a16="http://schemas.microsoft.com/office/drawing/2014/main" val="20024"/>
                    </a:ext>
                  </a:extLst>
                </a:gridCol>
                <a:gridCol w="421323">
                  <a:extLst>
                    <a:ext uri="{9D8B030D-6E8A-4147-A177-3AD203B41FA5}">
                      <a16:colId xmlns:a16="http://schemas.microsoft.com/office/drawing/2014/main" val="20025"/>
                    </a:ext>
                  </a:extLst>
                </a:gridCol>
              </a:tblGrid>
              <a:tr h="189580">
                <a:tc gridSpan="2">
                  <a:txBody>
                    <a:bodyPr/>
                    <a:lstStyle/>
                    <a:p>
                      <a:pPr algn="ctr" fontAlgn="base" hangingPunct="0">
                        <a:spcAft>
                          <a:spcPts val="600"/>
                        </a:spcAft>
                      </a:pPr>
                      <a:r>
                        <a:rPr lang="en-GB" sz="1100" dirty="0">
                          <a:effectLst/>
                        </a:rPr>
                        <a:t>BW class C</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gridSpan="8">
                  <a:txBody>
                    <a:bodyPr/>
                    <a:lstStyle/>
                    <a:p>
                      <a:pPr algn="ctr" fontAlgn="base" hangingPunct="0">
                        <a:spcAft>
                          <a:spcPts val="600"/>
                        </a:spcAft>
                      </a:pPr>
                      <a:r>
                        <a:rPr lang="en-GB" sz="1100" dirty="0">
                          <a:effectLst/>
                        </a:rPr>
                        <a:t>Inner</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algn="ctr" fontAlgn="base" hangingPunct="0">
                        <a:spcAft>
                          <a:spcPts val="600"/>
                        </a:spcAft>
                      </a:pPr>
                      <a:r>
                        <a:rPr lang="en-GB" sz="1100" dirty="0">
                          <a:effectLst/>
                        </a:rPr>
                        <a:t>Outer1</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marL="0" algn="ctr" defTabSz="914400" rtl="0" eaLnBrk="1" fontAlgn="base" latinLnBrk="0" hangingPunct="0">
                        <a:spcAft>
                          <a:spcPts val="600"/>
                        </a:spcAft>
                      </a:pPr>
                      <a:r>
                        <a:rPr lang="en-US" altLang="zh-CN" sz="1100" kern="1200" dirty="0">
                          <a:effectLst/>
                        </a:rPr>
                        <a:t>Outer 2</a:t>
                      </a:r>
                      <a:endParaRPr lang="zh-CN" sz="1100" b="1" kern="1200" dirty="0">
                        <a:solidFill>
                          <a:schemeClr val="lt1"/>
                        </a:solidFill>
                        <a:effectLst/>
                        <a:latin typeface="+mn-lt"/>
                        <a:ea typeface="+mn-ea"/>
                        <a:cs typeface="+mn-cs"/>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marL="0" algn="ctr" defTabSz="914400" rtl="0" eaLnBrk="1" fontAlgn="base" latinLnBrk="0" hangingPunct="0">
                        <a:spcAft>
                          <a:spcPts val="600"/>
                        </a:spcAft>
                      </a:pPr>
                      <a:endParaRPr lang="zh-CN" sz="11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0">
                <a:tc gridSpan="2">
                  <a:txBody>
                    <a:bodyPr/>
                    <a:lstStyle/>
                    <a:p>
                      <a:pPr fontAlgn="base" hangingPunct="0">
                        <a:spcAft>
                          <a:spcPts val="600"/>
                        </a:spcAft>
                      </a:pPr>
                      <a:r>
                        <a:rPr lang="en-GB" sz="1100" dirty="0">
                          <a:effectLst/>
                        </a:rPr>
                        <a:t>Modulation</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highlight>
                            <a:srgbClr val="FFFF00"/>
                          </a:highlight>
                        </a:rPr>
                        <a:t>WF</a:t>
                      </a:r>
                      <a:endParaRPr lang="zh-CN" sz="1050" b="1" dirty="0">
                        <a:effectLst/>
                        <a:highlight>
                          <a:srgbClr val="FFFF00"/>
                        </a:highligh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a:effectLst/>
                        </a:rPr>
                        <a:t>WC</a:t>
                      </a:r>
                      <a:endParaRPr lang="zh-CN" sz="1400" dirty="0">
                        <a:effectLst/>
                      </a:endParaRPr>
                    </a:p>
                  </a:txBody>
                  <a:tcPr marL="68580" marR="68580" marT="0" marB="0"/>
                </a:tc>
                <a:tc>
                  <a:txBody>
                    <a:bodyPr/>
                    <a:lstStyle/>
                    <a:p>
                      <a:pPr fontAlgn="base" hangingPunct="0">
                        <a:spcAft>
                          <a:spcPts val="600"/>
                        </a:spcAft>
                      </a:pPr>
                      <a:r>
                        <a:rPr lang="en-US" altLang="zh-CN" sz="1050" dirty="0">
                          <a:effectLst/>
                        </a:rPr>
                        <a:t>WF</a:t>
                      </a:r>
                      <a:endParaRPr lang="zh-CN" sz="105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1"/>
                  </a:ext>
                </a:extLst>
              </a:tr>
              <a:tr h="0">
                <a:tc rowSpan="4">
                  <a:txBody>
                    <a:bodyPr/>
                    <a:lstStyle/>
                    <a:p>
                      <a:pPr fontAlgn="base" hangingPunct="0">
                        <a:spcAft>
                          <a:spcPts val="600"/>
                        </a:spcAft>
                      </a:pPr>
                      <a:r>
                        <a:rPr lang="en-GB" sz="1100">
                          <a:effectLst/>
                        </a:rPr>
                        <a:t>DFT</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2.5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3</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dirty="0">
                          <a:effectLst/>
                          <a:latin typeface="+mn-lt"/>
                          <a:ea typeface="宋体" panose="02010600030101010101" pitchFamily="2" charset="-122"/>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3 -&gt; 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13.5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15</a:t>
                      </a:r>
                      <a:endParaRPr lang="zh-CN" sz="1100" dirty="0">
                        <a:effectLst/>
                        <a:latin typeface="+mn-lt"/>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mn-ea"/>
                          <a:cs typeface="+mn-cs"/>
                        </a:rPr>
                        <a:t>13.5</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val="10002"/>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3</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3.5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3</a:t>
                      </a:r>
                      <a:endParaRPr lang="zh-CN" sz="1100">
                        <a:effectLst/>
                        <a:latin typeface="+mn-lt"/>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a:solidFill>
                            <a:schemeClr val="tx1"/>
                          </a:solidFill>
                          <a:effectLst/>
                          <a:latin typeface="+mn-lt"/>
                          <a:ea typeface="宋体" panose="02010600030101010101" pitchFamily="2" charset="-122"/>
                          <a:cs typeface="+mn-cs"/>
                        </a:rPr>
                        <a:t>3</a:t>
                      </a:r>
                      <a:endParaRPr lang="zh-CN" sz="1100" kern="1200" dirty="0">
                        <a:solidFill>
                          <a:schemeClr val="tx1"/>
                        </a:solidFill>
                        <a:effectLst/>
                        <a:latin typeface="+mn-lt"/>
                        <a:ea typeface="宋体" panose="02010600030101010101" pitchFamily="2" charset="-122"/>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3 -&gt; 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3"/>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4"/>
                  </a:ext>
                </a:extLst>
              </a:tr>
              <a:tr h="0">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6.5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dirty="0">
                          <a:effectLst/>
                          <a:latin typeface="+mn-lt"/>
                          <a:ea typeface="宋体" panose="02010600030101010101" pitchFamily="2" charset="-122"/>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6.5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6.5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a:effectLst/>
                          <a:latin typeface="+mn-lt"/>
                        </a:rPr>
                        <a:t>8</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5"/>
                  </a:ext>
                </a:extLst>
              </a:tr>
              <a:tr h="0">
                <a:tc rowSpan="4">
                  <a:txBody>
                    <a:bodyPr/>
                    <a:lstStyle/>
                    <a:p>
                      <a:pPr fontAlgn="base" hangingPunct="0">
                        <a:spcAft>
                          <a:spcPts val="600"/>
                        </a:spcAft>
                      </a:pPr>
                      <a:r>
                        <a:rPr lang="en-GB" sz="1100">
                          <a:effectLst/>
                        </a:rPr>
                        <a:t>CP</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3.5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3.5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3.5 -&gt;4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7</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14</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14.5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14</a:t>
                      </a:r>
                      <a:endParaRPr lang="zh-CN" sz="1100" dirty="0">
                        <a:effectLst/>
                        <a:latin typeface="+mn-lt"/>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a:solidFill>
                            <a:schemeClr val="tx1"/>
                          </a:solidFill>
                          <a:effectLst/>
                          <a:latin typeface="+mn-lt"/>
                          <a:ea typeface="宋体" panose="02010600030101010101" pitchFamily="2" charset="-122"/>
                          <a:cs typeface="+mn-cs"/>
                        </a:rPr>
                        <a:t>14.5</a:t>
                      </a:r>
                      <a:endParaRPr lang="zh-CN" sz="1100" b="1" kern="1200" dirty="0">
                        <a:solidFill>
                          <a:schemeClr val="tx1"/>
                        </a:solidFill>
                        <a:effectLst/>
                        <a:latin typeface="+mn-lt"/>
                        <a:ea typeface="宋体" panose="02010600030101010101" pitchFamily="2" charset="-122"/>
                        <a:cs typeface="+mn-cs"/>
                      </a:endParaRPr>
                    </a:p>
                  </a:txBody>
                  <a:tcPr marL="68580" marR="68580" marT="0" marB="0">
                    <a:solidFill>
                      <a:srgbClr val="92D050"/>
                    </a:solidFill>
                  </a:tcPr>
                </a:tc>
                <a:extLst>
                  <a:ext uri="{0D108BD9-81ED-4DB2-BD59-A6C34878D82A}">
                    <a16:rowId xmlns:a16="http://schemas.microsoft.com/office/drawing/2014/main" val="10006"/>
                  </a:ext>
                </a:extLst>
              </a:tr>
              <a:tr h="0">
                <a:tc vMerge="1">
                  <a:txBody>
                    <a:bodyPr/>
                    <a:lstStyle/>
                    <a:p>
                      <a:endParaRPr lang="zh-CN" altLang="en-US"/>
                    </a:p>
                  </a:txBody>
                  <a:tcPr/>
                </a:tc>
                <a:tc>
                  <a:txBody>
                    <a:bodyPr/>
                    <a:lstStyle/>
                    <a:p>
                      <a:pPr fontAlgn="base" hangingPunct="0">
                        <a:spcAft>
                          <a:spcPts val="600"/>
                        </a:spcAft>
                      </a:pPr>
                      <a:r>
                        <a:rPr lang="en-GB" sz="1100" dirty="0">
                          <a:effectLst/>
                        </a:rPr>
                        <a:t>16QAM</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3.5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3.5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3.5</a:t>
                      </a: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3.5 -&gt;4</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7"/>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7</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8"/>
                  </a:ext>
                </a:extLst>
              </a:tr>
              <a:tr h="188764">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7.5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latin typeface="+mn-lt"/>
                        </a:rPr>
                        <a:t>7.5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7.5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a:effectLst/>
                          <a:highlight>
                            <a:srgbClr val="FFFF00"/>
                          </a:highlight>
                          <a:latin typeface="+mn-lt"/>
                          <a:ea typeface="宋体" panose="02010600030101010101" pitchFamily="2" charset="-122"/>
                        </a:rPr>
                        <a:t>7.5</a:t>
                      </a:r>
                      <a:endParaRPr lang="zh-CN" sz="1100" b="1" dirty="0">
                        <a:effectLst/>
                        <a:highlight>
                          <a:srgbClr val="FFFF00"/>
                        </a:highligh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7.5</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5512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501705" y="365126"/>
            <a:ext cx="11547335" cy="791322"/>
          </a:xfrm>
        </p:spPr>
        <p:txBody>
          <a:bodyPr>
            <a:normAutofit/>
          </a:bodyPr>
          <a:lstStyle/>
          <a:p>
            <a:r>
              <a:rPr lang="en-CA" dirty="0"/>
              <a:t>Open issue: MPR when only one CC is allocated</a:t>
            </a:r>
            <a:endParaRPr lang="x-none" dirty="0"/>
          </a:p>
        </p:txBody>
      </p:sp>
      <p:sp>
        <p:nvSpPr>
          <p:cNvPr id="7" name="Content Placeholder 2">
            <a:extLst>
              <a:ext uri="{FF2B5EF4-FFF2-40B4-BE49-F238E27FC236}">
                <a16:creationId xmlns:a16="http://schemas.microsoft.com/office/drawing/2014/main" id="{222A37D9-A92F-2349-B636-2EAFFC9D3601}"/>
              </a:ext>
            </a:extLst>
          </p:cNvPr>
          <p:cNvSpPr txBox="1">
            <a:spLocks/>
          </p:cNvSpPr>
          <p:nvPr/>
        </p:nvSpPr>
        <p:spPr>
          <a:xfrm>
            <a:off x="475129" y="1084729"/>
            <a:ext cx="11196918" cy="15990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a:t>This issue is present for both PC3 and PC2 cases:</a:t>
            </a:r>
          </a:p>
          <a:p>
            <a:r>
              <a:rPr lang="en-CA" altLang="zh-CN" dirty="0"/>
              <a:t>With current MPR definition for CA, CA MPR applies even when only one CC as allocation and is significantly higher than the single CC MPR</a:t>
            </a:r>
          </a:p>
          <a:p>
            <a:r>
              <a:rPr lang="en-CA" altLang="zh-CN" dirty="0"/>
              <a:t>In general this should not be needed as ACLR and SEM are relaxed (wider) and EVM anyhow applies only for allocation in one CC</a:t>
            </a:r>
          </a:p>
          <a:p>
            <a:r>
              <a:rPr lang="en-CA" altLang="zh-CN" dirty="0"/>
              <a:t>However additional MPR is needed for edge allocations at least in class B because the guard band is smaller than for the single CC case and SEM at channel edge is an issue.</a:t>
            </a:r>
          </a:p>
          <a:p>
            <a:r>
              <a:rPr lang="en-CA" altLang="zh-CN" dirty="0"/>
              <a:t>WF: companies are encouraged to provide input on the topic in next meeting to enable similar performance to single CC in CA mode when only one CC is allocated with proper management of the edge allocations when CA guard-band is smaller than single CC case</a:t>
            </a:r>
            <a:endParaRPr lang="en-US" altLang="zh-CN" dirty="0"/>
          </a:p>
        </p:txBody>
      </p:sp>
    </p:spTree>
    <p:extLst>
      <p:ext uri="{BB962C8B-B14F-4D97-AF65-F5344CB8AC3E}">
        <p14:creationId xmlns:p14="http://schemas.microsoft.com/office/powerpoint/2010/main" val="5444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838200" y="365126"/>
            <a:ext cx="10515600" cy="775852"/>
          </a:xfrm>
        </p:spPr>
        <p:txBody>
          <a:bodyPr>
            <a:normAutofit/>
          </a:bodyPr>
          <a:lstStyle/>
          <a:p>
            <a:r>
              <a:rPr lang="en-US" dirty="0"/>
              <a:t>References:</a:t>
            </a:r>
            <a:endParaRPr lang="en-US" sz="4800" dirty="0"/>
          </a:p>
        </p:txBody>
      </p:sp>
      <p:sp>
        <p:nvSpPr>
          <p:cNvPr id="3" name="Content Placeholder 2">
            <a:extLst>
              <a:ext uri="{FF2B5EF4-FFF2-40B4-BE49-F238E27FC236}">
                <a16:creationId xmlns:a16="http://schemas.microsoft.com/office/drawing/2014/main" id="{222A37D9-A92F-2349-B636-2EAFFC9D3601}"/>
              </a:ext>
            </a:extLst>
          </p:cNvPr>
          <p:cNvSpPr>
            <a:spLocks noGrp="1"/>
          </p:cNvSpPr>
          <p:nvPr>
            <p:ph idx="1"/>
          </p:nvPr>
        </p:nvSpPr>
        <p:spPr>
          <a:xfrm>
            <a:off x="412694" y="1254265"/>
            <a:ext cx="11474506" cy="4922698"/>
          </a:xfrm>
        </p:spPr>
        <p:txBody>
          <a:bodyPr>
            <a:normAutofit/>
          </a:bodyPr>
          <a:lstStyle/>
          <a:p>
            <a:pPr marL="0" indent="0">
              <a:buNone/>
            </a:pPr>
            <a:r>
              <a:rPr lang="en-CA" sz="2000" dirty="0"/>
              <a:t>[1] R4-2104655 FR1 PC2 Contiguous UL CA Simulation Results, Nokia Corporation</a:t>
            </a:r>
            <a:r>
              <a:rPr lang="en-US" sz="2000" dirty="0"/>
              <a:t>, R4#98bis-e</a:t>
            </a:r>
          </a:p>
          <a:p>
            <a:pPr marL="0" indent="0">
              <a:buNone/>
            </a:pPr>
            <a:r>
              <a:rPr lang="en-CA" sz="2000" dirty="0"/>
              <a:t>[2] R4-2104994 MPR initial simulation results for NR intra-band contiguous CA according to candidate RF architectures, LG Electronics France</a:t>
            </a:r>
            <a:r>
              <a:rPr lang="en-US" sz="2000" dirty="0"/>
              <a:t>, R4#98bis-e</a:t>
            </a:r>
            <a:endParaRPr lang="en-CA" sz="2000" dirty="0"/>
          </a:p>
          <a:p>
            <a:pPr marL="0" indent="0">
              <a:buNone/>
            </a:pPr>
            <a:r>
              <a:rPr lang="en-CA" sz="2000" dirty="0"/>
              <a:t>[3] R4-2105088 Power capability and back-off for NC (and contiguous) intra-band CA, Ericsson</a:t>
            </a:r>
            <a:r>
              <a:rPr lang="en-US" sz="2000" dirty="0"/>
              <a:t>, R4#98bis-e</a:t>
            </a:r>
            <a:endParaRPr lang="en-CA" sz="2000" dirty="0"/>
          </a:p>
          <a:p>
            <a:pPr marL="0" indent="0">
              <a:buNone/>
            </a:pPr>
            <a:r>
              <a:rPr lang="en-CA" sz="2000" dirty="0"/>
              <a:t>[4] R4-2106304 PC2 Class C UL CA UE Architecture and MPR/A-MPR evaluation, Skyworks Solutions Inc.</a:t>
            </a:r>
            <a:r>
              <a:rPr lang="en-US" sz="2000" dirty="0"/>
              <a:t> , R4#98bis-e</a:t>
            </a:r>
            <a:endParaRPr lang="en-CA" sz="2000" dirty="0"/>
          </a:p>
          <a:p>
            <a:pPr marL="0" indent="0">
              <a:buNone/>
            </a:pPr>
            <a:r>
              <a:rPr lang="en-CA" sz="2000" dirty="0"/>
              <a:t>[5] R4-2107260 on HPUE intra-band contiguous CA MPR, </a:t>
            </a:r>
            <a:r>
              <a:rPr lang="en-CA" sz="2000" dirty="0" err="1"/>
              <a:t>HiSilicon</a:t>
            </a:r>
            <a:r>
              <a:rPr lang="en-CA" sz="2000" dirty="0"/>
              <a:t> Technologies Co. Ltd, </a:t>
            </a:r>
            <a:r>
              <a:rPr lang="en-US" sz="2000" dirty="0"/>
              <a:t>R4#98bis-e</a:t>
            </a:r>
            <a:endParaRPr lang="en-CA" sz="2000" dirty="0"/>
          </a:p>
          <a:p>
            <a:pPr marL="0" indent="0">
              <a:buNone/>
            </a:pPr>
            <a:r>
              <a:rPr lang="en-CA" sz="2000" dirty="0"/>
              <a:t>[6] R4-2107370 HPUE MPR with 1PA architecture, Qualcomm Incorporated, </a:t>
            </a:r>
            <a:r>
              <a:rPr lang="en-US" sz="2000" dirty="0"/>
              <a:t>R4#98bis-e</a:t>
            </a:r>
            <a:endParaRPr lang="en-CA" sz="2000" dirty="0"/>
          </a:p>
        </p:txBody>
      </p:sp>
    </p:spTree>
    <p:extLst>
      <p:ext uri="{BB962C8B-B14F-4D97-AF65-F5344CB8AC3E}">
        <p14:creationId xmlns:p14="http://schemas.microsoft.com/office/powerpoint/2010/main" val="908866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393421504b390e75c13e1df3eeeba9ad">
  <xsd:schema xmlns:xsd="http://www.w3.org/2001/XMLSchema" xmlns:xs="http://www.w3.org/2001/XMLSchema" xmlns:p="http://schemas.microsoft.com/office/2006/metadata/properties" xmlns:ns3="6f846979-0e6f-42ff-8b87-e1893efeda99" targetNamespace="http://schemas.microsoft.com/office/2006/metadata/properties" ma:root="true" ma:fieldsID="e5c1c0fc1bab5f01085b46c370843bb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D86B90-44A4-4D14-B93E-0D265AB056AF}">
  <ds:schemaRefs>
    <ds:schemaRef ds:uri="http://www.w3.org/XML/1998/namespace"/>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6f846979-0e6f-42ff-8b87-e1893efeda99"/>
    <ds:schemaRef ds:uri="http://purl.org/dc/dcmitype/"/>
  </ds:schemaRefs>
</ds:datastoreItem>
</file>

<file path=customXml/itemProps2.xml><?xml version="1.0" encoding="utf-8"?>
<ds:datastoreItem xmlns:ds="http://schemas.openxmlformats.org/officeDocument/2006/customXml" ds:itemID="{CE96A4C6-9032-4E5E-BE6E-A04CC0260A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FF7558-FF60-429D-8AA9-D2D16FD4CA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3808</TotalTime>
  <Words>1298</Words>
  <Application>Microsoft Office PowerPoint</Application>
  <PresentationFormat>Widescreen</PresentationFormat>
  <Paragraphs>487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Way forward on MPR and AMPR PC2 for intra-band UL contiguous CA</vt:lpstr>
      <vt:lpstr>Background: April 15 GTW agreements</vt:lpstr>
      <vt:lpstr>WF: PC2 BW class B contiguous allocation MPR</vt:lpstr>
      <vt:lpstr>WF: PC2 BW class C contiguous allocation MPR</vt:lpstr>
      <vt:lpstr>WF: PC2 BW class B non-contiguous allocation MPR</vt:lpstr>
      <vt:lpstr>WF: PC2 BW class C non-contiguous allocation MPR</vt:lpstr>
      <vt:lpstr>Open issue: MPR when only one CC is allocated</vt:lpstr>
      <vt:lpstr>References: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new intra-band CA BW classes for NR-U</dc:title>
  <dc:creator>Apple</dc:creator>
  <cp:lastModifiedBy>Qualcomm User</cp:lastModifiedBy>
  <cp:revision>196</cp:revision>
  <dcterms:created xsi:type="dcterms:W3CDTF">2020-03-02T22:32:10Z</dcterms:created>
  <dcterms:modified xsi:type="dcterms:W3CDTF">2021-04-15T16:53:18Z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