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5" r:id="rId6"/>
    <p:sldId id="277" r:id="rId7"/>
    <p:sldId id="278" r:id="rId8"/>
    <p:sldId id="279" r:id="rId9"/>
    <p:sldId id="280" r:id="rId10"/>
    <p:sldId id="281" r:id="rId11"/>
    <p:sldId id="269"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2" autoAdjust="0"/>
    <p:restoredTop sz="94660"/>
  </p:normalViewPr>
  <p:slideViewPr>
    <p:cSldViewPr snapToGrid="0">
      <p:cViewPr varScale="1">
        <p:scale>
          <a:sx n="85" d="100"/>
          <a:sy n="85" d="100"/>
        </p:scale>
        <p:origin x="-96" y="-2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FBE0742F-4872-4C7C-99C3-73D633B8F5AF}"/>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xmlns=""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7821D503-B3CF-4BA9-8454-BBC005646993}"/>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xmlns=""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817218B-9AF3-4676-9010-E379F2B62868}"/>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xmlns=""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0CD797B-6414-4BD1-88E7-21B4BEE6570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xmlns=""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B7F897F-A631-4B68-B17F-C73DB9B7B8B1}"/>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xmlns=""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36CF37C7-E954-4B20-A291-01E1F398FC8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xmlns=""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2EE68968-DD4A-496A-A2CC-6618A523EA09}"/>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8" name="Footer Placeholder 7">
            <a:extLst>
              <a:ext uri="{FF2B5EF4-FFF2-40B4-BE49-F238E27FC236}">
                <a16:creationId xmlns:a16="http://schemas.microsoft.com/office/drawing/2014/main" xmlns=""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A4966670-AE25-40ED-BFBD-E07FBFD4BD3E}"/>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4" name="Footer Placeholder 3">
            <a:extLst>
              <a:ext uri="{FF2B5EF4-FFF2-40B4-BE49-F238E27FC236}">
                <a16:creationId xmlns:a16="http://schemas.microsoft.com/office/drawing/2014/main" xmlns=""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BA58D0B-AB19-450C-AA3B-670AE55E4A33}"/>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3" name="Footer Placeholder 2">
            <a:extLst>
              <a:ext uri="{FF2B5EF4-FFF2-40B4-BE49-F238E27FC236}">
                <a16:creationId xmlns:a16="http://schemas.microsoft.com/office/drawing/2014/main" xmlns=""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DA13331-8D1B-4A52-AD30-035EE347C79F}"/>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xmlns=""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AE89BA1-12D0-4EC4-AA8A-70FD8AE5A656}"/>
              </a:ext>
            </a:extLst>
          </p:cNvPr>
          <p:cNvSpPr>
            <a:spLocks noGrp="1"/>
          </p:cNvSpPr>
          <p:nvPr>
            <p:ph type="dt" sz="half" idx="10"/>
          </p:nvPr>
        </p:nvSpPr>
        <p:spPr/>
        <p:txBody>
          <a:bodyPr/>
          <a:lstStyle/>
          <a:p>
            <a:fld id="{635A8632-1673-41B8-A175-B3BBF13535BC}" type="datetimeFigureOut">
              <a:rPr lang="sv-SE" smtClean="0"/>
              <a:t>2021-04-15</a:t>
            </a:fld>
            <a:endParaRPr lang="sv-SE"/>
          </a:p>
        </p:txBody>
      </p:sp>
      <p:sp>
        <p:nvSpPr>
          <p:cNvPr id="6" name="Footer Placeholder 5">
            <a:extLst>
              <a:ext uri="{FF2B5EF4-FFF2-40B4-BE49-F238E27FC236}">
                <a16:creationId xmlns:a16="http://schemas.microsoft.com/office/drawing/2014/main" xmlns=""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2021-04-15</a:t>
            </a:fld>
            <a:endParaRPr lang="sv-SE"/>
          </a:p>
        </p:txBody>
      </p:sp>
      <p:sp>
        <p:nvSpPr>
          <p:cNvPr id="5" name="Footer Placeholder 4">
            <a:extLst>
              <a:ext uri="{FF2B5EF4-FFF2-40B4-BE49-F238E27FC236}">
                <a16:creationId xmlns:a16="http://schemas.microsoft.com/office/drawing/2014/main" xmlns=""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D2E5F-934B-4B00-A1A5-A40E0BF3817E}"/>
              </a:ext>
            </a:extLst>
          </p:cNvPr>
          <p:cNvSpPr>
            <a:spLocks noGrp="1"/>
          </p:cNvSpPr>
          <p:nvPr>
            <p:ph type="ctrTitle"/>
          </p:nvPr>
        </p:nvSpPr>
        <p:spPr>
          <a:xfrm>
            <a:off x="588885" y="2373087"/>
            <a:ext cx="11037057" cy="2049826"/>
          </a:xfrm>
        </p:spPr>
        <p:txBody>
          <a:bodyPr>
            <a:noAutofit/>
          </a:bodyPr>
          <a:lstStyle/>
          <a:p>
            <a:r>
              <a:rPr lang="en-CA" sz="4400" dirty="0" smtClean="0"/>
              <a:t>Way </a:t>
            </a:r>
            <a:r>
              <a:rPr lang="en-CA" sz="4400" dirty="0"/>
              <a:t>forward on MPR and AMPR </a:t>
            </a:r>
            <a:r>
              <a:rPr lang="en-CA" sz="4400" dirty="0" smtClean="0"/>
              <a:t>PC2 for </a:t>
            </a:r>
            <a:r>
              <a:rPr lang="en-CA" sz="4400" dirty="0"/>
              <a:t>intra-band UL </a:t>
            </a:r>
            <a:r>
              <a:rPr lang="en-CA" sz="4400" dirty="0" smtClean="0"/>
              <a:t>contiguous CA</a:t>
            </a:r>
            <a:endParaRPr lang="en-CA" sz="4400" dirty="0"/>
          </a:p>
        </p:txBody>
      </p:sp>
      <p:sp>
        <p:nvSpPr>
          <p:cNvPr id="3" name="Subtitle 2">
            <a:extLst>
              <a:ext uri="{FF2B5EF4-FFF2-40B4-BE49-F238E27FC236}">
                <a16:creationId xmlns:a16="http://schemas.microsoft.com/office/drawing/2014/main" xmlns="" id="{10E252F5-07EB-4886-BC79-94B025EF90FF}"/>
              </a:ext>
            </a:extLst>
          </p:cNvPr>
          <p:cNvSpPr>
            <a:spLocks noGrp="1"/>
          </p:cNvSpPr>
          <p:nvPr>
            <p:ph type="subTitle" idx="1"/>
          </p:nvPr>
        </p:nvSpPr>
        <p:spPr>
          <a:xfrm>
            <a:off x="1524000" y="4532242"/>
            <a:ext cx="9144000" cy="725557"/>
          </a:xfrm>
        </p:spPr>
        <p:txBody>
          <a:bodyPr/>
          <a:lstStyle/>
          <a:p>
            <a:r>
              <a:rPr lang="en-US" dirty="0" smtClean="0"/>
              <a:t>Skyworks Solutions Inc., </a:t>
            </a:r>
            <a:r>
              <a:rPr lang="en-US" dirty="0" smtClean="0"/>
              <a:t>…</a:t>
            </a:r>
            <a:endParaRPr lang="en-US" dirty="0"/>
          </a:p>
        </p:txBody>
      </p:sp>
      <p:sp>
        <p:nvSpPr>
          <p:cNvPr id="4" name="TextBox 3">
            <a:extLst>
              <a:ext uri="{FF2B5EF4-FFF2-40B4-BE49-F238E27FC236}">
                <a16:creationId xmlns:a16="http://schemas.microsoft.com/office/drawing/2014/main" xmlns="" id="{7EE83764-0A69-4F31-A37F-356A6815C36B}"/>
              </a:ext>
            </a:extLst>
          </p:cNvPr>
          <p:cNvSpPr txBox="1"/>
          <p:nvPr/>
        </p:nvSpPr>
        <p:spPr>
          <a:xfrm>
            <a:off x="10212747" y="522328"/>
            <a:ext cx="1454244" cy="369332"/>
          </a:xfrm>
          <a:prstGeom prst="rect">
            <a:avLst/>
          </a:prstGeom>
          <a:noFill/>
        </p:spPr>
        <p:txBody>
          <a:bodyPr wrap="none" rtlCol="0">
            <a:spAutoFit/>
          </a:bodyPr>
          <a:lstStyle/>
          <a:p>
            <a:r>
              <a:rPr lang="sv-SE" b="1" dirty="0" smtClean="0">
                <a:latin typeface="Arial" panose="020B0604020202020204" pitchFamily="34" charset="0"/>
                <a:cs typeface="Arial" panose="020B0604020202020204" pitchFamily="34" charset="0"/>
              </a:rPr>
              <a:t>R4-210xxxx</a:t>
            </a:r>
            <a:endParaRPr lang="sv-SE"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a:t>
            </a:r>
            <a:r>
              <a:rPr lang="en-GB" b="1" dirty="0" smtClean="0">
                <a:latin typeface="Arial" panose="020B0604020202020204" pitchFamily="34" charset="0"/>
                <a:ea typeface="Times New Roman" panose="02020603050405020304" pitchFamily="18" charset="0"/>
                <a:cs typeface="Times New Roman" panose="02020603050405020304" pitchFamily="18" charset="0"/>
              </a:rPr>
              <a:t>98bis-e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a:t>
            </a:r>
            <a:r>
              <a:rPr lang="en-GB" b="1" dirty="0" smtClean="0">
                <a:latin typeface="Arial" panose="020B0604020202020204" pitchFamily="34" charset="0"/>
                <a:ea typeface="Times New Roman" panose="02020603050405020304" pitchFamily="18" charset="0"/>
                <a:cs typeface="Times New Roman" panose="02020603050405020304" pitchFamily="18" charset="0"/>
              </a:rPr>
              <a:t>12 – 20 Apr. </a:t>
            </a:r>
            <a:r>
              <a:rPr lang="en-GB" b="1" dirty="0" smtClean="0">
                <a:latin typeface="Arial" panose="020B0604020202020204" pitchFamily="34" charset="0"/>
                <a:ea typeface="Times New Roman" panose="02020603050405020304" pitchFamily="18" charset="0"/>
                <a:cs typeface="Times New Roman" panose="02020603050405020304" pitchFamily="18" charset="0"/>
              </a:rPr>
              <a:t>2021</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p:txBody>
          <a:bodyPr/>
          <a:lstStyle/>
          <a:p>
            <a:r>
              <a:rPr lang="en-CA" dirty="0" smtClean="0"/>
              <a:t>Background: </a:t>
            </a:r>
            <a:r>
              <a:rPr lang="en-CA" dirty="0" smtClean="0"/>
              <a:t>April 15 GTW agreements</a:t>
            </a:r>
            <a:endParaRPr lang="x-none"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813923" y="1448475"/>
            <a:ext cx="10515600" cy="1235287"/>
          </a:xfrm>
        </p:spPr>
        <p:txBody>
          <a:bodyPr>
            <a:noAutofit/>
          </a:bodyPr>
          <a:lstStyle/>
          <a:p>
            <a:pPr marL="0" indent="0">
              <a:buNone/>
            </a:pPr>
            <a:r>
              <a:rPr lang="en-CA" dirty="0" smtClean="0"/>
              <a:t>For BW class B contiguous allocation MPR</a:t>
            </a:r>
          </a:p>
          <a:p>
            <a:pPr marL="285750" indent="-285750"/>
            <a:r>
              <a:rPr lang="en-US" altLang="zh-CN" sz="2400" dirty="0"/>
              <a:t>Inner allocation</a:t>
            </a:r>
            <a:r>
              <a:rPr lang="en-US" altLang="zh-CN" sz="2400" dirty="0" smtClean="0"/>
              <a:t>: </a:t>
            </a:r>
            <a:r>
              <a:rPr lang="en-US" altLang="zh-CN" sz="2400" dirty="0" smtClean="0">
                <a:highlight>
                  <a:srgbClr val="00FF00"/>
                </a:highlight>
              </a:rPr>
              <a:t>Take </a:t>
            </a:r>
            <a:r>
              <a:rPr lang="en-US" altLang="zh-CN" sz="2400" dirty="0">
                <a:highlight>
                  <a:srgbClr val="00FF00"/>
                </a:highlight>
              </a:rPr>
              <a:t>the average value </a:t>
            </a:r>
          </a:p>
          <a:p>
            <a:pPr marL="285750" indent="-285750"/>
            <a:r>
              <a:rPr lang="en-US" altLang="zh-CN" sz="2400" dirty="0" smtClean="0"/>
              <a:t>Outer allocation: </a:t>
            </a:r>
            <a:r>
              <a:rPr lang="en-US" altLang="zh-CN" sz="2400" dirty="0" smtClean="0">
                <a:highlight>
                  <a:srgbClr val="00FF00"/>
                </a:highlight>
              </a:rPr>
              <a:t>Take </a:t>
            </a:r>
            <a:r>
              <a:rPr lang="en-US" altLang="zh-CN" sz="2400" dirty="0">
                <a:highlight>
                  <a:srgbClr val="00FF00"/>
                </a:highlight>
              </a:rPr>
              <a:t>the average value (TBD for edge allocation</a:t>
            </a:r>
            <a:r>
              <a:rPr lang="en-US" altLang="zh-CN" sz="2400" dirty="0" smtClean="0">
                <a:highlight>
                  <a:srgbClr val="00FF00"/>
                </a:highlight>
              </a:rPr>
              <a:t>)</a:t>
            </a:r>
          </a:p>
          <a:p>
            <a:pPr marL="0" indent="0">
              <a:buNone/>
            </a:pPr>
            <a:r>
              <a:rPr lang="en-CA" dirty="0"/>
              <a:t>For BW class </a:t>
            </a:r>
            <a:r>
              <a:rPr lang="en-CA" dirty="0" smtClean="0"/>
              <a:t>C </a:t>
            </a:r>
            <a:r>
              <a:rPr lang="en-CA" dirty="0"/>
              <a:t>contiguous allocation MPR</a:t>
            </a:r>
          </a:p>
          <a:p>
            <a:pPr marL="285750" lvl="1" indent="-285750">
              <a:spcBef>
                <a:spcPts val="1000"/>
              </a:spcBef>
            </a:pPr>
            <a:r>
              <a:rPr lang="en-US" altLang="zh-CN" dirty="0" smtClean="0"/>
              <a:t>Inner allocation: </a:t>
            </a:r>
            <a:r>
              <a:rPr lang="en-US" altLang="zh-CN" dirty="0">
                <a:highlight>
                  <a:srgbClr val="00FF00"/>
                </a:highlight>
              </a:rPr>
              <a:t>Take PC3 values ([7] for 256QAM</a:t>
            </a:r>
            <a:r>
              <a:rPr lang="en-US" altLang="zh-CN" dirty="0" smtClean="0">
                <a:highlight>
                  <a:srgbClr val="00FF00"/>
                </a:highlight>
              </a:rPr>
              <a:t>)</a:t>
            </a:r>
          </a:p>
          <a:p>
            <a:pPr marL="285750" lvl="1" indent="-285750">
              <a:spcBef>
                <a:spcPts val="1000"/>
              </a:spcBef>
            </a:pPr>
            <a:r>
              <a:rPr lang="en-US" altLang="zh-CN" dirty="0" smtClean="0"/>
              <a:t>Outer </a:t>
            </a:r>
            <a:r>
              <a:rPr lang="en-US" altLang="zh-CN" dirty="0"/>
              <a:t>allocation: </a:t>
            </a:r>
            <a:r>
              <a:rPr lang="en-US" altLang="zh-CN" dirty="0">
                <a:highlight>
                  <a:srgbClr val="00FF00"/>
                </a:highlight>
              </a:rPr>
              <a:t>Take PC3 values ([7] for 256QAM</a:t>
            </a:r>
            <a:r>
              <a:rPr lang="en-US" altLang="zh-CN" dirty="0" smtClean="0">
                <a:highlight>
                  <a:srgbClr val="00FF00"/>
                </a:highlight>
              </a:rPr>
              <a:t>)</a:t>
            </a:r>
            <a:endParaRPr lang="en-US" altLang="zh-CN" dirty="0">
              <a:highlight>
                <a:srgbClr val="00FF00"/>
              </a:highlight>
            </a:endParaRPr>
          </a:p>
        </p:txBody>
      </p:sp>
    </p:spTree>
    <p:extLst>
      <p:ext uri="{BB962C8B-B14F-4D97-AF65-F5344CB8AC3E}">
        <p14:creationId xmlns:p14="http://schemas.microsoft.com/office/powerpoint/2010/main" val="131749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01705" y="365125"/>
            <a:ext cx="11547335" cy="1325563"/>
          </a:xfrm>
        </p:spPr>
        <p:txBody>
          <a:bodyPr/>
          <a:lstStyle/>
          <a:p>
            <a:r>
              <a:rPr lang="en-CA" dirty="0" smtClean="0"/>
              <a:t>WF</a:t>
            </a:r>
            <a:r>
              <a:rPr lang="en-CA" dirty="0" smtClean="0"/>
              <a:t>: PC2 BW </a:t>
            </a:r>
            <a:r>
              <a:rPr lang="en-CA" dirty="0"/>
              <a:t>class </a:t>
            </a:r>
            <a:r>
              <a:rPr lang="en-CA" dirty="0" smtClean="0"/>
              <a:t>B </a:t>
            </a:r>
            <a:r>
              <a:rPr lang="en-CA" dirty="0"/>
              <a:t>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90027791"/>
              </p:ext>
            </p:extLst>
          </p:nvPr>
        </p:nvGraphicFramePr>
        <p:xfrm>
          <a:off x="608972" y="1722040"/>
          <a:ext cx="3105272" cy="3647939"/>
        </p:xfrm>
        <a:graphic>
          <a:graphicData uri="http://schemas.openxmlformats.org/drawingml/2006/table">
            <a:tbl>
              <a:tblPr firstRow="1" firstCol="1" bandRow="1">
                <a:tableStyleId>{5940675A-B579-460E-94D1-54222C63F5DA}</a:tableStyleId>
              </a:tblPr>
              <a:tblGrid>
                <a:gridCol w="1082290"/>
                <a:gridCol w="860040"/>
                <a:gridCol w="533524"/>
                <a:gridCol w="629418"/>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a:effectLst/>
                        </a:rPr>
                        <a:t>MPR for bandwidth class B(dB)</a:t>
                      </a:r>
                      <a:endParaRPr lang="en-US" sz="1400" b="1">
                        <a:effectLst/>
                        <a:latin typeface="Arial"/>
                        <a:ea typeface="Times New Roman"/>
                        <a:cs typeface="Times New Roman"/>
                      </a:endParaRPr>
                    </a:p>
                  </a:txBody>
                  <a:tcPr marL="58545" marR="58545" marT="0" marB="0"/>
                </a:tc>
                <a:tc hMerge="1">
                  <a:txBody>
                    <a:bodyPr/>
                    <a:lstStyle/>
                    <a:p>
                      <a:endParaRPr lang="en-US"/>
                    </a:p>
                  </a:txBody>
                  <a:tcPr/>
                </a:tc>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smtClean="0">
                          <a:effectLst/>
                        </a:rPr>
                        <a:t>outer</a:t>
                      </a:r>
                      <a:r>
                        <a:rPr lang="en-US" sz="1400" baseline="30000" dirty="0" smtClean="0">
                          <a:effectLst/>
                        </a:rPr>
                        <a:t>1</a:t>
                      </a:r>
                      <a:endParaRPr lang="en-US" sz="1400" b="1" baseline="30000" dirty="0">
                        <a:effectLst/>
                        <a:latin typeface="Arial"/>
                        <a:ea typeface="Times New Roman"/>
                        <a:cs typeface="Times New Roman"/>
                      </a:endParaRPr>
                    </a:p>
                  </a:txBody>
                  <a:tcPr marL="58545" marR="58545" marT="0" marB="0"/>
                </a:tc>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Pi/2 BPSK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4.0</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rPr>
                        <a:t>2.0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4.0</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4.0</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3.0</a:t>
                      </a:r>
                      <a:endParaRPr lang="en-US" sz="140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4.5</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5.5</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6.0</a:t>
                      </a:r>
                      <a:endParaRPr lang="en-US" sz="1400" dirty="0">
                        <a:effectLst/>
                        <a:latin typeface="Arial"/>
                        <a:ea typeface="Times New Roman"/>
                        <a:cs typeface="Times New Roman"/>
                      </a:endParaRPr>
                    </a:p>
                  </a:txBody>
                  <a:tcPr marL="58545" marR="58545" marT="0" marB="0"/>
                </a:tc>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rPr>
                        <a:t>2.5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5.0</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rPr>
                        <a:t>3.0</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5.0</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3.5</a:t>
                      </a:r>
                      <a:endParaRPr lang="en-US" sz="1400" dirty="0">
                        <a:effectLst/>
                        <a:latin typeface="Arial"/>
                        <a:ea typeface="Times New Roman"/>
                        <a:cs typeface="Times New Roman"/>
                      </a:endParaRPr>
                    </a:p>
                  </a:txBody>
                  <a:tcPr marL="58545" marR="58545"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5.0</a:t>
                      </a:r>
                      <a:r>
                        <a:rPr lang="en-US" sz="1400" baseline="30000" dirty="0" smtClean="0">
                          <a:effectLst/>
                        </a:rPr>
                        <a:t>1</a:t>
                      </a:r>
                      <a:endParaRPr lang="en-US" sz="1400" b="1" baseline="30000" dirty="0" smtClean="0">
                        <a:effectLst/>
                        <a:latin typeface="Arial"/>
                        <a:ea typeface="Times New Roman"/>
                        <a:cs typeface="Times New Roman"/>
                      </a:endParaRPr>
                    </a:p>
                  </a:txBody>
                  <a:tcPr marL="58545" marR="58545"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6.5</a:t>
                      </a:r>
                      <a:endParaRPr lang="en-US" sz="1400" dirty="0">
                        <a:effectLst/>
                        <a:latin typeface="Arial"/>
                        <a:ea typeface="Times New Roman"/>
                        <a:cs typeface="Times New Roman"/>
                      </a:endParaRPr>
                    </a:p>
                  </a:txBody>
                  <a:tcPr marL="58545" marR="58545" marT="0" marB="0"/>
                </a:tc>
              </a:tr>
              <a:tr h="117090">
                <a:tc gridSpan="4">
                  <a:txBody>
                    <a:bodyPr/>
                    <a:lstStyle/>
                    <a:p>
                      <a:pPr marL="0" marR="0">
                        <a:spcBef>
                          <a:spcPts val="0"/>
                        </a:spcBef>
                        <a:spcAft>
                          <a:spcPts val="0"/>
                        </a:spcAft>
                      </a:pPr>
                      <a:r>
                        <a:rPr lang="en-CA" sz="1400" dirty="0" smtClean="0">
                          <a:effectLst/>
                          <a:latin typeface="Arial"/>
                          <a:ea typeface="Times New Roman"/>
                          <a:cs typeface="Times New Roman"/>
                        </a:rPr>
                        <a:t>Note</a:t>
                      </a:r>
                      <a:r>
                        <a:rPr lang="en-CA" sz="1400" baseline="0" dirty="0" smtClean="0">
                          <a:effectLst/>
                          <a:latin typeface="Arial"/>
                          <a:ea typeface="Times New Roman"/>
                          <a:cs typeface="Times New Roman"/>
                        </a:rPr>
                        <a:t> 1: When 1 RB or 2 RB are allocated at the lower edge of lowest CC or upper edge of upper CC, MPR for outer is 5.5dB</a:t>
                      </a: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c hMerge="1">
                  <a:txBody>
                    <a:bodyPr/>
                    <a:lstStyle/>
                    <a:p>
                      <a:pPr marL="0" marR="0">
                        <a:spcBef>
                          <a:spcPts val="0"/>
                        </a:spcBef>
                        <a:spcAft>
                          <a:spcPts val="0"/>
                        </a:spcAft>
                      </a:pPr>
                      <a:endParaRPr lang="en-US" sz="1400" dirty="0">
                        <a:effectLst/>
                        <a:latin typeface="Arial"/>
                        <a:ea typeface="Times New Roman"/>
                        <a:cs typeface="Times New Roman"/>
                      </a:endParaRPr>
                    </a:p>
                  </a:txBody>
                  <a:tcPr marL="58545" marR="58545" marT="0" marB="0"/>
                </a:tc>
              </a:tr>
            </a:tbl>
          </a:graphicData>
        </a:graphic>
      </p:graphicFrame>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3957006" y="1448475"/>
            <a:ext cx="7372518"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smtClean="0"/>
              <a:t>Management of Edge allocation failing because of WOLA and lower guard band for class B CA:</a:t>
            </a:r>
          </a:p>
          <a:p>
            <a:r>
              <a:rPr lang="en-CA" altLang="zh-CN" dirty="0"/>
              <a:t>Since it is a very corner case when there is only allocation in one CC this can be handled with the following note:</a:t>
            </a:r>
          </a:p>
          <a:p>
            <a:r>
              <a:rPr lang="en-CA" altLang="zh-CN" dirty="0"/>
              <a:t>Note 1: When 1RB or 2RB are allocated at the lower edge of lowest CC or upper edge of upper CC,  MPR for outer is </a:t>
            </a:r>
            <a:r>
              <a:rPr lang="en-CA" altLang="zh-CN" dirty="0" smtClean="0"/>
              <a:t>5.5dB</a:t>
            </a:r>
          </a:p>
          <a:p>
            <a:r>
              <a:rPr lang="en-CA" altLang="zh-CN" b="1" dirty="0" smtClean="0"/>
              <a:t>WF: Table on the left is adopted for the specification</a:t>
            </a:r>
            <a:endParaRPr lang="en-US" altLang="zh-CN" b="1" dirty="0"/>
          </a:p>
        </p:txBody>
      </p:sp>
    </p:spTree>
    <p:extLst>
      <p:ext uri="{BB962C8B-B14F-4D97-AF65-F5344CB8AC3E}">
        <p14:creationId xmlns:p14="http://schemas.microsoft.com/office/powerpoint/2010/main" val="8337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01705" y="365125"/>
            <a:ext cx="11547335" cy="1325563"/>
          </a:xfrm>
        </p:spPr>
        <p:txBody>
          <a:bodyPr/>
          <a:lstStyle/>
          <a:p>
            <a:r>
              <a:rPr lang="en-CA" dirty="0" smtClean="0"/>
              <a:t>WF</a:t>
            </a:r>
            <a:r>
              <a:rPr lang="en-CA" dirty="0" smtClean="0"/>
              <a:t>: PC2 BW </a:t>
            </a:r>
            <a:r>
              <a:rPr lang="en-CA" dirty="0"/>
              <a:t>class </a:t>
            </a:r>
            <a:r>
              <a:rPr lang="en-CA" dirty="0" smtClean="0"/>
              <a:t>C </a:t>
            </a:r>
            <a:r>
              <a:rPr lang="en-CA" dirty="0"/>
              <a:t>contiguous allocation MPR</a:t>
            </a:r>
            <a:endParaRPr lang="x-non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02538616"/>
              </p:ext>
            </p:extLst>
          </p:nvPr>
        </p:nvGraphicFramePr>
        <p:xfrm>
          <a:off x="608972" y="1722040"/>
          <a:ext cx="3105272" cy="2794499"/>
        </p:xfrm>
        <a:graphic>
          <a:graphicData uri="http://schemas.openxmlformats.org/drawingml/2006/table">
            <a:tbl>
              <a:tblPr firstRow="1" firstCol="1" bandRow="1">
                <a:tableStyleId>{5940675A-B579-460E-94D1-54222C63F5DA}</a:tableStyleId>
              </a:tblPr>
              <a:tblGrid>
                <a:gridCol w="1082290"/>
                <a:gridCol w="860040"/>
                <a:gridCol w="533524"/>
                <a:gridCol w="629418"/>
              </a:tblGrid>
              <a:tr h="117090">
                <a:tc rowSpan="2" gridSpan="2">
                  <a:txBody>
                    <a:bodyPr/>
                    <a:lstStyle/>
                    <a:p>
                      <a:pPr marL="0" marR="0" algn="ctr">
                        <a:spcBef>
                          <a:spcPts val="0"/>
                        </a:spcBef>
                        <a:spcAft>
                          <a:spcPts val="0"/>
                        </a:spcAft>
                      </a:pPr>
                      <a:r>
                        <a:rPr lang="en-US" sz="1400" dirty="0">
                          <a:effectLst/>
                        </a:rPr>
                        <a:t>Modulation</a:t>
                      </a:r>
                      <a:endParaRPr lang="en-US" sz="1400" b="1" dirty="0">
                        <a:effectLst/>
                        <a:latin typeface="Arial"/>
                        <a:ea typeface="Times New Roman"/>
                        <a:cs typeface="Times New Roman"/>
                      </a:endParaRPr>
                    </a:p>
                    <a:p>
                      <a:pPr marL="0" marR="0" algn="ctr">
                        <a:spcBef>
                          <a:spcPts val="0"/>
                        </a:spcBef>
                        <a:spcAft>
                          <a:spcPts val="0"/>
                        </a:spcAft>
                      </a:pPr>
                      <a:r>
                        <a:rPr lang="en-US" sz="1400" dirty="0">
                          <a:effectLst/>
                        </a:rPr>
                        <a:t> </a:t>
                      </a:r>
                      <a:endParaRPr lang="en-US" sz="1400" b="1" dirty="0">
                        <a:effectLst/>
                        <a:latin typeface="Arial"/>
                        <a:ea typeface="Times New Roman"/>
                        <a:cs typeface="Times New Roman"/>
                      </a:endParaRPr>
                    </a:p>
                  </a:txBody>
                  <a:tcPr marL="58545" marR="58545" marT="0" marB="0"/>
                </a:tc>
                <a:tc rowSpan="2" hMerge="1">
                  <a:txBody>
                    <a:bodyPr/>
                    <a:lstStyle/>
                    <a:p>
                      <a:endParaRPr lang="en-US"/>
                    </a:p>
                  </a:txBody>
                  <a:tcPr/>
                </a:tc>
                <a:tc gridSpan="2">
                  <a:txBody>
                    <a:bodyPr/>
                    <a:lstStyle/>
                    <a:p>
                      <a:pPr marL="0" marR="0" algn="ctr">
                        <a:spcBef>
                          <a:spcPts val="0"/>
                        </a:spcBef>
                        <a:spcAft>
                          <a:spcPts val="0"/>
                        </a:spcAft>
                      </a:pPr>
                      <a:r>
                        <a:rPr lang="en-US" sz="1400" dirty="0">
                          <a:effectLst/>
                        </a:rPr>
                        <a:t>MPR for bandwidth class </a:t>
                      </a:r>
                      <a:r>
                        <a:rPr lang="en-US" sz="1400" dirty="0" smtClean="0">
                          <a:effectLst/>
                        </a:rPr>
                        <a:t>C (dB</a:t>
                      </a:r>
                      <a:r>
                        <a:rPr lang="en-US" sz="1400" dirty="0">
                          <a:effectLst/>
                        </a:rPr>
                        <a:t>)</a:t>
                      </a:r>
                      <a:endParaRPr lang="en-US" sz="1400" b="1" dirty="0">
                        <a:effectLst/>
                        <a:latin typeface="Arial"/>
                        <a:ea typeface="Times New Roman"/>
                        <a:cs typeface="Times New Roman"/>
                      </a:endParaRPr>
                    </a:p>
                  </a:txBody>
                  <a:tcPr marL="58545" marR="58545" marT="0" marB="0"/>
                </a:tc>
                <a:tc hMerge="1">
                  <a:txBody>
                    <a:bodyPr/>
                    <a:lstStyle/>
                    <a:p>
                      <a:endParaRPr lang="en-US"/>
                    </a:p>
                  </a:txBody>
                  <a:tcPr/>
                </a:tc>
              </a:tr>
              <a:tr h="117090">
                <a:tc gridSpan="2" vMerge="1">
                  <a:txBody>
                    <a:bodyPr/>
                    <a:lstStyle/>
                    <a:p>
                      <a:pPr marL="0" marR="0" algn="ctr">
                        <a:spcBef>
                          <a:spcPts val="0"/>
                        </a:spcBef>
                        <a:spcAft>
                          <a:spcPts val="0"/>
                        </a:spcAft>
                      </a:pPr>
                      <a:endParaRPr lang="en-US" sz="1400" b="1" dirty="0">
                        <a:effectLst/>
                        <a:latin typeface="Arial"/>
                        <a:ea typeface="Times New Roman"/>
                        <a:cs typeface="Times New Roman"/>
                      </a:endParaRPr>
                    </a:p>
                  </a:txBody>
                  <a:tcPr marL="58545" marR="58545" marT="0" marB="0"/>
                </a:tc>
                <a:tc hMerge="1" vMerge="1">
                  <a:txBody>
                    <a:bodyPr/>
                    <a:lstStyle/>
                    <a:p>
                      <a:endParaRPr lang="en-US"/>
                    </a:p>
                  </a:txBody>
                  <a:tcPr/>
                </a:tc>
                <a:tc>
                  <a:txBody>
                    <a:bodyPr/>
                    <a:lstStyle/>
                    <a:p>
                      <a:pPr marL="0" marR="0" algn="ctr">
                        <a:spcBef>
                          <a:spcPts val="0"/>
                        </a:spcBef>
                        <a:spcAft>
                          <a:spcPts val="0"/>
                        </a:spcAft>
                      </a:pPr>
                      <a:r>
                        <a:rPr lang="en-US" sz="1400">
                          <a:effectLst/>
                        </a:rPr>
                        <a:t>inner</a:t>
                      </a:r>
                      <a:endParaRPr lang="en-US" sz="1400" b="1">
                        <a:effectLst/>
                        <a:latin typeface="Arial"/>
                        <a:ea typeface="Times New Roman"/>
                        <a:cs typeface="Times New Roman"/>
                      </a:endParaRPr>
                    </a:p>
                  </a:txBody>
                  <a:tcPr marL="58545" marR="58545" marT="0" marB="0"/>
                </a:tc>
                <a:tc>
                  <a:txBody>
                    <a:bodyPr/>
                    <a:lstStyle/>
                    <a:p>
                      <a:pPr marL="0" marR="0" algn="ctr">
                        <a:spcBef>
                          <a:spcPts val="0"/>
                        </a:spcBef>
                        <a:spcAft>
                          <a:spcPts val="0"/>
                        </a:spcAft>
                      </a:pPr>
                      <a:r>
                        <a:rPr lang="en-US" sz="1400" dirty="0" smtClean="0">
                          <a:effectLst/>
                        </a:rPr>
                        <a:t>outer</a:t>
                      </a:r>
                      <a:endParaRPr lang="en-US" sz="1400" b="1" baseline="30000" dirty="0">
                        <a:effectLst/>
                        <a:latin typeface="Arial"/>
                        <a:ea typeface="Times New Roman"/>
                        <a:cs typeface="Times New Roman"/>
                      </a:endParaRPr>
                    </a:p>
                  </a:txBody>
                  <a:tcPr marL="58545" marR="58545" marT="0" marB="0"/>
                </a:tc>
              </a:tr>
              <a:tr h="234179">
                <a:tc rowSpan="5">
                  <a:txBody>
                    <a:bodyPr/>
                    <a:lstStyle/>
                    <a:p>
                      <a:pPr marL="0" marR="0">
                        <a:spcBef>
                          <a:spcPts val="0"/>
                        </a:spcBef>
                        <a:spcAft>
                          <a:spcPts val="0"/>
                        </a:spcAft>
                      </a:pPr>
                      <a:r>
                        <a:rPr lang="en-US" sz="1400" dirty="0">
                          <a:effectLst/>
                        </a:rPr>
                        <a:t>DFT-s-OFDM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Pi/2 BPSK</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a:effectLst/>
                          <a:latin typeface="Arial"/>
                          <a:ea typeface="Times New Roman"/>
                          <a:cs typeface="Times New Roman"/>
                        </a:rPr>
                        <a:t>7</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2.5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256QAM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latin typeface="Arial"/>
                          <a:ea typeface="Times New Roman"/>
                          <a:cs typeface="Times New Roman"/>
                        </a:rPr>
                        <a:t>[7]</a:t>
                      </a:r>
                      <a:endParaRPr lang="en-US" sz="14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7.5</a:t>
                      </a:r>
                    </a:p>
                  </a:txBody>
                  <a:tcPr marL="68580" marR="68580" marT="0" marB="0"/>
                </a:tc>
              </a:tr>
              <a:tr h="117090">
                <a:tc rowSpan="4">
                  <a:txBody>
                    <a:bodyPr/>
                    <a:lstStyle/>
                    <a:p>
                      <a:pPr marL="0" marR="0">
                        <a:spcBef>
                          <a:spcPts val="0"/>
                        </a:spcBef>
                        <a:spcAft>
                          <a:spcPts val="0"/>
                        </a:spcAft>
                      </a:pPr>
                      <a:r>
                        <a:rPr lang="en-US" sz="1400" dirty="0">
                          <a:effectLst/>
                        </a:rPr>
                        <a:t>CP-OFDM</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p>
                      <a:pPr marL="0" marR="0">
                        <a:spcBef>
                          <a:spcPts val="0"/>
                        </a:spcBef>
                        <a:spcAft>
                          <a:spcPts val="0"/>
                        </a:spcAft>
                      </a:pPr>
                      <a:r>
                        <a:rPr lang="en-US" sz="1400" dirty="0">
                          <a:effectLst/>
                        </a:rPr>
                        <a:t> </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QPSK</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16QAM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3.5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rPr>
                        <a:t>64QAM</a:t>
                      </a:r>
                      <a:endParaRPr lang="en-US" sz="140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a:effectLst/>
                          <a:latin typeface="Arial"/>
                          <a:ea typeface="Times New Roman"/>
                          <a:cs typeface="Times New Roman"/>
                        </a:rPr>
                        <a:t>5</a:t>
                      </a: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tr>
              <a:tr h="117090">
                <a:tc vMerge="1">
                  <a:txBody>
                    <a:bodyPr/>
                    <a:lstStyle/>
                    <a:p>
                      <a:pPr marL="0" marR="0">
                        <a:spcBef>
                          <a:spcPts val="0"/>
                        </a:spcBef>
                        <a:spcAft>
                          <a:spcPts val="0"/>
                        </a:spcAft>
                      </a:pPr>
                      <a:endParaRPr lang="en-US" sz="12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a:effectLst/>
                        </a:rPr>
                        <a:t>256QAM</a:t>
                      </a:r>
                      <a:endParaRPr lang="en-US" sz="1400" dirty="0">
                        <a:effectLst/>
                        <a:latin typeface="Arial"/>
                        <a:ea typeface="Times New Roman"/>
                        <a:cs typeface="Times New Roman"/>
                      </a:endParaRPr>
                    </a:p>
                  </a:txBody>
                  <a:tcPr marL="58545" marR="58545" marT="0" marB="0"/>
                </a:tc>
                <a:tc>
                  <a:txBody>
                    <a:bodyPr/>
                    <a:lstStyle/>
                    <a:p>
                      <a:pPr marL="0" marR="0">
                        <a:spcBef>
                          <a:spcPts val="0"/>
                        </a:spcBef>
                        <a:spcAft>
                          <a:spcPts val="0"/>
                        </a:spcAft>
                      </a:pPr>
                      <a:r>
                        <a:rPr lang="en-US" sz="1400" dirty="0" smtClean="0">
                          <a:effectLst/>
                          <a:latin typeface="Arial"/>
                          <a:ea typeface="Times New Roman"/>
                          <a:cs typeface="Times New Roman"/>
                        </a:rPr>
                        <a:t>[7]</a:t>
                      </a:r>
                      <a:endParaRPr lang="en-US" sz="1400" dirty="0">
                        <a:effectLst/>
                        <a:latin typeface="Arial"/>
                        <a:ea typeface="Times New Roman"/>
                        <a:cs typeface="Times New Roman"/>
                      </a:endParaRPr>
                    </a:p>
                  </a:txBody>
                  <a:tcPr marL="68580" marR="68580" marT="0" marB="0"/>
                </a:tc>
                <a:tc>
                  <a:txBody>
                    <a:bodyPr/>
                    <a:lstStyle/>
                    <a:p>
                      <a:pPr marL="0" marR="0">
                        <a:spcBef>
                          <a:spcPts val="0"/>
                        </a:spcBef>
                        <a:spcAft>
                          <a:spcPts val="0"/>
                        </a:spcAft>
                      </a:pPr>
                      <a:r>
                        <a:rPr lang="en-US" sz="1400" dirty="0">
                          <a:effectLst/>
                          <a:latin typeface="Arial"/>
                          <a:ea typeface="Times New Roman"/>
                          <a:cs typeface="Times New Roman"/>
                        </a:rPr>
                        <a:t>8</a:t>
                      </a:r>
                    </a:p>
                  </a:txBody>
                  <a:tcPr marL="68580" marR="68580" marT="0" marB="0"/>
                </a:tc>
              </a:tr>
            </a:tbl>
          </a:graphicData>
        </a:graphic>
      </p:graphicFrame>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4062202" y="1448475"/>
            <a:ext cx="7267321" cy="12352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smtClean="0"/>
              <a:t>Management of 256 QAM MPR:</a:t>
            </a:r>
          </a:p>
          <a:p>
            <a:r>
              <a:rPr lang="en-CA" altLang="zh-CN" dirty="0"/>
              <a:t>Since </a:t>
            </a:r>
            <a:r>
              <a:rPr lang="en-CA" altLang="zh-CN" dirty="0" smtClean="0"/>
              <a:t>there is only open question only for inner 256QAM this is only limited by EVM</a:t>
            </a:r>
          </a:p>
          <a:p>
            <a:r>
              <a:rPr lang="en-CA" altLang="zh-CN" dirty="0" smtClean="0"/>
              <a:t>Since EVM for CA is evaluated with only one CC allocated at the time, the 1CC MPR is enough to guarantee EVM (4.5dB for DFT-s-OFDM and 6.5dB). Note that Image leakage of 28dB would not allow to meet 256QAM EVM in most case.</a:t>
            </a:r>
          </a:p>
          <a:p>
            <a:r>
              <a:rPr lang="en-CA" altLang="zh-CN" b="1" dirty="0" smtClean="0"/>
              <a:t>WF: </a:t>
            </a:r>
            <a:r>
              <a:rPr lang="en-CA" altLang="zh-CN" b="1" dirty="0"/>
              <a:t>Table on the left is adopted for the </a:t>
            </a:r>
            <a:r>
              <a:rPr lang="en-CA" altLang="zh-CN" b="1" dirty="0" smtClean="0"/>
              <a:t>specification without square brackets</a:t>
            </a:r>
            <a:endParaRPr lang="en-US" altLang="zh-CN" b="1" dirty="0"/>
          </a:p>
        </p:txBody>
      </p:sp>
    </p:spTree>
    <p:extLst>
      <p:ext uri="{BB962C8B-B14F-4D97-AF65-F5344CB8AC3E}">
        <p14:creationId xmlns:p14="http://schemas.microsoft.com/office/powerpoint/2010/main" val="405224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smtClean="0"/>
              <a:t>WF</a:t>
            </a:r>
            <a:r>
              <a:rPr lang="en-CA" dirty="0" smtClean="0"/>
              <a:t>: PC2 BW </a:t>
            </a:r>
            <a:r>
              <a:rPr lang="en-CA" dirty="0"/>
              <a:t>class </a:t>
            </a:r>
            <a:r>
              <a:rPr lang="en-CA" dirty="0" smtClean="0"/>
              <a:t>B non-contiguous allocation MPR</a:t>
            </a:r>
            <a:endParaRPr lang="x-none" dirty="0"/>
          </a:p>
        </p:txBody>
      </p:sp>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smtClean="0"/>
              <a:t>For inner, Qualcomm WC input is linked to the merge of inner and outer1</a:t>
            </a:r>
          </a:p>
          <a:p>
            <a:pPr lvl="1"/>
            <a:r>
              <a:rPr lang="en-CA" altLang="zh-CN" dirty="0" smtClean="0"/>
              <a:t>This is not acceptable because it makes PC2 inner 3.5dB lower than PC3 which cannot be justified as it makes PC2 best power capability worse that PC3</a:t>
            </a:r>
          </a:p>
          <a:p>
            <a:pPr lvl="1"/>
            <a:r>
              <a:rPr lang="en-CA" altLang="zh-CN" dirty="0" smtClean="0"/>
              <a:t>Without Qualcomm input there is good alignment and average can be taken</a:t>
            </a:r>
          </a:p>
          <a:p>
            <a:r>
              <a:rPr lang="en-CA" altLang="zh-CN" dirty="0" smtClean="0"/>
              <a:t>For Outer 1and outer 2 since most inputs are within 0.5dB of the average in most cases, the average is proposed</a:t>
            </a:r>
          </a:p>
          <a:p>
            <a:r>
              <a:rPr lang="en-CA" altLang="zh-CN" b="1" dirty="0" smtClean="0"/>
              <a:t>WF: values in the WF column for inner, outer 1 and outer 2 is 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3676448546"/>
              </p:ext>
            </p:extLst>
          </p:nvPr>
        </p:nvGraphicFramePr>
        <p:xfrm>
          <a:off x="305919" y="978912"/>
          <a:ext cx="11064322" cy="171946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xmlns="" val="20000"/>
                    </a:ext>
                  </a:extLst>
                </a:gridCol>
                <a:gridCol w="680085">
                  <a:extLst>
                    <a:ext uri="{9D8B030D-6E8A-4147-A177-3AD203B41FA5}">
                      <a16:colId xmlns:a16="http://schemas.microsoft.com/office/drawing/2014/main" xmlns="" val="20001"/>
                    </a:ext>
                  </a:extLst>
                </a:gridCol>
                <a:gridCol w="434570">
                  <a:extLst>
                    <a:ext uri="{9D8B030D-6E8A-4147-A177-3AD203B41FA5}">
                      <a16:colId xmlns:a16="http://schemas.microsoft.com/office/drawing/2014/main" xmlns="" val="20002"/>
                    </a:ext>
                  </a:extLst>
                </a:gridCol>
                <a:gridCol w="432435">
                  <a:extLst>
                    <a:ext uri="{9D8B030D-6E8A-4147-A177-3AD203B41FA5}">
                      <a16:colId xmlns:a16="http://schemas.microsoft.com/office/drawing/2014/main" xmlns="" val="20003"/>
                    </a:ext>
                  </a:extLst>
                </a:gridCol>
                <a:gridCol w="355560">
                  <a:extLst>
                    <a:ext uri="{9D8B030D-6E8A-4147-A177-3AD203B41FA5}">
                      <a16:colId xmlns:a16="http://schemas.microsoft.com/office/drawing/2014/main" xmlns="" val="20004"/>
                    </a:ext>
                  </a:extLst>
                </a:gridCol>
                <a:gridCol w="391115">
                  <a:extLst>
                    <a:ext uri="{9D8B030D-6E8A-4147-A177-3AD203B41FA5}">
                      <a16:colId xmlns:a16="http://schemas.microsoft.com/office/drawing/2014/main" xmlns="" val="20005"/>
                    </a:ext>
                  </a:extLst>
                </a:gridCol>
                <a:gridCol w="387985">
                  <a:extLst>
                    <a:ext uri="{9D8B030D-6E8A-4147-A177-3AD203B41FA5}">
                      <a16:colId xmlns:a16="http://schemas.microsoft.com/office/drawing/2014/main" xmlns="" val="20006"/>
                    </a:ext>
                  </a:extLst>
                </a:gridCol>
                <a:gridCol w="425895">
                  <a:extLst>
                    <a:ext uri="{9D8B030D-6E8A-4147-A177-3AD203B41FA5}">
                      <a16:colId xmlns:a16="http://schemas.microsoft.com/office/drawing/2014/main" xmlns="" val="20007"/>
                    </a:ext>
                  </a:extLst>
                </a:gridCol>
                <a:gridCol w="456959">
                  <a:extLst>
                    <a:ext uri="{9D8B030D-6E8A-4147-A177-3AD203B41FA5}">
                      <a16:colId xmlns:a16="http://schemas.microsoft.com/office/drawing/2014/main" xmlns="" val="20008"/>
                    </a:ext>
                  </a:extLst>
                </a:gridCol>
                <a:gridCol w="456959">
                  <a:extLst>
                    <a:ext uri="{9D8B030D-6E8A-4147-A177-3AD203B41FA5}">
                      <a16:colId xmlns:a16="http://schemas.microsoft.com/office/drawing/2014/main" xmlns="" val="20009"/>
                    </a:ext>
                  </a:extLst>
                </a:gridCol>
                <a:gridCol w="419427">
                  <a:extLst>
                    <a:ext uri="{9D8B030D-6E8A-4147-A177-3AD203B41FA5}">
                      <a16:colId xmlns:a16="http://schemas.microsoft.com/office/drawing/2014/main" xmlns="" val="20010"/>
                    </a:ext>
                  </a:extLst>
                </a:gridCol>
                <a:gridCol w="419427">
                  <a:extLst>
                    <a:ext uri="{9D8B030D-6E8A-4147-A177-3AD203B41FA5}">
                      <a16:colId xmlns:a16="http://schemas.microsoft.com/office/drawing/2014/main" xmlns="" val="20011"/>
                    </a:ext>
                  </a:extLst>
                </a:gridCol>
                <a:gridCol w="341730">
                  <a:extLst>
                    <a:ext uri="{9D8B030D-6E8A-4147-A177-3AD203B41FA5}">
                      <a16:colId xmlns:a16="http://schemas.microsoft.com/office/drawing/2014/main" xmlns="" val="20012"/>
                    </a:ext>
                  </a:extLst>
                </a:gridCol>
                <a:gridCol w="391115">
                  <a:extLst>
                    <a:ext uri="{9D8B030D-6E8A-4147-A177-3AD203B41FA5}">
                      <a16:colId xmlns:a16="http://schemas.microsoft.com/office/drawing/2014/main" xmlns="" val="20013"/>
                    </a:ext>
                  </a:extLst>
                </a:gridCol>
                <a:gridCol w="456301">
                  <a:extLst>
                    <a:ext uri="{9D8B030D-6E8A-4147-A177-3AD203B41FA5}">
                      <a16:colId xmlns:a16="http://schemas.microsoft.com/office/drawing/2014/main" xmlns="" val="20014"/>
                    </a:ext>
                  </a:extLst>
                </a:gridCol>
                <a:gridCol w="456301">
                  <a:extLst>
                    <a:ext uri="{9D8B030D-6E8A-4147-A177-3AD203B41FA5}">
                      <a16:colId xmlns:a16="http://schemas.microsoft.com/office/drawing/2014/main" xmlns="" val="20015"/>
                    </a:ext>
                  </a:extLst>
                </a:gridCol>
                <a:gridCol w="456301">
                  <a:extLst>
                    <a:ext uri="{9D8B030D-6E8A-4147-A177-3AD203B41FA5}">
                      <a16:colId xmlns:a16="http://schemas.microsoft.com/office/drawing/2014/main" xmlns="" val="20016"/>
                    </a:ext>
                  </a:extLst>
                </a:gridCol>
                <a:gridCol w="456301">
                  <a:extLst>
                    <a:ext uri="{9D8B030D-6E8A-4147-A177-3AD203B41FA5}">
                      <a16:colId xmlns:a16="http://schemas.microsoft.com/office/drawing/2014/main" xmlns="" val="20017"/>
                    </a:ext>
                  </a:extLst>
                </a:gridCol>
                <a:gridCol w="421323">
                  <a:extLst>
                    <a:ext uri="{9D8B030D-6E8A-4147-A177-3AD203B41FA5}">
                      <a16:colId xmlns:a16="http://schemas.microsoft.com/office/drawing/2014/main" xmlns="" val="20018"/>
                    </a:ext>
                  </a:extLst>
                </a:gridCol>
                <a:gridCol w="432435">
                  <a:extLst>
                    <a:ext uri="{9D8B030D-6E8A-4147-A177-3AD203B41FA5}">
                      <a16:colId xmlns:a16="http://schemas.microsoft.com/office/drawing/2014/main" xmlns="" val="20019"/>
                    </a:ext>
                  </a:extLst>
                </a:gridCol>
                <a:gridCol w="421323">
                  <a:extLst>
                    <a:ext uri="{9D8B030D-6E8A-4147-A177-3AD203B41FA5}">
                      <a16:colId xmlns:a16="http://schemas.microsoft.com/office/drawing/2014/main" xmlns="" val="20020"/>
                    </a:ext>
                  </a:extLst>
                </a:gridCol>
                <a:gridCol w="383223">
                  <a:extLst>
                    <a:ext uri="{9D8B030D-6E8A-4147-A177-3AD203B41FA5}">
                      <a16:colId xmlns:a16="http://schemas.microsoft.com/office/drawing/2014/main" xmlns="" val="20021"/>
                    </a:ext>
                  </a:extLst>
                </a:gridCol>
                <a:gridCol w="387985">
                  <a:extLst>
                    <a:ext uri="{9D8B030D-6E8A-4147-A177-3AD203B41FA5}">
                      <a16:colId xmlns:a16="http://schemas.microsoft.com/office/drawing/2014/main" xmlns="" val="20022"/>
                    </a:ext>
                  </a:extLst>
                </a:gridCol>
                <a:gridCol w="421323">
                  <a:extLst>
                    <a:ext uri="{9D8B030D-6E8A-4147-A177-3AD203B41FA5}">
                      <a16:colId xmlns:a16="http://schemas.microsoft.com/office/drawing/2014/main" xmlns="" val="20023"/>
                    </a:ext>
                  </a:extLst>
                </a:gridCol>
                <a:gridCol w="367348">
                  <a:extLst>
                    <a:ext uri="{9D8B030D-6E8A-4147-A177-3AD203B41FA5}">
                      <a16:colId xmlns:a16="http://schemas.microsoft.com/office/drawing/2014/main" xmlns="" val="20024"/>
                    </a:ext>
                  </a:extLst>
                </a:gridCol>
                <a:gridCol w="421323">
                  <a:extLst>
                    <a:ext uri="{9D8B030D-6E8A-4147-A177-3AD203B41FA5}">
                      <a16:colId xmlns:a16="http://schemas.microsoft.com/office/drawing/2014/main" xmlns="" val="20025"/>
                    </a:ext>
                  </a:extLst>
                </a:gridCol>
              </a:tblGrid>
              <a:tr h="189580">
                <a:tc gridSpan="2">
                  <a:txBody>
                    <a:bodyPr/>
                    <a:lstStyle/>
                    <a:p>
                      <a:pPr algn="ctr" fontAlgn="base" hangingPunct="0">
                        <a:spcAft>
                          <a:spcPts val="600"/>
                        </a:spcAft>
                      </a:pPr>
                      <a:r>
                        <a:rPr lang="en-GB" sz="1100" dirty="0">
                          <a:effectLst/>
                        </a:rPr>
                        <a:t>BW class B</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xmlns=""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smtClean="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smtClean="0">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smtClean="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smtClean="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smtClean="0">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smtClean="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smtClean="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smtClean="0">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smtClean="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extLst>
                  <a:ext uri="{0D108BD9-81ED-4DB2-BD59-A6C34878D82A}">
                    <a16:rowId xmlns:a16="http://schemas.microsoft.com/office/drawing/2014/main" xmlns=""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rPr>
                        <a:t>2</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3</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11.5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13</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13</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xmlns=""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highlight>
                            <a:srgbClr val="00FF00"/>
                          </a:highlight>
                          <a:latin typeface="+mn-lt"/>
                          <a:ea typeface="+mn-ea"/>
                          <a:cs typeface="+mn-cs"/>
                        </a:rPr>
                        <a:t>3</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5.5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3</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5.5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5.5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en-US" alt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en-US" alt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4.5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4.5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highlight>
                            <a:srgbClr val="00FF00"/>
                          </a:highlight>
                          <a:latin typeface="+mn-lt"/>
                          <a:ea typeface="+mn-ea"/>
                          <a:cs typeface="+mn-cs"/>
                        </a:rPr>
                        <a:t>4.5</a:t>
                      </a:r>
                    </a:p>
                  </a:txBody>
                  <a:tcPr marL="68580" marR="68580" marT="0" marB="0"/>
                </a:tc>
                <a:tc>
                  <a:txBody>
                    <a:bodyPr/>
                    <a:lstStyle/>
                    <a:p>
                      <a:pPr fontAlgn="base" hangingPunct="0">
                        <a:spcAft>
                          <a:spcPts val="600"/>
                        </a:spcAft>
                      </a:pPr>
                      <a:r>
                        <a:rPr lang="en-GB" sz="1100" dirty="0">
                          <a:effectLst/>
                        </a:rPr>
                        <a:t> 6</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4.5</a:t>
                      </a:r>
                    </a:p>
                  </a:txBody>
                  <a:tcPr marL="68580" marR="68580" marT="0" marB="0">
                    <a:solidFill>
                      <a:srgbClr val="92D050"/>
                    </a:solidFill>
                  </a:tcPr>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6.5</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6</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highlight>
                            <a:srgbClr val="00FF00"/>
                          </a:highlight>
                          <a:latin typeface="+mn-lt"/>
                          <a:ea typeface="+mn-ea"/>
                          <a:cs typeface="+mn-cs"/>
                        </a:rPr>
                        <a:t>6</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6</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6.5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2.5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rPr>
                        <a:t>4</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6.5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3.5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6.5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6.5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12</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rPr>
                        <a:t>14</a:t>
                      </a:r>
                      <a:endParaRPr lang="zh-CN" sz="110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GB" sz="1100" dirty="0">
                          <a:effectLst/>
                        </a:rPr>
                        <a:t>14</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rPr>
                        <a:t>13.5</a:t>
                      </a:r>
                      <a:endParaRPr lang="zh-CN" sz="1100" dirty="0">
                        <a:effectLst/>
                        <a:latin typeface="Times New Roman" panose="02020603050405020304" pitchFamily="18" charset="0"/>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US" altLang="zh-CN" sz="1100" kern="1200" dirty="0">
                          <a:effectLst/>
                        </a:rPr>
                        <a:t>14</a:t>
                      </a:r>
                      <a:endParaRPr lang="zh-CN" sz="1100" kern="1200" dirty="0">
                        <a:solidFill>
                          <a:srgbClr val="000000"/>
                        </a:solidFill>
                        <a:effectLst/>
                        <a:latin typeface="Times New Roman" panose="02020603050405020304" pitchFamily="18" charset="0"/>
                        <a:ea typeface="Yu Mincho"/>
                        <a:cs typeface="+mn-cs"/>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xmlns="" val="10006"/>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3</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3</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4</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3</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latin typeface="+mn-lt"/>
                          <a:ea typeface="+mn-ea"/>
                          <a:cs typeface="+mn-cs"/>
                        </a:rPr>
                        <a:t>3.5</a:t>
                      </a:r>
                      <a:endParaRPr lang="zh-CN" sz="1100" kern="1200" dirty="0">
                        <a:solidFill>
                          <a:schemeClr val="tx1"/>
                        </a:solidFill>
                        <a:effectLs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3.5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dirty="0">
                          <a:effectLst/>
                        </a:rPr>
                        <a:t>7</a:t>
                      </a:r>
                      <a:endParaRPr lang="zh-CN" sz="1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smtClean="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smtClean="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rPr>
                        <a:t>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7</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smtClean="0">
                          <a:effectLst/>
                        </a:rPr>
                        <a:t>7</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smtClean="0">
                          <a:effectLst/>
                        </a:rPr>
                        <a:t>7</a:t>
                      </a:r>
                      <a:endParaRPr lang="zh-CN" sz="110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solidFill>
                      <a:srgbClr val="FFC000"/>
                    </a:solidFill>
                  </a:tcPr>
                </a:tc>
                <a:tc>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a:txBody>
                    <a:bodyPr/>
                    <a:lstStyle/>
                    <a:p>
                      <a:pPr fontAlgn="base" hangingPunct="0">
                        <a:spcAft>
                          <a:spcPts val="0"/>
                        </a:spcAft>
                      </a:pPr>
                      <a:r>
                        <a:rPr lang="en-US" sz="1100">
                          <a:effectLst/>
                        </a:rPr>
                        <a:t>7.5</a:t>
                      </a:r>
                      <a:endParaRPr lang="zh-CN" sz="1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rPr>
                        <a:t>7.5</a:t>
                      </a:r>
                      <a:endParaRPr lang="zh-CN" sz="11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rPr>
                        <a:t>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rPr>
                        <a:t> 7.5</a:t>
                      </a:r>
                      <a:endParaRPr lang="zh-CN" sz="1100" dirty="0">
                        <a:effectLst/>
                        <a:latin typeface="Times New Roman" panose="02020603050405020304" pitchFamily="18" charset="0"/>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US" altLang="zh-CN" sz="1100" b="1" kern="1200" dirty="0">
                          <a:solidFill>
                            <a:schemeClr val="tx1"/>
                          </a:solidFill>
                          <a:effectLst/>
                          <a:latin typeface="+mn-lt"/>
                          <a:ea typeface="+mn-ea"/>
                          <a:cs typeface="+mn-cs"/>
                        </a:rPr>
                        <a:t>7.5</a:t>
                      </a:r>
                      <a:endParaRPr lang="zh-CN" sz="1100" b="1" kern="1200" dirty="0">
                        <a:solidFill>
                          <a:schemeClr val="tx1"/>
                        </a:solidFill>
                        <a:effectLst/>
                        <a:latin typeface="+mn-lt"/>
                        <a:ea typeface="+mn-ea"/>
                        <a:cs typeface="+mn-cs"/>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60340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372235" y="365126"/>
            <a:ext cx="11676806" cy="703024"/>
          </a:xfrm>
        </p:spPr>
        <p:txBody>
          <a:bodyPr>
            <a:normAutofit fontScale="90000"/>
          </a:bodyPr>
          <a:lstStyle/>
          <a:p>
            <a:r>
              <a:rPr lang="en-CA" dirty="0" smtClean="0"/>
              <a:t>WF</a:t>
            </a:r>
            <a:r>
              <a:rPr lang="en-CA" dirty="0" smtClean="0"/>
              <a:t>: PC2 BW </a:t>
            </a:r>
            <a:r>
              <a:rPr lang="en-CA" dirty="0"/>
              <a:t>class </a:t>
            </a:r>
            <a:r>
              <a:rPr lang="en-CA" dirty="0" smtClean="0"/>
              <a:t>C non-contiguous allocation MPR</a:t>
            </a:r>
            <a:endParaRPr lang="x-none" dirty="0"/>
          </a:p>
        </p:txBody>
      </p:sp>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299405" y="2826769"/>
            <a:ext cx="11417465" cy="617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altLang="zh-CN" dirty="0" smtClean="0"/>
              <a:t>For inner, Qualcomm WC input is linked to the merge of inner and outer1</a:t>
            </a:r>
          </a:p>
          <a:p>
            <a:pPr lvl="1"/>
            <a:r>
              <a:rPr lang="en-CA" altLang="zh-CN" dirty="0" smtClean="0"/>
              <a:t>This is not acceptable because it makes PC2 inner 3dB lower than PC3 which cannot be justified as it makes PC2 best power capability no better than PC3</a:t>
            </a:r>
          </a:p>
          <a:p>
            <a:pPr lvl="1"/>
            <a:r>
              <a:rPr lang="en-CA" altLang="zh-CN" dirty="0" smtClean="0"/>
              <a:t>Without Qualcomm input there is good alignment and average can be taken</a:t>
            </a:r>
          </a:p>
          <a:p>
            <a:r>
              <a:rPr lang="en-CA" altLang="zh-CN" dirty="0" smtClean="0"/>
              <a:t>For Outer 1and outer 2 since all inputs are within 1dB of the average in most cases, the average is proposed</a:t>
            </a:r>
          </a:p>
          <a:p>
            <a:r>
              <a:rPr lang="en-CA" altLang="zh-CN" b="1" dirty="0" smtClean="0"/>
              <a:t>WF: values in the WF column for inner, outer 1 and outer 2 is </a:t>
            </a:r>
            <a:r>
              <a:rPr lang="en-CA" altLang="zh-CN" b="1" dirty="0"/>
              <a:t>adopted for the specification</a:t>
            </a:r>
          </a:p>
        </p:txBody>
      </p:sp>
      <p:graphicFrame>
        <p:nvGraphicFramePr>
          <p:cNvPr id="6" name="表格 2"/>
          <p:cNvGraphicFramePr>
            <a:graphicFrameLocks noGrp="1"/>
          </p:cNvGraphicFramePr>
          <p:nvPr>
            <p:extLst>
              <p:ext uri="{D42A27DB-BD31-4B8C-83A1-F6EECF244321}">
                <p14:modId xmlns:p14="http://schemas.microsoft.com/office/powerpoint/2010/main" val="2060982179"/>
              </p:ext>
            </p:extLst>
          </p:nvPr>
        </p:nvGraphicFramePr>
        <p:xfrm>
          <a:off x="305919" y="978912"/>
          <a:ext cx="11064322" cy="1719464"/>
        </p:xfrm>
        <a:graphic>
          <a:graphicData uri="http://schemas.openxmlformats.org/drawingml/2006/table">
            <a:tbl>
              <a:tblPr firstRow="1" firstCol="1" bandRow="1">
                <a:tableStyleId>{5940675A-B579-460E-94D1-54222C63F5DA}</a:tableStyleId>
              </a:tblPr>
              <a:tblGrid>
                <a:gridCol w="389573">
                  <a:extLst>
                    <a:ext uri="{9D8B030D-6E8A-4147-A177-3AD203B41FA5}">
                      <a16:colId xmlns:a16="http://schemas.microsoft.com/office/drawing/2014/main" xmlns="" val="20000"/>
                    </a:ext>
                  </a:extLst>
                </a:gridCol>
                <a:gridCol w="680085">
                  <a:extLst>
                    <a:ext uri="{9D8B030D-6E8A-4147-A177-3AD203B41FA5}">
                      <a16:colId xmlns:a16="http://schemas.microsoft.com/office/drawing/2014/main" xmlns="" val="20001"/>
                    </a:ext>
                  </a:extLst>
                </a:gridCol>
                <a:gridCol w="434570">
                  <a:extLst>
                    <a:ext uri="{9D8B030D-6E8A-4147-A177-3AD203B41FA5}">
                      <a16:colId xmlns:a16="http://schemas.microsoft.com/office/drawing/2014/main" xmlns="" val="20002"/>
                    </a:ext>
                  </a:extLst>
                </a:gridCol>
                <a:gridCol w="432435">
                  <a:extLst>
                    <a:ext uri="{9D8B030D-6E8A-4147-A177-3AD203B41FA5}">
                      <a16:colId xmlns:a16="http://schemas.microsoft.com/office/drawing/2014/main" xmlns="" val="20003"/>
                    </a:ext>
                  </a:extLst>
                </a:gridCol>
                <a:gridCol w="355560">
                  <a:extLst>
                    <a:ext uri="{9D8B030D-6E8A-4147-A177-3AD203B41FA5}">
                      <a16:colId xmlns:a16="http://schemas.microsoft.com/office/drawing/2014/main" xmlns="" val="20004"/>
                    </a:ext>
                  </a:extLst>
                </a:gridCol>
                <a:gridCol w="391115">
                  <a:extLst>
                    <a:ext uri="{9D8B030D-6E8A-4147-A177-3AD203B41FA5}">
                      <a16:colId xmlns:a16="http://schemas.microsoft.com/office/drawing/2014/main" xmlns="" val="20005"/>
                    </a:ext>
                  </a:extLst>
                </a:gridCol>
                <a:gridCol w="387985">
                  <a:extLst>
                    <a:ext uri="{9D8B030D-6E8A-4147-A177-3AD203B41FA5}">
                      <a16:colId xmlns:a16="http://schemas.microsoft.com/office/drawing/2014/main" xmlns="" val="20006"/>
                    </a:ext>
                  </a:extLst>
                </a:gridCol>
                <a:gridCol w="425895">
                  <a:extLst>
                    <a:ext uri="{9D8B030D-6E8A-4147-A177-3AD203B41FA5}">
                      <a16:colId xmlns:a16="http://schemas.microsoft.com/office/drawing/2014/main" xmlns="" val="20007"/>
                    </a:ext>
                  </a:extLst>
                </a:gridCol>
                <a:gridCol w="456959">
                  <a:extLst>
                    <a:ext uri="{9D8B030D-6E8A-4147-A177-3AD203B41FA5}">
                      <a16:colId xmlns:a16="http://schemas.microsoft.com/office/drawing/2014/main" xmlns="" val="20008"/>
                    </a:ext>
                  </a:extLst>
                </a:gridCol>
                <a:gridCol w="456959">
                  <a:extLst>
                    <a:ext uri="{9D8B030D-6E8A-4147-A177-3AD203B41FA5}">
                      <a16:colId xmlns:a16="http://schemas.microsoft.com/office/drawing/2014/main" xmlns="" val="20009"/>
                    </a:ext>
                  </a:extLst>
                </a:gridCol>
                <a:gridCol w="419427">
                  <a:extLst>
                    <a:ext uri="{9D8B030D-6E8A-4147-A177-3AD203B41FA5}">
                      <a16:colId xmlns:a16="http://schemas.microsoft.com/office/drawing/2014/main" xmlns="" val="20010"/>
                    </a:ext>
                  </a:extLst>
                </a:gridCol>
                <a:gridCol w="419427">
                  <a:extLst>
                    <a:ext uri="{9D8B030D-6E8A-4147-A177-3AD203B41FA5}">
                      <a16:colId xmlns:a16="http://schemas.microsoft.com/office/drawing/2014/main" xmlns="" val="20011"/>
                    </a:ext>
                  </a:extLst>
                </a:gridCol>
                <a:gridCol w="341730">
                  <a:extLst>
                    <a:ext uri="{9D8B030D-6E8A-4147-A177-3AD203B41FA5}">
                      <a16:colId xmlns:a16="http://schemas.microsoft.com/office/drawing/2014/main" xmlns="" val="20012"/>
                    </a:ext>
                  </a:extLst>
                </a:gridCol>
                <a:gridCol w="391115">
                  <a:extLst>
                    <a:ext uri="{9D8B030D-6E8A-4147-A177-3AD203B41FA5}">
                      <a16:colId xmlns:a16="http://schemas.microsoft.com/office/drawing/2014/main" xmlns="" val="20013"/>
                    </a:ext>
                  </a:extLst>
                </a:gridCol>
                <a:gridCol w="456301">
                  <a:extLst>
                    <a:ext uri="{9D8B030D-6E8A-4147-A177-3AD203B41FA5}">
                      <a16:colId xmlns:a16="http://schemas.microsoft.com/office/drawing/2014/main" xmlns="" val="20014"/>
                    </a:ext>
                  </a:extLst>
                </a:gridCol>
                <a:gridCol w="456301">
                  <a:extLst>
                    <a:ext uri="{9D8B030D-6E8A-4147-A177-3AD203B41FA5}">
                      <a16:colId xmlns:a16="http://schemas.microsoft.com/office/drawing/2014/main" xmlns="" val="20015"/>
                    </a:ext>
                  </a:extLst>
                </a:gridCol>
                <a:gridCol w="456301">
                  <a:extLst>
                    <a:ext uri="{9D8B030D-6E8A-4147-A177-3AD203B41FA5}">
                      <a16:colId xmlns:a16="http://schemas.microsoft.com/office/drawing/2014/main" xmlns="" val="20016"/>
                    </a:ext>
                  </a:extLst>
                </a:gridCol>
                <a:gridCol w="456301">
                  <a:extLst>
                    <a:ext uri="{9D8B030D-6E8A-4147-A177-3AD203B41FA5}">
                      <a16:colId xmlns:a16="http://schemas.microsoft.com/office/drawing/2014/main" xmlns="" val="20017"/>
                    </a:ext>
                  </a:extLst>
                </a:gridCol>
                <a:gridCol w="421323">
                  <a:extLst>
                    <a:ext uri="{9D8B030D-6E8A-4147-A177-3AD203B41FA5}">
                      <a16:colId xmlns:a16="http://schemas.microsoft.com/office/drawing/2014/main" xmlns="" val="20018"/>
                    </a:ext>
                  </a:extLst>
                </a:gridCol>
                <a:gridCol w="432435">
                  <a:extLst>
                    <a:ext uri="{9D8B030D-6E8A-4147-A177-3AD203B41FA5}">
                      <a16:colId xmlns:a16="http://schemas.microsoft.com/office/drawing/2014/main" xmlns="" val="20019"/>
                    </a:ext>
                  </a:extLst>
                </a:gridCol>
                <a:gridCol w="421323">
                  <a:extLst>
                    <a:ext uri="{9D8B030D-6E8A-4147-A177-3AD203B41FA5}">
                      <a16:colId xmlns:a16="http://schemas.microsoft.com/office/drawing/2014/main" xmlns="" val="20020"/>
                    </a:ext>
                  </a:extLst>
                </a:gridCol>
                <a:gridCol w="383223">
                  <a:extLst>
                    <a:ext uri="{9D8B030D-6E8A-4147-A177-3AD203B41FA5}">
                      <a16:colId xmlns:a16="http://schemas.microsoft.com/office/drawing/2014/main" xmlns="" val="20021"/>
                    </a:ext>
                  </a:extLst>
                </a:gridCol>
                <a:gridCol w="387985">
                  <a:extLst>
                    <a:ext uri="{9D8B030D-6E8A-4147-A177-3AD203B41FA5}">
                      <a16:colId xmlns:a16="http://schemas.microsoft.com/office/drawing/2014/main" xmlns="" val="20022"/>
                    </a:ext>
                  </a:extLst>
                </a:gridCol>
                <a:gridCol w="421323">
                  <a:extLst>
                    <a:ext uri="{9D8B030D-6E8A-4147-A177-3AD203B41FA5}">
                      <a16:colId xmlns:a16="http://schemas.microsoft.com/office/drawing/2014/main" xmlns="" val="20023"/>
                    </a:ext>
                  </a:extLst>
                </a:gridCol>
                <a:gridCol w="367348">
                  <a:extLst>
                    <a:ext uri="{9D8B030D-6E8A-4147-A177-3AD203B41FA5}">
                      <a16:colId xmlns:a16="http://schemas.microsoft.com/office/drawing/2014/main" xmlns="" val="20024"/>
                    </a:ext>
                  </a:extLst>
                </a:gridCol>
                <a:gridCol w="421323">
                  <a:extLst>
                    <a:ext uri="{9D8B030D-6E8A-4147-A177-3AD203B41FA5}">
                      <a16:colId xmlns:a16="http://schemas.microsoft.com/office/drawing/2014/main" xmlns="" val="20025"/>
                    </a:ext>
                  </a:extLst>
                </a:gridCol>
              </a:tblGrid>
              <a:tr h="189580">
                <a:tc gridSpan="2">
                  <a:txBody>
                    <a:bodyPr/>
                    <a:lstStyle/>
                    <a:p>
                      <a:pPr algn="ctr" fontAlgn="base" hangingPunct="0">
                        <a:spcAft>
                          <a:spcPts val="600"/>
                        </a:spcAft>
                      </a:pPr>
                      <a:r>
                        <a:rPr lang="en-GB" sz="1100" dirty="0">
                          <a:effectLst/>
                        </a:rPr>
                        <a:t>BW class </a:t>
                      </a:r>
                      <a:r>
                        <a:rPr lang="en-GB" sz="1100" dirty="0" smtClean="0">
                          <a:effectLst/>
                        </a:rPr>
                        <a:t>C</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gridSpan="8">
                  <a:txBody>
                    <a:bodyPr/>
                    <a:lstStyle/>
                    <a:p>
                      <a:pPr algn="ctr" fontAlgn="base" hangingPunct="0">
                        <a:spcAft>
                          <a:spcPts val="600"/>
                        </a:spcAft>
                      </a:pPr>
                      <a:r>
                        <a:rPr lang="en-GB" sz="1100" dirty="0">
                          <a:effectLst/>
                        </a:rPr>
                        <a:t>Inner</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algn="ctr" fontAlgn="base" hangingPunct="0">
                        <a:spcAft>
                          <a:spcPts val="600"/>
                        </a:spcAft>
                      </a:pPr>
                      <a:r>
                        <a:rPr lang="en-GB" sz="1100" dirty="0">
                          <a:effectLst/>
                        </a:rPr>
                        <a:t>Outer1</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gridSpan="8">
                  <a:txBody>
                    <a:bodyPr/>
                    <a:lstStyle/>
                    <a:p>
                      <a:pPr marL="0" algn="ctr" defTabSz="914400" rtl="0" eaLnBrk="1" fontAlgn="base" latinLnBrk="0" hangingPunct="0">
                        <a:spcAft>
                          <a:spcPts val="600"/>
                        </a:spcAft>
                      </a:pPr>
                      <a:r>
                        <a:rPr lang="en-US" altLang="zh-CN" sz="1100" kern="1200" dirty="0">
                          <a:effectLst/>
                        </a:rPr>
                        <a:t>Outer 2</a:t>
                      </a:r>
                      <a:endParaRPr lang="zh-CN" sz="1100" b="1" kern="1200" dirty="0">
                        <a:solidFill>
                          <a:schemeClr val="lt1"/>
                        </a:solidFill>
                        <a:effectLst/>
                        <a:latin typeface="+mn-lt"/>
                        <a:ea typeface="+mn-ea"/>
                        <a:cs typeface="+mn-cs"/>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hMerge="1">
                  <a:txBody>
                    <a:bodyPr/>
                    <a:lstStyle/>
                    <a:p>
                      <a:pPr algn="ct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pPr marL="0" algn="ctr" defTabSz="914400" rtl="0" eaLnBrk="1" fontAlgn="base" latinLnBrk="0" hangingPunct="0">
                        <a:spcAft>
                          <a:spcPts val="600"/>
                        </a:spcAft>
                      </a:pPr>
                      <a:endParaRPr lang="zh-CN" sz="1100" b="1" kern="1200" dirty="0">
                        <a:solidFill>
                          <a:schemeClr val="lt1"/>
                        </a:solidFill>
                        <a:effectLst/>
                        <a:latin typeface="+mn-lt"/>
                        <a:ea typeface="+mn-ea"/>
                        <a:cs typeface="+mn-cs"/>
                      </a:endParaRPr>
                    </a:p>
                  </a:txBody>
                  <a:tcPr marL="68580" marR="68580" marT="0" marB="0"/>
                </a:tc>
                <a:extLst>
                  <a:ext uri="{0D108BD9-81ED-4DB2-BD59-A6C34878D82A}">
                    <a16:rowId xmlns:a16="http://schemas.microsoft.com/office/drawing/2014/main" xmlns="" val="10000"/>
                  </a:ext>
                </a:extLst>
              </a:tr>
              <a:tr h="0">
                <a:tc gridSpan="2">
                  <a:txBody>
                    <a:bodyPr/>
                    <a:lstStyle/>
                    <a:p>
                      <a:pPr fontAlgn="base" hangingPunct="0">
                        <a:spcAft>
                          <a:spcPts val="600"/>
                        </a:spcAft>
                      </a:pPr>
                      <a:r>
                        <a:rPr lang="en-GB" sz="1100" dirty="0">
                          <a:effectLst/>
                        </a:rPr>
                        <a:t>Modulation</a:t>
                      </a:r>
                      <a:endParaRPr lang="zh-CN" sz="1400" dirty="0">
                        <a:effectLst/>
                        <a:latin typeface="Times New Roman" panose="02020603050405020304" pitchFamily="18" charset="0"/>
                        <a:ea typeface="宋体" panose="02010600030101010101" pitchFamily="2" charset="-122"/>
                      </a:endParaRPr>
                    </a:p>
                  </a:txBody>
                  <a:tcPr marL="68580" marR="68580" marT="0" marB="0"/>
                </a:tc>
                <a:tc hMerge="1">
                  <a:txBody>
                    <a:bodyPr/>
                    <a:lstStyle/>
                    <a:p>
                      <a:endParaRPr lang="zh-CN" altLang="en-US"/>
                    </a:p>
                  </a:txBody>
                  <a:tcPr/>
                </a:tc>
                <a:tc>
                  <a:txBody>
                    <a:bodyPr/>
                    <a:lstStyle/>
                    <a:p>
                      <a:pPr fontAlgn="base" hangingPunct="0">
                        <a:spcAft>
                          <a:spcPts val="600"/>
                        </a:spcAft>
                      </a:pPr>
                      <a:r>
                        <a:rPr lang="en-GB" sz="1100" dirty="0" smtClean="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smtClean="0">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smtClean="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smtClean="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smtClean="0">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smtClean="0">
                          <a:effectLst/>
                        </a:rPr>
                        <a:t>WC</a:t>
                      </a:r>
                      <a:endParaRPr lang="zh-CN" sz="1400" dirty="0">
                        <a:effectLst/>
                      </a:endParaRPr>
                    </a:p>
                  </a:txBody>
                  <a:tcPr marL="68580" marR="68580" marT="0" marB="0"/>
                </a:tc>
                <a:tc>
                  <a:txBody>
                    <a:bodyPr/>
                    <a:lstStyle/>
                    <a:p>
                      <a:pPr fontAlgn="base" hangingPunct="0">
                        <a:spcAft>
                          <a:spcPts val="600"/>
                        </a:spcAft>
                      </a:pPr>
                      <a:r>
                        <a:rPr lang="en-US" altLang="zh-CN" sz="1050" b="1" dirty="0">
                          <a:effectLst/>
                        </a:rPr>
                        <a:t>WF</a:t>
                      </a:r>
                      <a:endParaRPr lang="zh-CN" sz="1050" b="1" dirty="0">
                        <a:effectLst/>
                        <a:latin typeface="Times New Roman" panose="02020603050405020304" pitchFamily="18" charset="0"/>
                        <a:ea typeface="宋体" panose="02010600030101010101" pitchFamily="2" charset="-122"/>
                      </a:endParaRPr>
                    </a:p>
                  </a:txBody>
                  <a:tcPr marL="68580" marR="68580" marT="0" marB="0">
                    <a:solidFill>
                      <a:srgbClr val="92D050"/>
                    </a:solidFill>
                  </a:tcPr>
                </a:tc>
                <a:tc>
                  <a:txBody>
                    <a:bodyPr/>
                    <a:lstStyle/>
                    <a:p>
                      <a:pPr fontAlgn="base" hangingPunct="0">
                        <a:spcAft>
                          <a:spcPts val="600"/>
                        </a:spcAft>
                      </a:pPr>
                      <a:r>
                        <a:rPr lang="en-GB" sz="1100" dirty="0" smtClean="0">
                          <a:effectLst/>
                        </a:rPr>
                        <a:t>PC3</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smtClean="0">
                          <a:effectLst/>
                        </a:rPr>
                        <a:t>SKW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QC</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HW</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rPr>
                        <a:t>LGE</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US" altLang="zh-CN" sz="1100" kern="1200" dirty="0" err="1" smtClean="0">
                          <a:effectLst/>
                        </a:rPr>
                        <a:t>Avg</a:t>
                      </a:r>
                      <a:endParaRPr lang="zh-CN" sz="1100" kern="1200" dirty="0">
                        <a:solidFill>
                          <a:schemeClr val="dk1"/>
                        </a:solidFill>
                        <a:effectLst/>
                        <a:latin typeface="+mn-lt"/>
                        <a:ea typeface="+mn-ea"/>
                        <a:cs typeface="+mn-cs"/>
                      </a:endParaRPr>
                    </a:p>
                  </a:txBody>
                  <a:tcPr marL="68580" marR="68580" marT="0" marB="0"/>
                </a:tc>
                <a:tc>
                  <a:txBody>
                    <a:bodyPr/>
                    <a:lstStyle/>
                    <a:p>
                      <a:pPr fontAlgn="base" hangingPunct="0">
                        <a:spcAft>
                          <a:spcPts val="600"/>
                        </a:spcAft>
                      </a:pPr>
                      <a:r>
                        <a:rPr lang="en-CA" altLang="zh-CN" sz="1100" dirty="0" smtClean="0">
                          <a:effectLst/>
                        </a:rPr>
                        <a:t>WC</a:t>
                      </a:r>
                      <a:endParaRPr lang="zh-CN" sz="1400" dirty="0">
                        <a:effectLst/>
                      </a:endParaRPr>
                    </a:p>
                  </a:txBody>
                  <a:tcPr marL="68580" marR="68580" marT="0" marB="0"/>
                </a:tc>
                <a:tc>
                  <a:txBody>
                    <a:bodyPr/>
                    <a:lstStyle/>
                    <a:p>
                      <a:pPr fontAlgn="base" hangingPunct="0">
                        <a:spcAft>
                          <a:spcPts val="600"/>
                        </a:spcAft>
                      </a:pPr>
                      <a:r>
                        <a:rPr lang="en-US" altLang="zh-CN" sz="1050" dirty="0">
                          <a:effectLst/>
                        </a:rPr>
                        <a:t>WF</a:t>
                      </a:r>
                      <a:endParaRPr lang="zh-CN" sz="105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1"/>
                  </a:ext>
                </a:extLst>
              </a:tr>
              <a:tr h="0">
                <a:tc rowSpan="4">
                  <a:txBody>
                    <a:bodyPr/>
                    <a:lstStyle/>
                    <a:p>
                      <a:pPr fontAlgn="base" hangingPunct="0">
                        <a:spcAft>
                          <a:spcPts val="600"/>
                        </a:spcAft>
                      </a:pPr>
                      <a:r>
                        <a:rPr lang="en-GB" sz="1100">
                          <a:effectLst/>
                        </a:rPr>
                        <a:t>DFT</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2.5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smtClean="0">
                          <a:effectLst/>
                          <a:latin typeface="+mn-lt"/>
                          <a:ea typeface="宋体" panose="02010600030101010101" pitchFamily="2" charset="-122"/>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3</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13</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13.5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15</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mn-ea"/>
                          <a:cs typeface="+mn-cs"/>
                        </a:rPr>
                        <a:t>13.5</a:t>
                      </a:r>
                      <a:endParaRPr lang="zh-CN" sz="1100" b="1" kern="1200" dirty="0">
                        <a:solidFill>
                          <a:schemeClr val="tx1"/>
                        </a:solidFill>
                        <a:effectLst/>
                        <a:latin typeface="+mn-lt"/>
                        <a:ea typeface="+mn-ea"/>
                        <a:cs typeface="+mn-cs"/>
                      </a:endParaRPr>
                    </a:p>
                  </a:txBody>
                  <a:tcPr marL="68580" marR="68580" marT="0" marB="0">
                    <a:solidFill>
                      <a:srgbClr val="92D050"/>
                    </a:solidFill>
                  </a:tcPr>
                </a:tc>
                <a:extLst>
                  <a:ext uri="{0D108BD9-81ED-4DB2-BD59-A6C34878D82A}">
                    <a16:rowId xmlns:a16="http://schemas.microsoft.com/office/drawing/2014/main" xmlns="" val="10002"/>
                  </a:ext>
                </a:extLst>
              </a:tr>
              <a:tr h="0">
                <a:tc vMerge="1">
                  <a:txBody>
                    <a:bodyPr/>
                    <a:lstStyle/>
                    <a:p>
                      <a:endParaRPr lang="zh-CN" altLang="en-US"/>
                    </a:p>
                  </a:txBody>
                  <a:tcPr/>
                </a:tc>
                <a:tc>
                  <a:txBody>
                    <a:bodyPr/>
                    <a:lstStyle/>
                    <a:p>
                      <a:pPr fontAlgn="base" hangingPunct="0">
                        <a:spcAft>
                          <a:spcPts val="600"/>
                        </a:spcAft>
                      </a:pPr>
                      <a:r>
                        <a:rPr lang="en-GB" sz="1100">
                          <a:effectLst/>
                        </a:rPr>
                        <a:t>16QAM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3</a:t>
                      </a:r>
                      <a:endParaRPr lang="zh-CN" sz="1100">
                        <a:effectLst/>
                        <a:latin typeface="+mn-lt"/>
                        <a:ea typeface="宋体" panose="02010600030101010101" pitchFamily="2" charset="-122"/>
                      </a:endParaRPr>
                    </a:p>
                  </a:txBody>
                  <a:tcPr marL="68580" marR="68580" marT="0" marB="0"/>
                </a:tc>
                <a:tc>
                  <a:txBody>
                    <a:bodyPr/>
                    <a:lstStyle/>
                    <a:p>
                      <a:pPr marL="0" algn="l" defTabSz="914400" rtl="0" eaLnBrk="1" fontAlgn="base" latinLnBrk="0" hangingPunct="0">
                        <a:spcAft>
                          <a:spcPts val="600"/>
                        </a:spcAft>
                      </a:pPr>
                      <a:r>
                        <a:rPr lang="en-CA" altLang="zh-CN" sz="1100" kern="1200" dirty="0" smtClean="0">
                          <a:solidFill>
                            <a:schemeClr val="tx1"/>
                          </a:solidFill>
                          <a:effectLst/>
                          <a:latin typeface="+mn-lt"/>
                          <a:ea typeface="宋体" panose="02010600030101010101" pitchFamily="2" charset="-122"/>
                          <a:cs typeface="+mn-cs"/>
                        </a:rPr>
                        <a:t>3</a:t>
                      </a:r>
                      <a:endParaRPr lang="zh-CN" sz="1100" kern="1200" dirty="0">
                        <a:solidFill>
                          <a:schemeClr val="tx1"/>
                        </a:solidFill>
                        <a:effectLst/>
                        <a:latin typeface="+mn-lt"/>
                        <a:ea typeface="宋体" panose="02010600030101010101" pitchFamily="2" charset="-122"/>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3</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3"/>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smtClean="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5</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dirty="0">
                          <a:effectLst/>
                          <a:latin typeface="+mn-lt"/>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4"/>
                  </a:ext>
                </a:extLst>
              </a:tr>
              <a:tr h="0">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6</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dirty="0" smtClean="0">
                          <a:effectLst/>
                          <a:latin typeface="+mn-lt"/>
                          <a:ea typeface="宋体" panose="02010600030101010101" pitchFamily="2" charset="-122"/>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6.5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6.5</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6.5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6.5</a:t>
                      </a:r>
                      <a:endParaRPr lang="zh-CN" sz="1100">
                        <a:effectLst/>
                        <a:latin typeface="+mn-lt"/>
                        <a:ea typeface="宋体" panose="02010600030101010101" pitchFamily="2" charset="-122"/>
                      </a:endParaRPr>
                    </a:p>
                  </a:txBody>
                  <a:tcPr marL="68580" marR="68580" marT="0" marB="0"/>
                </a:tc>
                <a:tc vMerge="1">
                  <a:txBody>
                    <a:bodyPr/>
                    <a:lstStyle/>
                    <a:p>
                      <a:endParaRPr lang="zh-CN" altLang="en-US"/>
                    </a:p>
                  </a:txBody>
                  <a:tcPr/>
                </a:tc>
                <a:tc>
                  <a:txBody>
                    <a:bodyPr/>
                    <a:lstStyle/>
                    <a:p>
                      <a:pPr fontAlgn="base" hangingPunct="0">
                        <a:spcAft>
                          <a:spcPts val="600"/>
                        </a:spcAft>
                      </a:pPr>
                      <a:r>
                        <a:rPr lang="en-GB" sz="1100">
                          <a:effectLst/>
                          <a:latin typeface="+mn-lt"/>
                        </a:rPr>
                        <a:t>8</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6.5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5"/>
                  </a:ext>
                </a:extLst>
              </a:tr>
              <a:tr h="0">
                <a:tc rowSpan="4">
                  <a:txBody>
                    <a:bodyPr/>
                    <a:lstStyle/>
                    <a:p>
                      <a:pPr fontAlgn="base" hangingPunct="0">
                        <a:spcAft>
                          <a:spcPts val="600"/>
                        </a:spcAft>
                      </a:pPr>
                      <a:r>
                        <a:rPr lang="en-GB" sz="1100">
                          <a:effectLst/>
                        </a:rPr>
                        <a:t>CP</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600"/>
                        </a:spcAft>
                      </a:pPr>
                      <a:r>
                        <a:rPr lang="en-GB" sz="1100">
                          <a:effectLst/>
                        </a:rPr>
                        <a:t>QPSK</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3.5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smtClean="0">
                          <a:solidFill>
                            <a:schemeClr val="tx1"/>
                          </a:solidFill>
                          <a:effectLst/>
                          <a:highlight>
                            <a:srgbClr val="00FF00"/>
                          </a:highlight>
                          <a:latin typeface="+mn-lt"/>
                          <a:ea typeface="+mn-ea"/>
                          <a:cs typeface="+mn-cs"/>
                        </a:rPr>
                        <a:t>3.5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3.5</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7</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effectLst/>
                          <a:latin typeface="+mn-lt"/>
                        </a:rPr>
                        <a:t>8.5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a:solidFill>
                            <a:srgbClr val="000000"/>
                          </a:solidFill>
                          <a:effectLst/>
                          <a:latin typeface="+mn-lt"/>
                          <a:ea typeface="Yu Mincho"/>
                        </a:rPr>
                        <a:t>14</a:t>
                      </a:r>
                      <a:endParaRPr lang="zh-CN" sz="110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GB" sz="1100" dirty="0">
                          <a:solidFill>
                            <a:srgbClr val="000000"/>
                          </a:solidFill>
                          <a:effectLst/>
                          <a:latin typeface="+mn-lt"/>
                          <a:ea typeface="Yu Mincho"/>
                        </a:rPr>
                        <a:t>14</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14.5</a:t>
                      </a:r>
                      <a:endParaRPr lang="zh-CN" sz="1100" dirty="0">
                        <a:effectLst/>
                        <a:latin typeface="+mn-lt"/>
                        <a:ea typeface="宋体" panose="02010600030101010101" pitchFamily="2" charset="-122"/>
                      </a:endParaRPr>
                    </a:p>
                  </a:txBody>
                  <a:tcPr marL="68580" marR="68580" marT="0" marB="0"/>
                </a:tc>
                <a:tc rowSpan="4">
                  <a:txBody>
                    <a:bodyPr/>
                    <a:lstStyle/>
                    <a:p>
                      <a:pPr fontAlgn="base" hangingPunct="0">
                        <a:spcAft>
                          <a:spcPts val="600"/>
                        </a:spcAft>
                      </a:pPr>
                      <a:r>
                        <a:rPr lang="en-US" altLang="zh-CN" sz="1100" dirty="0">
                          <a:effectLst/>
                          <a:latin typeface="+mn-lt"/>
                          <a:ea typeface="宋体" panose="02010600030101010101" pitchFamily="2" charset="-122"/>
                        </a:rPr>
                        <a:t>14</a:t>
                      </a:r>
                      <a:endParaRPr lang="zh-CN" sz="1100" dirty="0">
                        <a:effectLst/>
                        <a:latin typeface="+mn-lt"/>
                        <a:ea typeface="宋体" panose="02010600030101010101" pitchFamily="2" charset="-122"/>
                      </a:endParaRPr>
                    </a:p>
                  </a:txBody>
                  <a:tcPr marL="68580" marR="68580" marT="0" marB="0"/>
                </a:tc>
                <a:tc rowSpan="4">
                  <a:txBody>
                    <a:bodyPr/>
                    <a:lstStyle/>
                    <a:p>
                      <a:pPr marL="0" algn="l" defTabSz="914400" rtl="0" eaLnBrk="1" fontAlgn="base" latinLnBrk="0" hangingPunct="0">
                        <a:spcAft>
                          <a:spcPts val="600"/>
                        </a:spcAft>
                      </a:pPr>
                      <a:r>
                        <a:rPr lang="en-CA" altLang="zh-CN" sz="1100" b="1" kern="1200" dirty="0" smtClean="0">
                          <a:solidFill>
                            <a:schemeClr val="tx1"/>
                          </a:solidFill>
                          <a:effectLst/>
                          <a:latin typeface="+mn-lt"/>
                          <a:ea typeface="宋体" panose="02010600030101010101" pitchFamily="2" charset="-122"/>
                          <a:cs typeface="+mn-cs"/>
                        </a:rPr>
                        <a:t>14.5</a:t>
                      </a:r>
                      <a:endParaRPr lang="zh-CN" sz="1100" b="1" kern="1200" dirty="0">
                        <a:solidFill>
                          <a:schemeClr val="tx1"/>
                        </a:solidFill>
                        <a:effectLst/>
                        <a:latin typeface="+mn-lt"/>
                        <a:ea typeface="宋体" panose="02010600030101010101" pitchFamily="2" charset="-122"/>
                        <a:cs typeface="+mn-cs"/>
                      </a:endParaRPr>
                    </a:p>
                  </a:txBody>
                  <a:tcPr marL="68580" marR="68580" marT="0" marB="0">
                    <a:solidFill>
                      <a:srgbClr val="92D050"/>
                    </a:solidFill>
                  </a:tcPr>
                </a:tc>
                <a:extLst>
                  <a:ext uri="{0D108BD9-81ED-4DB2-BD59-A6C34878D82A}">
                    <a16:rowId xmlns:a16="http://schemas.microsoft.com/office/drawing/2014/main" xmlns="" val="10006"/>
                  </a:ext>
                </a:extLst>
              </a:tr>
              <a:tr h="0">
                <a:tc vMerge="1">
                  <a:txBody>
                    <a:bodyPr/>
                    <a:lstStyle/>
                    <a:p>
                      <a:endParaRPr lang="zh-CN" altLang="en-US"/>
                    </a:p>
                  </a:txBody>
                  <a:tcPr/>
                </a:tc>
                <a:tc>
                  <a:txBody>
                    <a:bodyPr/>
                    <a:lstStyle/>
                    <a:p>
                      <a:pPr fontAlgn="base" hangingPunct="0">
                        <a:spcAft>
                          <a:spcPts val="600"/>
                        </a:spcAft>
                      </a:pPr>
                      <a:r>
                        <a:rPr lang="en-GB" sz="1100" dirty="0">
                          <a:effectLst/>
                        </a:rPr>
                        <a:t>16QAM</a:t>
                      </a:r>
                      <a:endParaRPr lang="zh-CN" sz="1400" dirty="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dirty="0">
                          <a:effectLst/>
                          <a:latin typeface="+mn-lt"/>
                        </a:rPr>
                        <a:t>3.5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3.5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3.5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smtClean="0">
                          <a:solidFill>
                            <a:schemeClr val="tx1"/>
                          </a:solidFill>
                          <a:effectLst/>
                          <a:highlight>
                            <a:srgbClr val="00FF00"/>
                          </a:highlight>
                          <a:latin typeface="+mn-lt"/>
                          <a:ea typeface="+mn-ea"/>
                          <a:cs typeface="+mn-cs"/>
                        </a:rPr>
                        <a:t>3.5</a:t>
                      </a: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3.5</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7"/>
                  </a:ext>
                </a:extLst>
              </a:tr>
              <a:tr h="0">
                <a:tc vMerge="1">
                  <a:txBody>
                    <a:bodyPr/>
                    <a:lstStyle/>
                    <a:p>
                      <a:endParaRPr lang="zh-CN" altLang="en-US"/>
                    </a:p>
                  </a:txBody>
                  <a:tcPr/>
                </a:tc>
                <a:tc>
                  <a:txBody>
                    <a:bodyPr/>
                    <a:lstStyle/>
                    <a:p>
                      <a:pPr fontAlgn="base" hangingPunct="0">
                        <a:spcAft>
                          <a:spcPts val="600"/>
                        </a:spcAft>
                      </a:pPr>
                      <a:r>
                        <a:rPr lang="en-GB" sz="1100">
                          <a:effectLst/>
                        </a:rPr>
                        <a:t>64QAM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5.5</a:t>
                      </a:r>
                      <a:endParaRPr lang="zh-CN" sz="110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latin typeface="+mn-lt"/>
                        </a:rPr>
                        <a:t>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smtClean="0">
                          <a:solidFill>
                            <a:schemeClr val="tx1"/>
                          </a:solidFill>
                          <a:effectLst/>
                          <a:highlight>
                            <a:srgbClr val="00FF00"/>
                          </a:highlight>
                          <a:latin typeface="+mn-lt"/>
                          <a:ea typeface="+mn-ea"/>
                          <a:cs typeface="+mn-cs"/>
                        </a:rPr>
                        <a:t>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5.5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5</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a:effectLst/>
                          <a:latin typeface="+mn-lt"/>
                        </a:rPr>
                        <a:t>7</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8"/>
                  </a:ext>
                </a:extLst>
              </a:tr>
              <a:tr h="188764">
                <a:tc vMerge="1">
                  <a:txBody>
                    <a:bodyPr/>
                    <a:lstStyle/>
                    <a:p>
                      <a:endParaRPr lang="zh-CN" altLang="en-US"/>
                    </a:p>
                  </a:txBody>
                  <a:tcPr/>
                </a:tc>
                <a:tc>
                  <a:txBody>
                    <a:bodyPr/>
                    <a:lstStyle/>
                    <a:p>
                      <a:pPr fontAlgn="base" hangingPunct="0">
                        <a:spcAft>
                          <a:spcPts val="600"/>
                        </a:spcAft>
                      </a:pPr>
                      <a:r>
                        <a:rPr lang="en-GB" sz="1100">
                          <a:effectLst/>
                        </a:rPr>
                        <a:t>256QAM</a:t>
                      </a:r>
                      <a:endParaRPr lang="zh-CN" sz="1400">
                        <a:effectLst/>
                        <a:latin typeface="Times New Roman" panose="02020603050405020304" pitchFamily="18" charset="0"/>
                        <a:ea typeface="宋体" panose="02010600030101010101" pitchFamily="2" charset="-122"/>
                      </a:endParaRPr>
                    </a:p>
                  </a:txBody>
                  <a:tcPr marL="68580" marR="68580" marT="0" marB="0"/>
                </a:tc>
                <a:tc>
                  <a:txBody>
                    <a:bodyPr/>
                    <a:lstStyle/>
                    <a:p>
                      <a:pPr fontAlgn="base" hangingPunct="0">
                        <a:spcAft>
                          <a:spcPts val="0"/>
                        </a:spcAft>
                      </a:pPr>
                      <a:r>
                        <a:rPr lang="en-US" sz="1100">
                          <a:effectLst/>
                          <a:latin typeface="+mn-lt"/>
                        </a:rPr>
                        <a:t>7.5</a:t>
                      </a:r>
                      <a:endParaRPr lang="zh-CN" sz="110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a:effectLst/>
                          <a:highlight>
                            <a:srgbClr val="00FF00"/>
                          </a:highlight>
                          <a:latin typeface="+mn-lt"/>
                        </a:rPr>
                        <a:t>7.5</a:t>
                      </a:r>
                      <a:endParaRPr lang="zh-CN" sz="110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highlight>
                            <a:srgbClr val="00FF00"/>
                          </a:highligh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CA" altLang="zh-CN" sz="1100" kern="1200" dirty="0" smtClean="0">
                          <a:solidFill>
                            <a:schemeClr val="tx1"/>
                          </a:solidFill>
                          <a:effectLst/>
                          <a:highlight>
                            <a:srgbClr val="00FF00"/>
                          </a:highlight>
                          <a:latin typeface="+mn-lt"/>
                          <a:ea typeface="+mn-ea"/>
                          <a:cs typeface="+mn-cs"/>
                        </a:rPr>
                        <a:t>7.5</a:t>
                      </a:r>
                      <a:endParaRPr lang="zh-CN" sz="1100" kern="1200" dirty="0">
                        <a:solidFill>
                          <a:schemeClr val="tx1"/>
                        </a:solidFill>
                        <a:effectLst/>
                        <a:highlight>
                          <a:srgbClr val="00FF00"/>
                        </a:highlight>
                        <a:latin typeface="+mn-lt"/>
                        <a:ea typeface="+mn-ea"/>
                        <a:cs typeface="+mn-cs"/>
                      </a:endParaRPr>
                    </a:p>
                  </a:txBody>
                  <a:tcPr marL="68580" marR="68580" marT="0" marB="0"/>
                </a:tc>
                <a:tc>
                  <a:txBody>
                    <a:bodyPr/>
                    <a:lstStyle/>
                    <a:p>
                      <a:pPr fontAlgn="base" hangingPunct="0">
                        <a:spcAft>
                          <a:spcPts val="600"/>
                        </a:spcAft>
                      </a:pPr>
                      <a:r>
                        <a:rPr lang="en-GB" sz="1100" dirty="0">
                          <a:effectLst/>
                          <a:latin typeface="+mn-lt"/>
                        </a:rPr>
                        <a:t> 7.5</a:t>
                      </a:r>
                      <a:endParaRPr lang="zh-CN" sz="1100" dirty="0">
                        <a:effectLst/>
                        <a:latin typeface="+mn-lt"/>
                        <a:ea typeface="宋体" panose="02010600030101010101" pitchFamily="2" charset="-122"/>
                      </a:endParaRPr>
                    </a:p>
                  </a:txBody>
                  <a:tcPr marL="68580" marR="68580" marT="0" marB="0">
                    <a:solidFill>
                      <a:srgbClr val="FFC000"/>
                    </a:solidFill>
                  </a:tcPr>
                </a:tc>
                <a:tc>
                  <a:txBody>
                    <a:bodyPr/>
                    <a:lstStyle/>
                    <a:p>
                      <a:pPr fontAlgn="base" hangingPunct="0">
                        <a:spcAft>
                          <a:spcPts val="600"/>
                        </a:spcAft>
                      </a:pPr>
                      <a:r>
                        <a:rPr lang="en-CA" altLang="zh-CN" sz="1100" b="1" dirty="0" smtClean="0">
                          <a:effectLst/>
                          <a:latin typeface="+mn-lt"/>
                          <a:ea typeface="宋体" panose="02010600030101010101" pitchFamily="2" charset="-122"/>
                        </a:rPr>
                        <a:t>7.5</a:t>
                      </a:r>
                      <a:endParaRPr lang="zh-CN" sz="1100" b="1" dirty="0">
                        <a:effectLst/>
                        <a:latin typeface="+mn-lt"/>
                        <a:ea typeface="宋体" panose="02010600030101010101" pitchFamily="2" charset="-122"/>
                      </a:endParaRPr>
                    </a:p>
                  </a:txBody>
                  <a:tcPr marL="68580" marR="68580" marT="0" marB="0">
                    <a:solidFill>
                      <a:srgbClr val="92D050"/>
                    </a:solidFill>
                  </a:tcPr>
                </a:tc>
                <a:tc>
                  <a:txBody>
                    <a:bodyPr/>
                    <a:lstStyle/>
                    <a:p>
                      <a:pPr fontAlgn="base" hangingPunct="0">
                        <a:spcAft>
                          <a:spcPts val="0"/>
                        </a:spcAft>
                      </a:pPr>
                      <a:r>
                        <a:rPr lang="en-US" sz="1100" dirty="0">
                          <a:effectLst/>
                          <a:latin typeface="+mn-lt"/>
                        </a:rPr>
                        <a:t>7.5</a:t>
                      </a:r>
                      <a:endParaRPr lang="zh-CN" sz="1100" dirty="0">
                        <a:effectLst/>
                        <a:latin typeface="+mn-lt"/>
                        <a:ea typeface="宋体" panose="02010600030101010101" pitchFamily="2" charset="-122"/>
                        <a:cs typeface="Times New Roman" panose="02020603050405020304" pitchFamily="18" charset="0"/>
                      </a:endParaRPr>
                    </a:p>
                  </a:txBody>
                  <a:tcPr marL="68580" marR="68580" marT="0" marB="0"/>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vMerge="1">
                  <a:txBody>
                    <a:bodyPr/>
                    <a:lstStyle/>
                    <a:p>
                      <a:endParaRPr lang="zh-CN" altLang="en-US"/>
                    </a:p>
                  </a:txBody>
                  <a:tcPr/>
                </a:tc>
                <a:tc vMerge="1">
                  <a:txBody>
                    <a:bodyPr/>
                    <a:lstStyle/>
                    <a:p>
                      <a:endParaRPr lang="zh-CN" altLang="en-US"/>
                    </a:p>
                  </a:txBody>
                  <a:tcPr/>
                </a:tc>
                <a:tc>
                  <a:txBody>
                    <a:bodyPr/>
                    <a:lstStyle/>
                    <a:p>
                      <a:pPr fontAlgn="base" hangingPunct="0">
                        <a:spcAft>
                          <a:spcPts val="600"/>
                        </a:spcAft>
                      </a:pPr>
                      <a:r>
                        <a:rPr lang="en-GB" sz="1100" dirty="0">
                          <a:effectLst/>
                          <a:latin typeface="+mn-lt"/>
                        </a:rPr>
                        <a:t>7.5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dirty="0">
                          <a:effectLst/>
                          <a:latin typeface="+mn-lt"/>
                          <a:ea typeface="宋体" panose="02010600030101010101" pitchFamily="2" charset="-122"/>
                        </a:rPr>
                        <a:t>8</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GB" sz="1100" dirty="0">
                          <a:effectLst/>
                          <a:latin typeface="+mn-lt"/>
                        </a:rPr>
                        <a:t> 8.5</a:t>
                      </a:r>
                      <a:endParaRPr lang="zh-CN" sz="1100" dirty="0">
                        <a:effectLst/>
                        <a:latin typeface="+mn-lt"/>
                        <a:ea typeface="宋体" panose="02010600030101010101" pitchFamily="2" charset="-122"/>
                      </a:endParaRPr>
                    </a:p>
                  </a:txBody>
                  <a:tcPr marL="68580" marR="68580" marT="0" marB="0"/>
                </a:tc>
                <a:tc>
                  <a:txBody>
                    <a:bodyPr/>
                    <a:lstStyle/>
                    <a:p>
                      <a:pPr fontAlgn="base" hangingPunct="0">
                        <a:spcAft>
                          <a:spcPts val="600"/>
                        </a:spcAft>
                      </a:pPr>
                      <a:r>
                        <a:rPr lang="en-US" altLang="zh-CN" sz="1100" b="1" dirty="0">
                          <a:effectLst/>
                          <a:latin typeface="+mn-lt"/>
                          <a:ea typeface="宋体" panose="02010600030101010101" pitchFamily="2" charset="-122"/>
                        </a:rPr>
                        <a:t>8</a:t>
                      </a:r>
                      <a:endParaRPr lang="zh-CN" sz="1100" b="1" dirty="0">
                        <a:effectLst/>
                        <a:latin typeface="+mn-lt"/>
                        <a:ea typeface="宋体" panose="02010600030101010101" pitchFamily="2" charset="-122"/>
                      </a:endParaRPr>
                    </a:p>
                  </a:txBody>
                  <a:tcPr marL="68580" marR="68580" marT="0" marB="0">
                    <a:solidFill>
                      <a:srgbClr val="92D050"/>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tc vMerge="1">
                  <a:txBody>
                    <a:bodyPr/>
                    <a:lstStyle/>
                    <a:p>
                      <a:pPr fontAlgn="base" hangingPunct="0">
                        <a:spcAft>
                          <a:spcPts val="600"/>
                        </a:spcAft>
                      </a:pPr>
                      <a:endParaRPr lang="zh-CN" sz="14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555512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501705" y="365126"/>
            <a:ext cx="11547335" cy="791322"/>
          </a:xfrm>
        </p:spPr>
        <p:txBody>
          <a:bodyPr>
            <a:normAutofit/>
          </a:bodyPr>
          <a:lstStyle/>
          <a:p>
            <a:r>
              <a:rPr lang="en-CA" dirty="0" smtClean="0"/>
              <a:t>Open issue</a:t>
            </a:r>
            <a:r>
              <a:rPr lang="en-CA" dirty="0" smtClean="0"/>
              <a:t>: MPR when only one CC is allocated</a:t>
            </a:r>
            <a:endParaRPr lang="x-none" dirty="0"/>
          </a:p>
        </p:txBody>
      </p:sp>
      <p:sp>
        <p:nvSpPr>
          <p:cNvPr id="7" name="Content Placeholder 2">
            <a:extLst>
              <a:ext uri="{FF2B5EF4-FFF2-40B4-BE49-F238E27FC236}">
                <a16:creationId xmlns:a16="http://schemas.microsoft.com/office/drawing/2014/main" xmlns="" id="{222A37D9-A92F-2349-B636-2EAFFC9D3601}"/>
              </a:ext>
            </a:extLst>
          </p:cNvPr>
          <p:cNvSpPr txBox="1">
            <a:spLocks/>
          </p:cNvSpPr>
          <p:nvPr/>
        </p:nvSpPr>
        <p:spPr>
          <a:xfrm>
            <a:off x="475129" y="1084729"/>
            <a:ext cx="11196918" cy="15990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CA" dirty="0" smtClean="0"/>
              <a:t>This issue is present for both PC3 and PC2 cases:</a:t>
            </a:r>
          </a:p>
          <a:p>
            <a:r>
              <a:rPr lang="en-CA" altLang="zh-CN" dirty="0" smtClean="0"/>
              <a:t>With current MPR definition for CA, CA MPR applies even when only one CC as allocation and is significantly higher than the single CC MPR</a:t>
            </a:r>
          </a:p>
          <a:p>
            <a:r>
              <a:rPr lang="en-CA" altLang="zh-CN" dirty="0" smtClean="0"/>
              <a:t>In general this should not be needed as ACLR and SEM are relaxed (wider) and EVM anyhow applies only for allocation in one CC</a:t>
            </a:r>
          </a:p>
          <a:p>
            <a:r>
              <a:rPr lang="en-CA" altLang="zh-CN" dirty="0" smtClean="0"/>
              <a:t>However additional MPR is needed for edge allocations at least in class B because the guard band is smaller than for the single CC case and SEM at channel edge is an issue.</a:t>
            </a:r>
          </a:p>
          <a:p>
            <a:r>
              <a:rPr lang="en-CA" altLang="zh-CN" dirty="0" smtClean="0"/>
              <a:t>WF: companies are encouraged to provide input on the topic in next meeting to enable similar performance to single CC in CA mode when only one CC is allocated with proper management of the edge allocations when CA guard-band is smaller than single CC case</a:t>
            </a:r>
            <a:endParaRPr lang="en-US" altLang="zh-CN" dirty="0"/>
          </a:p>
        </p:txBody>
      </p:sp>
    </p:spTree>
    <p:extLst>
      <p:ext uri="{BB962C8B-B14F-4D97-AF65-F5344CB8AC3E}">
        <p14:creationId xmlns:p14="http://schemas.microsoft.com/office/powerpoint/2010/main" val="5444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04395-0370-3046-A683-5796E74535E5}"/>
              </a:ext>
            </a:extLst>
          </p:cNvPr>
          <p:cNvSpPr>
            <a:spLocks noGrp="1"/>
          </p:cNvSpPr>
          <p:nvPr>
            <p:ph type="title"/>
          </p:nvPr>
        </p:nvSpPr>
        <p:spPr>
          <a:xfrm>
            <a:off x="838200" y="365126"/>
            <a:ext cx="10515600" cy="775852"/>
          </a:xfrm>
        </p:spPr>
        <p:txBody>
          <a:bodyPr>
            <a:normAutofit/>
          </a:bodyPr>
          <a:lstStyle/>
          <a:p>
            <a:r>
              <a:rPr lang="en-US" dirty="0" smtClean="0"/>
              <a:t>References:</a:t>
            </a:r>
            <a:endParaRPr lang="en-US" sz="4800" dirty="0"/>
          </a:p>
        </p:txBody>
      </p:sp>
      <p:sp>
        <p:nvSpPr>
          <p:cNvPr id="3" name="Content Placeholder 2">
            <a:extLst>
              <a:ext uri="{FF2B5EF4-FFF2-40B4-BE49-F238E27FC236}">
                <a16:creationId xmlns:a16="http://schemas.microsoft.com/office/drawing/2014/main" xmlns="" id="{222A37D9-A92F-2349-B636-2EAFFC9D3601}"/>
              </a:ext>
            </a:extLst>
          </p:cNvPr>
          <p:cNvSpPr>
            <a:spLocks noGrp="1"/>
          </p:cNvSpPr>
          <p:nvPr>
            <p:ph idx="1"/>
          </p:nvPr>
        </p:nvSpPr>
        <p:spPr>
          <a:xfrm>
            <a:off x="412694" y="1254265"/>
            <a:ext cx="11474506" cy="4922698"/>
          </a:xfrm>
        </p:spPr>
        <p:txBody>
          <a:bodyPr>
            <a:normAutofit/>
          </a:bodyPr>
          <a:lstStyle/>
          <a:p>
            <a:pPr marL="0" indent="0">
              <a:buNone/>
            </a:pPr>
            <a:r>
              <a:rPr lang="en-CA" sz="2000" dirty="0" smtClean="0"/>
              <a:t>[1] </a:t>
            </a:r>
            <a:r>
              <a:rPr lang="en-CA" sz="2000" dirty="0" smtClean="0"/>
              <a:t>R4-2104655 FR1 </a:t>
            </a:r>
            <a:r>
              <a:rPr lang="en-CA" sz="2000" dirty="0"/>
              <a:t>PC2 Contiguous UL CA Simulation </a:t>
            </a:r>
            <a:r>
              <a:rPr lang="en-CA" sz="2000" dirty="0" smtClean="0"/>
              <a:t>Results, Nokia Corporation</a:t>
            </a:r>
            <a:r>
              <a:rPr lang="en-US" sz="2000" dirty="0" smtClean="0"/>
              <a:t>, R4#98bis-e</a:t>
            </a:r>
            <a:endParaRPr lang="en-US" sz="2000" dirty="0"/>
          </a:p>
          <a:p>
            <a:pPr marL="0" indent="0">
              <a:buNone/>
            </a:pPr>
            <a:r>
              <a:rPr lang="en-CA" sz="2000" dirty="0" smtClean="0"/>
              <a:t>[2] </a:t>
            </a:r>
            <a:r>
              <a:rPr lang="en-CA" sz="2000" dirty="0" smtClean="0"/>
              <a:t>R4-2104994 MPR </a:t>
            </a:r>
            <a:r>
              <a:rPr lang="en-CA" sz="2000" dirty="0"/>
              <a:t>initial simulation results for NR intra-band contiguous CA according to candidate RF </a:t>
            </a:r>
            <a:r>
              <a:rPr lang="en-CA" sz="2000" dirty="0" smtClean="0"/>
              <a:t>architectures, LG </a:t>
            </a:r>
            <a:r>
              <a:rPr lang="en-CA" sz="2000" dirty="0"/>
              <a:t>Electronics </a:t>
            </a:r>
            <a:r>
              <a:rPr lang="en-CA" sz="2000" dirty="0" smtClean="0"/>
              <a:t>France</a:t>
            </a:r>
            <a:r>
              <a:rPr lang="en-US" sz="2000" dirty="0"/>
              <a:t>, </a:t>
            </a:r>
            <a:r>
              <a:rPr lang="en-US" sz="2000" dirty="0" smtClean="0"/>
              <a:t>R4#98bis-e</a:t>
            </a:r>
            <a:endParaRPr lang="en-CA" sz="2000" dirty="0"/>
          </a:p>
          <a:p>
            <a:pPr marL="0" indent="0">
              <a:buNone/>
            </a:pPr>
            <a:r>
              <a:rPr lang="en-CA" sz="2000" dirty="0" smtClean="0"/>
              <a:t>[</a:t>
            </a:r>
            <a:r>
              <a:rPr lang="en-CA" sz="2000" dirty="0" smtClean="0"/>
              <a:t>3] </a:t>
            </a:r>
            <a:r>
              <a:rPr lang="en-CA" sz="2000" dirty="0" smtClean="0"/>
              <a:t>R4-2105088 Power </a:t>
            </a:r>
            <a:r>
              <a:rPr lang="en-CA" sz="2000" dirty="0"/>
              <a:t>capability and back-off for NC (and </a:t>
            </a:r>
            <a:r>
              <a:rPr lang="en-CA" sz="2000" dirty="0" smtClean="0"/>
              <a:t>contiguous</a:t>
            </a:r>
            <a:r>
              <a:rPr lang="en-CA" sz="2000" dirty="0"/>
              <a:t>) intra-band </a:t>
            </a:r>
            <a:r>
              <a:rPr lang="en-CA" sz="2000" dirty="0" smtClean="0"/>
              <a:t>CA, Ericsson</a:t>
            </a:r>
            <a:r>
              <a:rPr lang="en-US" sz="2000" dirty="0"/>
              <a:t>, R4#98bis-e</a:t>
            </a:r>
            <a:endParaRPr lang="en-CA" sz="2000" dirty="0"/>
          </a:p>
          <a:p>
            <a:pPr marL="0" indent="0">
              <a:buNone/>
            </a:pPr>
            <a:r>
              <a:rPr lang="en-CA" sz="2000" dirty="0" smtClean="0"/>
              <a:t>[</a:t>
            </a:r>
            <a:r>
              <a:rPr lang="en-CA" sz="2000" dirty="0" smtClean="0"/>
              <a:t>4] </a:t>
            </a:r>
            <a:r>
              <a:rPr lang="en-CA" sz="2000" dirty="0" smtClean="0"/>
              <a:t>R4-2106304 PC2 </a:t>
            </a:r>
            <a:r>
              <a:rPr lang="en-CA" sz="2000" dirty="0"/>
              <a:t>Class C UL CA UE Architecture and MPR/A-MPR </a:t>
            </a:r>
            <a:r>
              <a:rPr lang="en-CA" sz="2000" dirty="0" smtClean="0"/>
              <a:t>evaluation, Skyworks </a:t>
            </a:r>
            <a:r>
              <a:rPr lang="en-CA" sz="2000" dirty="0"/>
              <a:t>Solutions Inc</a:t>
            </a:r>
            <a:r>
              <a:rPr lang="en-CA" sz="2000" dirty="0" smtClean="0"/>
              <a:t>.</a:t>
            </a:r>
            <a:r>
              <a:rPr lang="en-US" sz="2000" dirty="0"/>
              <a:t> , R4#98bis-e</a:t>
            </a:r>
            <a:endParaRPr lang="en-CA" sz="2000" dirty="0"/>
          </a:p>
          <a:p>
            <a:pPr marL="0" indent="0">
              <a:buNone/>
            </a:pPr>
            <a:r>
              <a:rPr lang="en-CA" sz="2000" dirty="0" smtClean="0"/>
              <a:t>[</a:t>
            </a:r>
            <a:r>
              <a:rPr lang="en-CA" sz="2000" dirty="0" smtClean="0"/>
              <a:t>5] </a:t>
            </a:r>
            <a:r>
              <a:rPr lang="en-CA" sz="2000" dirty="0" smtClean="0"/>
              <a:t>R4-2107260 on </a:t>
            </a:r>
            <a:r>
              <a:rPr lang="en-CA" sz="2000" dirty="0"/>
              <a:t>HPUE intra-band contiguous CA </a:t>
            </a:r>
            <a:r>
              <a:rPr lang="en-CA" sz="2000" dirty="0" smtClean="0"/>
              <a:t>MPR, </a:t>
            </a:r>
            <a:r>
              <a:rPr lang="en-CA" sz="2000" dirty="0" err="1" smtClean="0"/>
              <a:t>HiSilicon</a:t>
            </a:r>
            <a:r>
              <a:rPr lang="en-CA" sz="2000" dirty="0" smtClean="0"/>
              <a:t> </a:t>
            </a:r>
            <a:r>
              <a:rPr lang="en-CA" sz="2000" dirty="0"/>
              <a:t>Technologies Co. </a:t>
            </a:r>
            <a:r>
              <a:rPr lang="en-CA" sz="2000" dirty="0" smtClean="0"/>
              <a:t>Ltd, </a:t>
            </a:r>
            <a:r>
              <a:rPr lang="en-US" sz="2000" dirty="0"/>
              <a:t>R4#98bis-e</a:t>
            </a:r>
            <a:endParaRPr lang="en-CA" sz="2000" dirty="0"/>
          </a:p>
          <a:p>
            <a:pPr marL="0" indent="0">
              <a:buNone/>
            </a:pPr>
            <a:r>
              <a:rPr lang="en-CA" sz="2000" dirty="0" smtClean="0"/>
              <a:t>[</a:t>
            </a:r>
            <a:r>
              <a:rPr lang="en-CA" sz="2000" dirty="0" smtClean="0"/>
              <a:t>6] </a:t>
            </a:r>
            <a:r>
              <a:rPr lang="en-CA" sz="2000" dirty="0" smtClean="0"/>
              <a:t>R4-2107370 HPUE </a:t>
            </a:r>
            <a:r>
              <a:rPr lang="en-CA" sz="2000" dirty="0"/>
              <a:t>MPR with 1PA </a:t>
            </a:r>
            <a:r>
              <a:rPr lang="en-CA" sz="2000" dirty="0" smtClean="0"/>
              <a:t>architecture, Qualcomm Incorporated</a:t>
            </a:r>
            <a:r>
              <a:rPr lang="en-CA" sz="2000" dirty="0"/>
              <a:t>, </a:t>
            </a:r>
            <a:r>
              <a:rPr lang="en-US" sz="2000" dirty="0" smtClean="0"/>
              <a:t>R4#98bis-e</a:t>
            </a:r>
            <a:endParaRPr lang="en-CA" sz="2000" dirty="0"/>
          </a:p>
        </p:txBody>
      </p:sp>
    </p:spTree>
    <p:extLst>
      <p:ext uri="{BB962C8B-B14F-4D97-AF65-F5344CB8AC3E}">
        <p14:creationId xmlns:p14="http://schemas.microsoft.com/office/powerpoint/2010/main" val="908866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FF7558-FF60-429D-8AA9-D2D16FD4CAE2}">
  <ds:schemaRefs>
    <ds:schemaRef ds:uri="http://schemas.microsoft.com/sharepoint/v3/contenttype/forms"/>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2D86B90-44A4-4D14-B93E-0D265AB056AF}">
  <ds:schemaRefs>
    <ds:schemaRef ds:uri="http://www.w3.org/XML/1998/namespace"/>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6f846979-0e6f-42ff-8b87-e1893efeda99"/>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3801</TotalTime>
  <Words>1202</Words>
  <Application>Microsoft Office PowerPoint</Application>
  <PresentationFormat>Custom</PresentationFormat>
  <Paragraphs>487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Way forward on MPR and AMPR PC2 for intra-band UL contiguous CA</vt:lpstr>
      <vt:lpstr>Background: April 15 GTW agreements</vt:lpstr>
      <vt:lpstr>WF: PC2 BW class B contiguous allocation MPR</vt:lpstr>
      <vt:lpstr>WF: PC2 BW class C contiguous allocation MPR</vt:lpstr>
      <vt:lpstr>WF: PC2 BW class B non-contiguous allocation MPR</vt:lpstr>
      <vt:lpstr>WF: PC2 BW class C non-contiguous allocation MPR</vt:lpstr>
      <vt:lpstr>Open issue: MPR when only one CC is allocated</vt:lpstr>
      <vt:lpstr>References: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creator>Apple</dc:creator>
  <cp:lastModifiedBy>Skyworks</cp:lastModifiedBy>
  <cp:revision>195</cp:revision>
  <dcterms:created xsi:type="dcterms:W3CDTF">2020-03-02T22:32:10Z</dcterms:created>
  <dcterms:modified xsi:type="dcterms:W3CDTF">2021-04-15T11:49:47Z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