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9" r:id="rId4"/>
    <p:sldId id="292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705234"/>
            <a:ext cx="10320528" cy="1420005"/>
          </a:xfrm>
        </p:spPr>
        <p:txBody>
          <a:bodyPr>
            <a:normAutofit/>
          </a:bodyPr>
          <a:lstStyle/>
          <a:p>
            <a:r>
              <a:rPr lang="en-US" sz="4400" dirty="0"/>
              <a:t>WF on RF architecture options handling for PC2 intra-band UL NC CA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</a:t>
            </a:r>
            <a:r>
              <a:rPr lang="en-US" dirty="0" smtClean="0"/>
              <a:t>Skyworks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98bis-e</a:t>
            </a:r>
            <a:endParaRPr lang="en-US" b="1" dirty="0"/>
          </a:p>
          <a:p>
            <a:r>
              <a:rPr lang="en-US" b="1" dirty="0" smtClean="0"/>
              <a:t>April 12 </a:t>
            </a:r>
            <a:r>
              <a:rPr lang="en-US" b="1" dirty="0"/>
              <a:t>– </a:t>
            </a:r>
            <a:r>
              <a:rPr lang="en-US" b="1" dirty="0" smtClean="0"/>
              <a:t>20, 2021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713" y="76802"/>
            <a:ext cx="10074875" cy="442182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/>
              <a:t>Background: MPR evaluation assumption for different architectures </a:t>
            </a:r>
            <a:endParaRPr lang="zh-CN" altLang="en-US" sz="32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31805" y="609600"/>
            <a:ext cx="1159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RF architectures under discussion and  MPR assumptions for intra-band UL NC CA are summarized as below:</a:t>
            </a:r>
            <a:endParaRPr lang="zh-CN" altLang="en-US" dirty="0"/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3111"/>
              </p:ext>
            </p:extLst>
          </p:nvPr>
        </p:nvGraphicFramePr>
        <p:xfrm>
          <a:off x="273611" y="1108030"/>
          <a:ext cx="11255830" cy="4977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545"/>
                <a:gridCol w="1643742"/>
                <a:gridCol w="9187543"/>
              </a:tblGrid>
              <a:tr h="2397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PC2 non-contiguous UL CA architecture </a:t>
                      </a:r>
                      <a:r>
                        <a:rPr lang="en-US" sz="1600" u="none" strike="noStrike" dirty="0" smtClean="0">
                          <a:effectLst/>
                        </a:rPr>
                        <a:t>options and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MPR assumption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description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MPR evaluation assumption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4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2x26dBm PA + 2LO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100MHz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PA calibration for 20MHz QPSK DFT-s-OFDM 100RB0 waveform based on 4dB post PA losses and 1dB MPR: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26dBm/antenna: 29dBm at 31dB ACLR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23dBm/antenna: 26dBm at 30dB ACLR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Equal PSD and Equal back-off power split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For 2PA architecture,</a:t>
                      </a:r>
                      <a:r>
                        <a:rPr lang="en-CA" altLang="zh-CN" sz="1600" baseline="0" dirty="0" smtClean="0"/>
                        <a:t> 10dB antenna isolation is assumed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For 2PA architecture,</a:t>
                      </a:r>
                      <a:r>
                        <a:rPr lang="en-CA" altLang="zh-CN" sz="1600" baseline="0" dirty="0" smtClean="0"/>
                        <a:t> </a:t>
                      </a:r>
                      <a:r>
                        <a:rPr lang="en-CA" altLang="zh-CN" sz="1600" dirty="0" smtClean="0"/>
                        <a:t>Emission requirements are checked by summing the power of the two transmit paths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Waveform: both CP-OFDM and DFT-s-OFDM can be evaluated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CBW configuration: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20MHz channel 15kHz SCS and 40MHz channel 15kHz SCS with a gap of 20MHz (100MHz class and in gap ACLR)</a:t>
                      </a:r>
                      <a:endParaRPr lang="en-US" altLang="zh-CN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40MHz channel 15kHz SCS and 40MHz channel 15kHz SCS with a gap of 120MHz (200MHz class)</a:t>
                      </a:r>
                      <a:endParaRPr lang="en-US" altLang="zh-CN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100MHz channel 30kHz SCS and 100MHz channel 30kHz SCS with a gap of 400MHz (600MHz class for n77(2A))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/>
                        <a:t>RB allocation: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Worst case back-off  IMD3 at -13dBm/MHz and -30dBm/MHz for 1RB+1RB at 15kHz and 30kHz SCS for MPR with 31dBc ACLR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baseline="0" dirty="0" smtClean="0"/>
                        <a:t>The RB locations adopt for MPR evaluation in [2][8</a:t>
                      </a:r>
                      <a:r>
                        <a:rPr lang="en-CA" altLang="zh-CN" sz="1600" baseline="0" dirty="0" smtClean="0"/>
                        <a:t>][9] </a:t>
                      </a:r>
                      <a:r>
                        <a:rPr lang="en-CA" altLang="zh-CN" sz="1600" baseline="0" dirty="0" smtClean="0"/>
                        <a:t>can be referenced.</a:t>
                      </a:r>
                    </a:p>
                    <a:p>
                      <a:pPr algn="l" fontAlgn="t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4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1x26dBm PA + 1LO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200MHz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374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#3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2x23dBm PA + 1LO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200MHz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43884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1x23dBm+1x26dBm 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CA" sz="1600" u="none" strike="noStrike" dirty="0" smtClean="0">
                          <a:effectLst/>
                        </a:rPr>
                        <a:t>+ 2LO </a:t>
                      </a:r>
                      <a:br>
                        <a:rPr lang="en-CA" sz="1600" u="none" strike="noStrike" dirty="0" smtClean="0">
                          <a:effectLst/>
                        </a:rPr>
                      </a:br>
                      <a:r>
                        <a:rPr lang="en-CA" sz="1600" u="none" strike="noStrike" dirty="0" smtClean="0">
                          <a:effectLst/>
                        </a:rPr>
                        <a:t>with 100MHz BW</a:t>
                      </a:r>
                      <a:endParaRPr lang="en-CA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PC2 </a:t>
            </a:r>
            <a:r>
              <a:rPr lang="en-US" altLang="zh-CN" sz="3200" b="1" dirty="0"/>
              <a:t>intra-band UL NC CA architecture options handling</a:t>
            </a:r>
            <a:endParaRPr lang="zh-CN" altLang="en-US" sz="3200" b="1" dirty="0"/>
          </a:p>
        </p:txBody>
      </p:sp>
      <p:sp>
        <p:nvSpPr>
          <p:cNvPr id="2" name="矩形 1"/>
          <p:cNvSpPr/>
          <p:nvPr/>
        </p:nvSpPr>
        <p:spPr>
          <a:xfrm>
            <a:off x="65900" y="626076"/>
            <a:ext cx="11483546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Agreements reached in Webinar session: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Companies </a:t>
            </a:r>
            <a:r>
              <a:rPr lang="zh-CN" altLang="en-US" dirty="0"/>
              <a:t>to provide more MPR values to decide on the net power gain of PC2 in comparison with PC3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If some architecture is beneficial in supporting UL MIMO, the same or different set of requirements can be considered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To further check if in-gap exceptions (for both PC3 and PC2) required by some architectures are allowed by regulations</a:t>
            </a: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/>
              <a:t>PC2 intra-band UL NC CA architecture options handling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421" y="826041"/>
            <a:ext cx="117306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swap time for 1x23dBm+1x26dBm + 2LO with 100MHz BW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define new swap time specifically for this architecture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swap time is 0us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0us or 35us or </a:t>
            </a: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140us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1x26dBm PA + 1LO with 200MHz BW and 2x23dBm PA + 1LO with 200MHz BW, how to handle in-gap requirement when LO or image fall inside?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in-gap exception under some conditions(e.g. Sync) as defined for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PC3</a:t>
            </a: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MPR to meet in-gap emission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</a:t>
            </a: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zh-CN" altLang="zh-CN" sz="1600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2421" y="4619574"/>
            <a:ext cx="118624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architecture #4,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ompanies are encouraged to provide analysis on PA swap time UE can reach, and the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swap time is evaluated on the remaining benefit versus PC3 for the different proposed swap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for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PC2 intra-band UL NC CA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architecture #2 and #3, RAN4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in-gap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requirements.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RF requirements other than MPR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900" y="626076"/>
            <a:ext cx="1148354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Following agreements are reached: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For </a:t>
            </a:r>
            <a:r>
              <a:rPr lang="en-US" altLang="zh-CN" dirty="0"/>
              <a:t>PC2 intra-band UL non-contiguous CA with 2PA architecture, the emission requirement is defined as the sum from both UE transmit antenna connectors</a:t>
            </a:r>
            <a:r>
              <a:rPr lang="en-US" altLang="zh-CN" dirty="0" smtClean="0"/>
              <a:t>.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Capability of </a:t>
            </a:r>
            <a:r>
              <a:rPr lang="en-US" altLang="zh-CN" dirty="0" err="1"/>
              <a:t>MaxUplinkDutyCycle</a:t>
            </a:r>
            <a:r>
              <a:rPr lang="en-US" altLang="zh-CN" dirty="0"/>
              <a:t>: Reuse the capability for single carrier </a:t>
            </a:r>
            <a:r>
              <a:rPr lang="en-US" altLang="zh-CN" dirty="0" smtClean="0"/>
              <a:t>case.</a:t>
            </a:r>
            <a:endParaRPr lang="zh-CN" altLang="en-US" dirty="0"/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214184" y="700216"/>
            <a:ext cx="1135174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R4-2104437, “Potential issues on UL Intra band NC CA with 1PA/1LO assumption</a:t>
            </a:r>
            <a:r>
              <a:rPr lang="en-US" altLang="zh-CN" sz="1600" dirty="0" smtClean="0"/>
              <a:t>”, Nokia, </a:t>
            </a:r>
            <a:r>
              <a:rPr lang="en-GB" altLang="zh-CN" sz="1600" dirty="0"/>
              <a:t>RAN4 #</a:t>
            </a:r>
            <a:r>
              <a:rPr lang="en-GB" altLang="zh-CN" sz="1600" dirty="0" smtClean="0"/>
              <a:t>98bis-e</a:t>
            </a:r>
            <a:r>
              <a:rPr lang="en-US" altLang="zh-CN" sz="1600" dirty="0" smtClean="0"/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</a:t>
            </a:r>
            <a:r>
              <a:rPr lang="en-US" altLang="zh-CN" sz="1600" dirty="0"/>
              <a:t>] R4-2104819, “Discussion on Transmitter Architecture for PC2 UL NC CA</a:t>
            </a:r>
            <a:r>
              <a:rPr lang="en-US" altLang="zh-CN" sz="1600" dirty="0" smtClean="0"/>
              <a:t>”, Skyworks,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[3</a:t>
            </a:r>
            <a:r>
              <a:rPr lang="en-US" altLang="zh-CN" sz="1600" dirty="0"/>
              <a:t>] R4-2106366, “On PC2 intra-band non-contiguous NR CA”, </a:t>
            </a:r>
            <a:r>
              <a:rPr lang="en-US" altLang="zh-CN" sz="1600" dirty="0" smtClean="0"/>
              <a:t>ZTE,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[4</a:t>
            </a:r>
            <a:r>
              <a:rPr lang="en-US" altLang="zh-CN" sz="1600" dirty="0"/>
              <a:t>] R4-2106542, </a:t>
            </a:r>
            <a:r>
              <a:rPr lang="en-US" altLang="zh-CN" sz="1600" dirty="0" smtClean="0"/>
              <a:t>“Discussion on HP UE for TDD intra-band UL CA”, Xiaomi,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[5</a:t>
            </a:r>
            <a:r>
              <a:rPr lang="en-GB" altLang="zh-CN" sz="1600" dirty="0"/>
              <a:t>] R4-2107261, “HPUE intra-band non-contiguous CA architecture</a:t>
            </a:r>
            <a:r>
              <a:rPr lang="en-GB" altLang="zh-CN" sz="1600" dirty="0" smtClean="0"/>
              <a:t>”, Huawei, HiSilicon,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[6] R4-2107282, “</a:t>
            </a:r>
            <a:r>
              <a:rPr lang="en-US" altLang="zh-CN" sz="1600" dirty="0"/>
              <a:t>Discussion on possible reference architecture for </a:t>
            </a:r>
            <a:r>
              <a:rPr lang="en-US" altLang="zh-CN" sz="1600" dirty="0" err="1"/>
              <a:t>nc</a:t>
            </a:r>
            <a:r>
              <a:rPr lang="en-US" altLang="zh-CN" sz="1600" dirty="0"/>
              <a:t> </a:t>
            </a:r>
            <a:r>
              <a:rPr lang="en-US" altLang="zh-CN" sz="1600" dirty="0" err="1"/>
              <a:t>ul</a:t>
            </a:r>
            <a:r>
              <a:rPr lang="en-US" altLang="zh-CN" sz="1600" dirty="0"/>
              <a:t> ca</a:t>
            </a:r>
            <a:r>
              <a:rPr lang="en-GB" altLang="zh-CN" sz="1600" dirty="0" smtClean="0"/>
              <a:t>”, Qualcomm,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[7] R4-2105088, “</a:t>
            </a:r>
            <a:r>
              <a:rPr lang="en-US" altLang="zh-CN" sz="1600" dirty="0"/>
              <a:t>Power capability and back-off for NC (and </a:t>
            </a:r>
            <a:r>
              <a:rPr lang="en-US" altLang="zh-CN" sz="1600" dirty="0" err="1"/>
              <a:t>contigous</a:t>
            </a:r>
            <a:r>
              <a:rPr lang="en-US" altLang="zh-CN" sz="1600" dirty="0"/>
              <a:t>) intra-band CA</a:t>
            </a:r>
            <a:r>
              <a:rPr lang="en-GB" altLang="zh-CN" sz="1600" dirty="0" smtClean="0"/>
              <a:t>”, Ericsson,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[8] R4-2010301, “</a:t>
            </a:r>
            <a:r>
              <a:rPr lang="en-US" altLang="zh-CN" sz="1600" dirty="0"/>
              <a:t>[FR1ULCA] UE TX measurements and requirements for non-contiguous ULCA MPR and A-MPR</a:t>
            </a:r>
            <a:r>
              <a:rPr lang="en-GB" altLang="zh-CN" sz="1600" dirty="0" smtClean="0"/>
              <a:t>”, Skyworks, RAN4 #</a:t>
            </a:r>
            <a:r>
              <a:rPr lang="en-GB" altLang="zh-CN" sz="1600" dirty="0" smtClean="0"/>
              <a:t>96-e</a:t>
            </a:r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[9] R4-</a:t>
            </a:r>
            <a:r>
              <a:rPr lang="en-US" altLang="zh-CN" sz="1600" dirty="0" smtClean="0"/>
              <a:t>2103371, “</a:t>
            </a:r>
            <a:r>
              <a:rPr lang="en-US" altLang="zh-CN" sz="1600" dirty="0"/>
              <a:t>Way forward on NC UL CA PC2 evaluation assumptions and scenarios</a:t>
            </a:r>
            <a:r>
              <a:rPr lang="en-US" altLang="zh-CN" sz="1600" dirty="0" smtClean="0"/>
              <a:t>”, </a:t>
            </a:r>
            <a:r>
              <a:rPr lang="en-GB" altLang="zh-CN" sz="1600" dirty="0"/>
              <a:t>Skyworks, RAN4 #</a:t>
            </a:r>
            <a:r>
              <a:rPr lang="en-GB" altLang="zh-CN" sz="1600" dirty="0" smtClean="0"/>
              <a:t>98-e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10179</TotalTime>
  <Words>776</Words>
  <Application>Microsoft Office PowerPoint</Application>
  <PresentationFormat>宽屏</PresentationFormat>
  <Paragraphs>68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Courier New</vt:lpstr>
      <vt:lpstr>Symbol</vt:lpstr>
      <vt:lpstr>Times New Roman</vt:lpstr>
      <vt:lpstr>Office 主题</vt:lpstr>
      <vt:lpstr>WF on RF architecture options handling for PC2 intra-band UL NC CA</vt:lpstr>
      <vt:lpstr>Background: MPR evaluation assumption for different architectures </vt:lpstr>
      <vt:lpstr>PC2 intra-band UL NC CA architecture options handling</vt:lpstr>
      <vt:lpstr>PowerPoint 演示文稿</vt:lpstr>
      <vt:lpstr>RF requirements other than MPR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319</cp:revision>
  <dcterms:created xsi:type="dcterms:W3CDTF">2019-10-15T22:26:30Z</dcterms:created>
  <dcterms:modified xsi:type="dcterms:W3CDTF">2021-04-19T09:30:04Z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(3)Mj+inCezLNqSrODYbBamd2DD054rlI3xdfC9ADtVcH8K1gUbir/OmevrrSw7e3IOf2Yb50+o
eF97JgwnzrMk4LV4Prj3Nz22vRWk8oE6XOb1lmf+EdiHBCdP3S642H25S0BPXXwIKErXDADr
Ldrln+IqZlB/v9dd44ZOaHjOZTvnb//0Gb1e26Cms6n6znQ4hPE6cj/88CoQeM1luOvANAAp
t8JyTgSHLvEguBj6ga</vt:lpwstr>
  </property>
  <property fmtid="{D5CDD505-2E9C-101B-9397-08002B2CF9AE}" pid="3" name="_2015_ms_pID_7253431">
    <vt:lpwstr>rZaGpfesF85v+wX2VZmgWSSX52Gwvon5trvJ5aUo2BE2Jvn4E1N2r+
Fl/D73NAA0QWWJJ3blqXy9FEcefc4tn6XCdmQrOhWrJPHDDOjiNuqEGQqmLtVUdJQ01s4iuR
7dYjKDQ0m/y0a2elykdpdzh5peXlsfpITQmeF36M+6MDMEILDHQMAyCJjrgTIXw4OWwJLWyL
loWHxBOZHKsV1K1ZH5SkEIIGcU5NyH2nSAyJ</vt:lpwstr>
  </property>
  <property fmtid="{D5CDD505-2E9C-101B-9397-08002B2CF9AE}" pid="4" name="_2015_ms_pID_7253432">
    <vt:lpwstr>OjsvWeByWUWGtG9U5k1G2cQ=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1614909626</vt:lpwstr>
  </property>
</Properties>
</file>