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2"/>
  </p:notesMasterIdLst>
  <p:handoutMasterIdLst>
    <p:handoutMasterId r:id="rId13"/>
  </p:handoutMasterIdLst>
  <p:sldIdLst>
    <p:sldId id="341" r:id="rId5"/>
    <p:sldId id="363" r:id="rId6"/>
    <p:sldId id="368" r:id="rId7"/>
    <p:sldId id="364" r:id="rId8"/>
    <p:sldId id="365" r:id="rId9"/>
    <p:sldId id="366" r:id="rId10"/>
    <p:sldId id="367" r:id="rId11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 varScale="1">
        <p:scale>
          <a:sx n="152" d="100"/>
          <a:sy n="152" d="100"/>
        </p:scale>
        <p:origin x="38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2021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33913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TSG-RAN WG4 Meeting #98-e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hangingPunct="0"/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Electronic meeting, January 25</a:t>
            </a:r>
            <a:r>
              <a:rPr lang="en-US" sz="1000" b="1" kern="12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2</a:t>
            </a:r>
            <a:r>
              <a:rPr lang="en-US" sz="1000" b="1" kern="12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nd</a:t>
            </a: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February 2021</a:t>
            </a:r>
            <a:endParaRPr lang="en-US" sz="10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R4-21xxxxx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583" y="2033899"/>
            <a:ext cx="10524146" cy="1716725"/>
          </a:xfrm>
        </p:spPr>
        <p:txBody>
          <a:bodyPr/>
          <a:lstStyle/>
          <a:p>
            <a:pPr eaLnBrk="1" hangingPunct="1"/>
            <a:r>
              <a:rPr lang="en-US" altLang="en-US" sz="5400" dirty="0"/>
              <a:t>WF on introduction of lower 6GHz NR unlicensed operation for Europe</a:t>
            </a:r>
            <a:endParaRPr lang="en-GB" altLang="en-US" sz="5400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494133" y="4256177"/>
            <a:ext cx="9017193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/>
              <a:t>RAN4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/>
              <a:t>Nokia, …</a:t>
            </a:r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General - Band plan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Unlicensed operation in the range 5945-6425 MHz can be introduced by (Agreed in R4-2103229):</a:t>
            </a:r>
          </a:p>
          <a:p>
            <a:pPr lvl="1"/>
            <a:r>
              <a:rPr lang="en-US" dirty="0"/>
              <a:t>Option 1: </a:t>
            </a:r>
            <a:r>
              <a:rPr lang="en-GB" dirty="0"/>
              <a:t>Re-using already defined band n96 </a:t>
            </a:r>
          </a:p>
          <a:p>
            <a:pPr lvl="2"/>
            <a:r>
              <a:rPr lang="en-GB" dirty="0"/>
              <a:t>FFS if additional notes and/or clarifications are needed. Regional specific requirements to be included in relevant specifications.</a:t>
            </a:r>
          </a:p>
          <a:p>
            <a:pPr lvl="1"/>
            <a:r>
              <a:rPr lang="en-GB" dirty="0"/>
              <a:t>Option 2: Defining a new band n[xx] </a:t>
            </a:r>
          </a:p>
          <a:p>
            <a:pPr lvl="2"/>
            <a:r>
              <a:rPr lang="en-GB" dirty="0"/>
              <a:t>On top of specific requirements provided by ECC, the new band shall reuse requirements already defined for n96, where possible.</a:t>
            </a:r>
          </a:p>
          <a:p>
            <a:pPr marL="0" indent="0">
              <a:buNone/>
            </a:pPr>
            <a:r>
              <a:rPr lang="en-US" altLang="en-US" dirty="0">
                <a:solidFill>
                  <a:schemeClr val="accent6"/>
                </a:solidFill>
              </a:rPr>
              <a:t> 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General - Note for n96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Currently the note in 38.101-1 reads:</a:t>
            </a:r>
            <a:br>
              <a:rPr lang="en-US" altLang="en-US" dirty="0"/>
            </a:br>
            <a:r>
              <a:rPr lang="en-GB" altLang="en-US" sz="2000" i="1" dirty="0"/>
              <a:t>NOTE 14: This band is applicable in the USA only subject to FCC 					      Report and Order [FCC 20-51]</a:t>
            </a:r>
            <a:endParaRPr lang="en-US" altLang="en-US" sz="2000" i="1" dirty="0"/>
          </a:p>
          <a:p>
            <a:pPr lvl="1"/>
            <a:r>
              <a:rPr lang="en-US" strike="sngStrike" dirty="0"/>
              <a:t>Option 1: </a:t>
            </a:r>
            <a:r>
              <a:rPr lang="en-GB" strike="sngStrike" dirty="0"/>
              <a:t>Modify the note according to R4-2106273:</a:t>
            </a:r>
          </a:p>
          <a:p>
            <a:pPr lvl="2"/>
            <a:r>
              <a:rPr lang="en-GB" i="1" strike="sngStrike" dirty="0"/>
              <a:t>This band is applicable in the USA subject to FCC Report and Order FCC 20-51 and in Europe subject to CEPT ECC Decision (20)01 for the 5945 to 6425 MHz frequency range.</a:t>
            </a:r>
          </a:p>
          <a:p>
            <a:pPr lvl="1"/>
            <a:r>
              <a:rPr lang="en-GB" dirty="0"/>
              <a:t>Option 2: Modify the note to generic text:</a:t>
            </a:r>
          </a:p>
          <a:p>
            <a:pPr lvl="2"/>
            <a:r>
              <a:rPr lang="en-GB" i="1" dirty="0"/>
              <a:t>This band is only applicable subject to regional and/or country specific restrictions.</a:t>
            </a:r>
          </a:p>
          <a:p>
            <a:pPr lvl="1"/>
            <a:r>
              <a:rPr lang="en-US" altLang="en-US" strike="sngStrike" dirty="0">
                <a:solidFill>
                  <a:schemeClr val="accent6"/>
                </a:solidFill>
              </a:rPr>
              <a:t> </a:t>
            </a:r>
            <a:r>
              <a:rPr lang="en-GB" strike="sngStrike" dirty="0"/>
              <a:t>Option 3: Other proposal:</a:t>
            </a:r>
          </a:p>
          <a:p>
            <a:pPr lvl="2"/>
            <a:r>
              <a:rPr lang="en-GB" i="1" strike="sngStrike" dirty="0"/>
              <a:t>...</a:t>
            </a:r>
          </a:p>
          <a:p>
            <a:pPr marL="0" indent="0">
              <a:buNone/>
            </a:pPr>
            <a:endParaRPr lang="en-US" alt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812914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General - LPI and VLP deployment 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Inclusion of VLP deployment to 3GPP specification:</a:t>
            </a:r>
          </a:p>
          <a:p>
            <a:pPr lvl="1"/>
            <a:r>
              <a:rPr lang="en-GB" dirty="0"/>
              <a:t>Option 1: VLP deployment is subject to further checking of regulations</a:t>
            </a:r>
          </a:p>
          <a:p>
            <a:pPr lvl="1"/>
            <a:r>
              <a:rPr lang="en-GB" dirty="0"/>
              <a:t>Option 2: VLP deployment can be included in specification given the available regulations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UE RF - NS definition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NS shall be defined corresponding to LPI deployments and if introduced also VLP deployments </a:t>
            </a:r>
            <a:r>
              <a:rPr lang="en-US" altLang="en-US" dirty="0"/>
              <a:t>(Agreed in R4-2103229)</a:t>
            </a:r>
            <a:r>
              <a:rPr lang="en-GB" altLang="en-US" dirty="0"/>
              <a:t>.</a:t>
            </a:r>
          </a:p>
          <a:p>
            <a:r>
              <a:rPr lang="en-GB" altLang="en-US" dirty="0"/>
              <a:t>Reusing existing PC5 with additional NS limitations to TX power is sufficient to limit MOP for VLP</a:t>
            </a:r>
            <a:r>
              <a:rPr lang="en-US" altLang="en-US" dirty="0"/>
              <a:t>. </a:t>
            </a: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UE RF - MPR values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 dirty="0"/>
              <a:t>From evaluation in </a:t>
            </a:r>
            <a:r>
              <a:rPr lang="en-GB" sz="2400" dirty="0"/>
              <a:t>R4-2106274 and R4-2107351</a:t>
            </a:r>
            <a:r>
              <a:rPr lang="en-GB" altLang="en-US" sz="2400" dirty="0"/>
              <a:t>, MPR is sufficient to meet LPI requirement in Europe – how to capture this in </a:t>
            </a:r>
            <a:r>
              <a:rPr lang="en-GB" altLang="en-US" sz="2400"/>
              <a:t>TS is FFS.</a:t>
            </a:r>
            <a:endParaRPr lang="en-GB" altLang="en-US" sz="2400" dirty="0"/>
          </a:p>
          <a:p>
            <a:r>
              <a:rPr lang="en-GB" altLang="en-US" sz="2400" dirty="0"/>
              <a:t>A-MPR </a:t>
            </a:r>
            <a:r>
              <a:rPr lang="da-DK" altLang="en-US" sz="2400" dirty="0"/>
              <a:t>for PC5 LPI </a:t>
            </a:r>
            <a:r>
              <a:rPr lang="en-GB" altLang="en-US" sz="2400" dirty="0"/>
              <a:t>apply according to Note 5 in table below</a:t>
            </a:r>
            <a:r>
              <a:rPr lang="da-DK" altLang="en-US" sz="2400" dirty="0"/>
              <a:t>:</a:t>
            </a:r>
          </a:p>
          <a:p>
            <a:endParaRPr lang="da-DK" altLang="en-US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sz="2400" dirty="0"/>
              <a:t>(A-)MPR for VPL is FFS</a:t>
            </a:r>
            <a:endParaRPr lang="en-US" sz="2400" dirty="0"/>
          </a:p>
          <a:p>
            <a:pPr lvl="1"/>
            <a:endParaRPr lang="en-GB" alt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C210226-F152-4686-B9CE-2FD0E783DD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481036"/>
              </p:ext>
            </p:extLst>
          </p:nvPr>
        </p:nvGraphicFramePr>
        <p:xfrm>
          <a:off x="1207806" y="2995257"/>
          <a:ext cx="9776388" cy="2603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25">
                  <a:extLst>
                    <a:ext uri="{9D8B030D-6E8A-4147-A177-3AD203B41FA5}">
                      <a16:colId xmlns:a16="http://schemas.microsoft.com/office/drawing/2014/main" val="1315897498"/>
                    </a:ext>
                  </a:extLst>
                </a:gridCol>
                <a:gridCol w="2509759">
                  <a:extLst>
                    <a:ext uri="{9D8B030D-6E8A-4147-A177-3AD203B41FA5}">
                      <a16:colId xmlns:a16="http://schemas.microsoft.com/office/drawing/2014/main" val="565624390"/>
                    </a:ext>
                  </a:extLst>
                </a:gridCol>
                <a:gridCol w="2188744">
                  <a:extLst>
                    <a:ext uri="{9D8B030D-6E8A-4147-A177-3AD203B41FA5}">
                      <a16:colId xmlns:a16="http://schemas.microsoft.com/office/drawing/2014/main" val="3293395099"/>
                    </a:ext>
                  </a:extLst>
                </a:gridCol>
                <a:gridCol w="2334660">
                  <a:extLst>
                    <a:ext uri="{9D8B030D-6E8A-4147-A177-3AD203B41FA5}">
                      <a16:colId xmlns:a16="http://schemas.microsoft.com/office/drawing/2014/main" val="2400266294"/>
                    </a:ext>
                  </a:extLst>
                </a:gridCol>
              </a:tblGrid>
              <a:tr h="187256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Pre-coding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Modulation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RB Allocation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899858"/>
                  </a:ext>
                </a:extLst>
              </a:tr>
              <a:tr h="187256"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Full</a:t>
                      </a:r>
                      <a:r>
                        <a:rPr lang="en-GB" sz="900" baseline="30000">
                          <a:effectLst/>
                        </a:rPr>
                        <a:t>2</a:t>
                      </a:r>
                      <a:r>
                        <a:rPr lang="en-GB" sz="900">
                          <a:effectLst/>
                        </a:rPr>
                        <a:t> (dB)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Partial</a:t>
                      </a:r>
                      <a:r>
                        <a:rPr lang="en-GB" sz="900" baseline="30000">
                          <a:effectLst/>
                        </a:rPr>
                        <a:t>3</a:t>
                      </a:r>
                      <a:r>
                        <a:rPr lang="en-GB" sz="900">
                          <a:effectLst/>
                        </a:rPr>
                        <a:t> (dB)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8057425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DFT-s-ODFM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Pi/2 BPSK</a:t>
                      </a:r>
                      <a:r>
                        <a:rPr lang="en-GB" sz="900" baseline="30000">
                          <a:effectLst/>
                        </a:rPr>
                        <a:t>4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[1.5]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[2.5]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2936969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QPSK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[2.0]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[4.0]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207774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16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[2.5]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[4.0]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866430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64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[3.5]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[4.5]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79724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256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8994313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CP-OFDM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QPSK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[3.5]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2884065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16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[4.0]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0709796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64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7990124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256 QAM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[7.0]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[7.0]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0635125"/>
                  </a:ext>
                </a:extLst>
              </a:tr>
              <a:tr h="170664">
                <a:tc gridSpan="4">
                  <a:txBody>
                    <a:bodyPr/>
                    <a:lstStyle/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1: The A-MPR shall apply to all SCS in all active 20 MHz sub-bands contiguously allocated in the channel.  The MPR applies to interlaced allocations with uplink resource allocation type 2 as specified in TS 38.214 [10].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2: Full RB allocation A-MPR applies when all RB’s in a 20 MHz channel or all RB’s in all sub-bands for wideband operation are fully allocated and sub-bands are transmitted according to configuration A in Table 6.2F.2-2.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3: Partial RB allocation A-MPR applies when one or more RB’s in one or more sub-bands are not allocated or when the transmitted sub-bands for wideband operation are transmitted according to configuration B in Table 6.2F.2-2.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4: Applicable to Pi/2-BPSK modulation when IE powerBoostPi2BPSK is set to 0.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5: The A-MPR applies instead of MPR for 20 MHz channel </a:t>
                      </a:r>
                      <a:r>
                        <a:rPr lang="en-GB" sz="7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centered</a:t>
                      </a:r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 the nearest NR-ARFCN corresponding to 5955 MHz, 40 MHz channel at the nearest NR-ARFCN corresponding to 5965 MHz, 60 MHz channel at the nearest NR-ARFCN corresponding to 5975 MHz, and 80 MHz channel at the nearest NR-ARFCN corresponding to 5985 </a:t>
                      </a:r>
                      <a:r>
                        <a:rPr lang="en-GB" sz="7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MHz.</a:t>
                      </a:r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For all other channels, A-MPR is zero and MPR as specified in Table 6.2F.2-1 applies.</a:t>
                      </a:r>
                    </a:p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6679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705751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BS RF - 	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is no further need for clarifications for BS maximum output power, as compared to those given for n96 in 38.104.</a:t>
            </a:r>
          </a:p>
          <a:p>
            <a:r>
              <a:rPr lang="en-GB" dirty="0"/>
              <a:t>There is no further need for additional REFSENS, as compared to those given for n96 in 38.104. </a:t>
            </a:r>
          </a:p>
          <a:p>
            <a:r>
              <a:rPr lang="en-US" altLang="en-US" dirty="0"/>
              <a:t>FFS if </a:t>
            </a:r>
            <a:r>
              <a:rPr lang="el-GR" altLang="en-US" dirty="0"/>
              <a:t>Δ</a:t>
            </a:r>
            <a:r>
              <a:rPr lang="en-US" altLang="en-US" dirty="0" err="1"/>
              <a:t>fOBUE</a:t>
            </a:r>
            <a:r>
              <a:rPr lang="en-US" altLang="en-US" dirty="0"/>
              <a:t>/ </a:t>
            </a:r>
            <a:r>
              <a:rPr lang="el-GR" altLang="en-US" dirty="0"/>
              <a:t>Δ</a:t>
            </a:r>
            <a:r>
              <a:rPr lang="en-US" altLang="en-US" dirty="0" err="1"/>
              <a:t>fOOBB</a:t>
            </a:r>
            <a:r>
              <a:rPr lang="en-US" altLang="en-US" dirty="0"/>
              <a:t>  should follow n46 or n96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61341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schemas.microsoft.com/office/2006/documentManagement/types"/>
    <ds:schemaRef ds:uri="http://schemas.microsoft.com/office/2006/metadata/properties"/>
    <ds:schemaRef ds:uri="679a257e-872f-4c98-9e8a-0a9c104f72c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80d8efa-eff2-4910-88d2-79ca146720c4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6337</TotalTime>
  <Words>743</Words>
  <Application>Microsoft Office PowerPoint</Application>
  <PresentationFormat>Widescreen</PresentationFormat>
  <Paragraphs>87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</vt:lpstr>
      <vt:lpstr>Calibri</vt:lpstr>
      <vt:lpstr>Calibri Light</vt:lpstr>
      <vt:lpstr>Times New Roman</vt:lpstr>
      <vt:lpstr>Office Theme</vt:lpstr>
      <vt:lpstr>WF on introduction of lower 6GHz NR unlicensed operation for Europe</vt:lpstr>
      <vt:lpstr>General - Band plan</vt:lpstr>
      <vt:lpstr>General - Note for n96</vt:lpstr>
      <vt:lpstr>General - LPI and VLP deployment </vt:lpstr>
      <vt:lpstr>UE RF - NS definition</vt:lpstr>
      <vt:lpstr>UE RF - MPR values</vt:lpstr>
      <vt:lpstr>BS RF - 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JOH, Nokia</cp:lastModifiedBy>
  <cp:revision>624</cp:revision>
  <dcterms:created xsi:type="dcterms:W3CDTF">2010-02-05T13:52:04Z</dcterms:created>
  <dcterms:modified xsi:type="dcterms:W3CDTF">2021-04-19T13:36:01Z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