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8"/>
  </p:notesMasterIdLst>
  <p:sldIdLst>
    <p:sldId id="280" r:id="rId3"/>
    <p:sldId id="287" r:id="rId4"/>
    <p:sldId id="304" r:id="rId5"/>
    <p:sldId id="302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nwang (A)" initials="j(" lastIdx="1" clrIdx="0">
    <p:extLst>
      <p:ext uri="{19B8F6BF-5375-455C-9EA6-DF929625EA0E}">
        <p15:presenceInfo xmlns:p15="http://schemas.microsoft.com/office/powerpoint/2012/main" userId="S-1-5-21-147214757-305610072-1517763936-29936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8" autoAdjust="0"/>
  </p:normalViewPr>
  <p:slideViewPr>
    <p:cSldViewPr snapToGrid="0">
      <p:cViewPr varScale="1">
        <p:scale>
          <a:sx n="120" d="100"/>
          <a:sy n="120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51827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72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WF on RF exposure mitigation approaches for PC 1.5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25949" y="218661"/>
            <a:ext cx="313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R4-21xxxxx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088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</a:t>
            </a:r>
            <a:r>
              <a:rPr lang="en-GB" b="1" dirty="0" smtClean="0"/>
              <a:t>98-bis-e</a:t>
            </a:r>
            <a:endParaRPr lang="en-GB" b="1" dirty="0"/>
          </a:p>
          <a:p>
            <a:r>
              <a:rPr lang="en-GB" altLang="ko-KR" b="1" dirty="0"/>
              <a:t>Electronic Meeting, </a:t>
            </a:r>
            <a:r>
              <a:rPr lang="en-GB" altLang="ko-KR" b="1" dirty="0" smtClean="0"/>
              <a:t>Apr 12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– </a:t>
            </a:r>
            <a:r>
              <a:rPr lang="en-GB" altLang="ko-KR" b="1" dirty="0" smtClean="0"/>
              <a:t>20</a:t>
            </a:r>
            <a:r>
              <a:rPr lang="en-GB" altLang="ko-KR" b="1" baseline="30000" dirty="0" smtClean="0"/>
              <a:t>th</a:t>
            </a:r>
            <a:r>
              <a:rPr lang="en-GB" altLang="ko-KR" b="1" dirty="0" smtClean="0"/>
              <a:t> </a:t>
            </a:r>
            <a:r>
              <a:rPr lang="en-GB" altLang="ko-KR" b="1" dirty="0"/>
              <a:t>2021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GB" b="1" dirty="0" smtClean="0"/>
              <a:t>7.37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1600" y="1341477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In [1], it is agreed to reuse existing mechanism for PC1.5 to meet the regional SAR limit for n77 and n78 handheld device</a:t>
            </a:r>
          </a:p>
          <a:p>
            <a:pPr lvl="1"/>
            <a:r>
              <a:rPr lang="en-GB" altLang="ko-KR" dirty="0"/>
              <a:t>Currently, the default duty cycle limit is 25% for PC1.5 if nothing is reported</a:t>
            </a:r>
          </a:p>
          <a:p>
            <a:pPr lvl="1"/>
            <a:r>
              <a:rPr lang="en-GB" altLang="ko-KR" dirty="0"/>
              <a:t>Otherwise, it is half the reported value since the same IE is used for PC2 reporting as </a:t>
            </a:r>
            <a:r>
              <a:rPr lang="en-GB" altLang="ko-KR" dirty="0" smtClean="0"/>
              <a:t>well</a:t>
            </a:r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 smtClean="0"/>
              <a:t>RAN4#98-e, </a:t>
            </a:r>
            <a:r>
              <a:rPr lang="en-US" altLang="ko-KR" dirty="0"/>
              <a:t>it </a:t>
            </a:r>
            <a:r>
              <a:rPr lang="en-US" altLang="ko-KR" dirty="0" smtClean="0"/>
              <a:t>is </a:t>
            </a:r>
            <a:r>
              <a:rPr lang="en-US" altLang="ko-KR" dirty="0"/>
              <a:t>proposed that </a:t>
            </a:r>
            <a:r>
              <a:rPr lang="en-US" altLang="ko-KR" dirty="0" smtClean="0"/>
              <a:t>MPE </a:t>
            </a:r>
            <a:r>
              <a:rPr lang="en-US" altLang="ko-KR" dirty="0"/>
              <a:t>should be used as the evaluation criterion </a:t>
            </a:r>
            <a:r>
              <a:rPr lang="en-US" altLang="ko-KR" dirty="0" smtClean="0"/>
              <a:t>for FWA devices rather </a:t>
            </a:r>
            <a:r>
              <a:rPr lang="en-US" altLang="ko-KR" dirty="0"/>
              <a:t>than </a:t>
            </a:r>
            <a:r>
              <a:rPr lang="en-US" altLang="ko-KR" dirty="0" smtClean="0"/>
              <a:t>SAR</a:t>
            </a:r>
          </a:p>
          <a:p>
            <a:pPr lvl="1"/>
            <a:r>
              <a:rPr lang="en-US" altLang="ko-KR" dirty="0" smtClean="0"/>
              <a:t>A FWA device is significantly different from a handheld UE that is held next to the user’s head</a:t>
            </a:r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/>
              <a:t>is agreed to carry out the study on the quantitative impact to see if a different mechanism can be applied to FWA from handheld UEs based on existing devices or compliance </a:t>
            </a:r>
            <a:r>
              <a:rPr lang="en-US" altLang="ko-KR" dirty="0" smtClean="0"/>
              <a:t>reports</a:t>
            </a:r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For smartphone SAR, </a:t>
            </a:r>
            <a:r>
              <a:rPr lang="en-US" altLang="ko-KR" dirty="0" smtClean="0"/>
              <a:t>following issues were discussed in RAN4#98-bis-e</a:t>
            </a:r>
          </a:p>
          <a:p>
            <a:pPr lvl="1"/>
            <a:r>
              <a:rPr lang="en-US" altLang="ko-KR" dirty="0" smtClean="0"/>
              <a:t>Whether the </a:t>
            </a:r>
            <a:r>
              <a:rPr lang="en-US" altLang="ko-KR" dirty="0"/>
              <a:t>same method identified for Band n41 </a:t>
            </a:r>
            <a:r>
              <a:rPr lang="en-US" altLang="ko-KR" dirty="0" smtClean="0"/>
              <a:t>can also </a:t>
            </a:r>
            <a:r>
              <a:rPr lang="en-US" altLang="ko-KR" dirty="0"/>
              <a:t>be used for Band n77, n78, and </a:t>
            </a:r>
            <a:r>
              <a:rPr lang="en-US" altLang="ko-KR" dirty="0" smtClean="0"/>
              <a:t>n79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FWA uses a different method, how should this be indicated to the network? 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 different method is used between smartphone and FWA, does the network need to know whether the device is smartphone or FWA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Based on the discussion, it has been agreed that </a:t>
            </a:r>
          </a:p>
          <a:p>
            <a:pPr lvl="1"/>
            <a:r>
              <a:rPr lang="en-US" altLang="ko-KR" dirty="0" smtClean="0"/>
              <a:t>Same </a:t>
            </a:r>
            <a:r>
              <a:rPr lang="en-US" altLang="ko-KR" dirty="0"/>
              <a:t>method as identified for Band n41 is also used for Band n77, n78, and </a:t>
            </a:r>
            <a:r>
              <a:rPr lang="en-US" altLang="ko-KR" dirty="0" smtClean="0"/>
              <a:t>n79</a:t>
            </a:r>
            <a:endParaRPr lang="en-US" altLang="ko-KR" dirty="0"/>
          </a:p>
          <a:p>
            <a:pPr lvl="1"/>
            <a:r>
              <a:rPr lang="en-US" altLang="ko-KR" dirty="0" smtClean="0"/>
              <a:t>Whether </a:t>
            </a:r>
            <a:r>
              <a:rPr lang="en-US" altLang="ko-KR" dirty="0"/>
              <a:t>separate signaling is needed for FWA is </a:t>
            </a:r>
            <a:r>
              <a:rPr lang="en-US" altLang="ko-KR" dirty="0" smtClean="0"/>
              <a:t>FFS, depending </a:t>
            </a:r>
            <a:r>
              <a:rPr lang="en-US" altLang="ko-KR" dirty="0"/>
              <a:t>on the outcome of FWA </a:t>
            </a:r>
            <a:r>
              <a:rPr lang="en-US" altLang="ko-KR" dirty="0" smtClean="0"/>
              <a:t>MPE discussion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ko-KR" altLang="ko-KR" dirty="0" smtClean="0"/>
          </a:p>
          <a:p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</a:t>
            </a:r>
            <a:r>
              <a:rPr lang="en-US" dirty="0" smtClean="0">
                <a:solidFill>
                  <a:prstClr val="black"/>
                </a:solidFill>
              </a:rPr>
              <a:t>Forward: Smartphone SAR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5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In </a:t>
            </a:r>
            <a:r>
              <a:rPr lang="en-US" altLang="ko-KR" dirty="0" smtClean="0"/>
              <a:t>RAN4#98-bis-e</a:t>
            </a:r>
            <a:r>
              <a:rPr lang="en-US" altLang="ko-KR" dirty="0"/>
              <a:t>, </a:t>
            </a:r>
            <a:r>
              <a:rPr lang="en-US" altLang="ko-KR" dirty="0" smtClean="0"/>
              <a:t>following approaches were </a:t>
            </a:r>
            <a:r>
              <a:rPr lang="en-US" altLang="ko-KR" dirty="0"/>
              <a:t>proposed </a:t>
            </a:r>
            <a:r>
              <a:rPr lang="en-US" altLang="ko-KR" dirty="0" smtClean="0"/>
              <a:t>for</a:t>
            </a:r>
            <a:r>
              <a:rPr lang="en-US" altLang="ko-KR" dirty="0"/>
              <a:t> FWA </a:t>
            </a:r>
            <a:r>
              <a:rPr lang="en-US" altLang="ko-KR" dirty="0" smtClean="0"/>
              <a:t>MPE handling. </a:t>
            </a:r>
            <a:r>
              <a:rPr lang="en-US" altLang="ko-KR" dirty="0" smtClean="0"/>
              <a:t>Both are still on the table without consensus</a:t>
            </a:r>
          </a:p>
          <a:p>
            <a:pPr lvl="2"/>
            <a:r>
              <a:rPr lang="en-US" altLang="ko-KR" dirty="0" smtClean="0"/>
              <a:t>Proposal </a:t>
            </a:r>
            <a:r>
              <a:rPr lang="en-US" altLang="ko-KR" dirty="0"/>
              <a:t>1: Duty cycle reporting is not used. </a:t>
            </a:r>
            <a:r>
              <a:rPr lang="en-US" altLang="ko-KR" dirty="0" smtClean="0"/>
              <a:t>Instead</a:t>
            </a:r>
            <a:r>
              <a:rPr lang="en-US" altLang="ko-KR" dirty="0"/>
              <a:t>, focus on </a:t>
            </a:r>
            <a:r>
              <a:rPr lang="en-US" altLang="ko-KR" dirty="0" err="1"/>
              <a:t>G_tx</a:t>
            </a:r>
            <a:r>
              <a:rPr lang="en-US" altLang="ko-KR" dirty="0"/>
              <a:t> </a:t>
            </a:r>
            <a:r>
              <a:rPr lang="en-US" altLang="ko-KR" dirty="0" smtClean="0"/>
              <a:t>assumption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actual </a:t>
            </a:r>
            <a:r>
              <a:rPr lang="en-US" altLang="ko-KR" dirty="0" err="1"/>
              <a:t>G_tx</a:t>
            </a:r>
            <a:r>
              <a:rPr lang="en-US" altLang="ko-KR" dirty="0"/>
              <a:t> is larger than assumed </a:t>
            </a:r>
            <a:r>
              <a:rPr lang="en-US" altLang="ko-KR" dirty="0" err="1"/>
              <a:t>G_tx</a:t>
            </a:r>
            <a:r>
              <a:rPr lang="en-US" altLang="ko-KR" dirty="0"/>
              <a:t>, then </a:t>
            </a:r>
            <a:r>
              <a:rPr lang="en-US" altLang="ko-KR" dirty="0" smtClean="0"/>
              <a:t>P-MPR is applied</a:t>
            </a:r>
            <a:endParaRPr lang="en-US" altLang="ko-KR" dirty="0"/>
          </a:p>
          <a:p>
            <a:pPr lvl="2"/>
            <a:r>
              <a:rPr lang="en-US" altLang="ko-KR" dirty="0" smtClean="0"/>
              <a:t>Proposal </a:t>
            </a:r>
            <a:r>
              <a:rPr lang="en-US" altLang="ko-KR" dirty="0"/>
              <a:t>2: Duty cycle approach is used with possible longer evaluation </a:t>
            </a:r>
            <a:r>
              <a:rPr lang="en-US" altLang="ko-KR" dirty="0" smtClean="0"/>
              <a:t>period</a:t>
            </a:r>
            <a:endParaRPr lang="en-US" altLang="ko-KR" dirty="0"/>
          </a:p>
          <a:p>
            <a:r>
              <a:rPr lang="en-US" altLang="ko-KR" dirty="0" smtClean="0"/>
              <a:t>Companies </a:t>
            </a:r>
            <a:r>
              <a:rPr lang="en-US" altLang="ko-KR" dirty="0"/>
              <a:t>are encouraged to provide </a:t>
            </a:r>
            <a:r>
              <a:rPr lang="en-US" altLang="ko-KR" dirty="0" smtClean="0"/>
              <a:t>a detailed (or merged) method given </a:t>
            </a:r>
            <a:r>
              <a:rPr lang="en-US" altLang="ko-KR" dirty="0"/>
              <a:t>the </a:t>
            </a:r>
            <a:r>
              <a:rPr lang="en-US" altLang="ko-KR" dirty="0" smtClean="0"/>
              <a:t>existing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proposed </a:t>
            </a:r>
            <a:r>
              <a:rPr lang="en-US" altLang="ko-KR" dirty="0" smtClean="0"/>
              <a:t>options below</a:t>
            </a:r>
            <a:endParaRPr lang="en-GB" altLang="ko-KR" dirty="0"/>
          </a:p>
          <a:p>
            <a:pPr lvl="2"/>
            <a:r>
              <a:rPr lang="en-GB" altLang="ko-KR" dirty="0" smtClean="0"/>
              <a:t>P-MPR: Baseline method. UE centric solution with other optional solutions</a:t>
            </a:r>
            <a:endParaRPr lang="en-GB" altLang="ko-KR" dirty="0"/>
          </a:p>
          <a:p>
            <a:pPr lvl="2"/>
            <a:r>
              <a:rPr lang="en-GB" altLang="ko-KR" dirty="0" smtClean="0"/>
              <a:t>Duty cycle: Optional method. </a:t>
            </a:r>
            <a:r>
              <a:rPr lang="en-GB" altLang="ko-KR" dirty="0" smtClean="0"/>
              <a:t>e.g., </a:t>
            </a:r>
            <a:r>
              <a:rPr lang="en-GB" altLang="ko-KR" dirty="0"/>
              <a:t>s</a:t>
            </a:r>
            <a:r>
              <a:rPr lang="en-GB" altLang="ko-KR" dirty="0" smtClean="0"/>
              <a:t>ame </a:t>
            </a:r>
            <a:r>
              <a:rPr lang="en-GB" altLang="ko-KR" dirty="0" smtClean="0"/>
              <a:t>with smartphone (25%), or other limit (e.g. 50%)</a:t>
            </a:r>
            <a:endParaRPr lang="en-GB" altLang="ko-KR" dirty="0"/>
          </a:p>
          <a:p>
            <a:pPr lvl="2"/>
            <a:r>
              <a:rPr lang="en-US" altLang="ko-KR" dirty="0" smtClean="0"/>
              <a:t>Antenna gain (</a:t>
            </a:r>
            <a:r>
              <a:rPr lang="en-US" altLang="ko-KR" dirty="0" err="1" smtClean="0"/>
              <a:t>G_tx</a:t>
            </a:r>
            <a:r>
              <a:rPr lang="en-US" altLang="ko-KR" dirty="0" smtClean="0"/>
              <a:t>): Optional method. </a:t>
            </a:r>
            <a:r>
              <a:rPr lang="en-US" altLang="ko-KR" dirty="0" smtClean="0"/>
              <a:t>e.g., </a:t>
            </a:r>
            <a:r>
              <a:rPr lang="en-US" altLang="ko-KR" dirty="0" err="1" smtClean="0"/>
              <a:t>G_tx</a:t>
            </a:r>
            <a:r>
              <a:rPr lang="en-US" altLang="ko-KR" dirty="0" smtClean="0"/>
              <a:t> assumption with/without duty cycle</a:t>
            </a:r>
            <a:endParaRPr lang="en-US" altLang="ko-KR" dirty="0"/>
          </a:p>
          <a:p>
            <a:pPr lvl="2"/>
            <a:r>
              <a:rPr lang="en-US" altLang="ko-KR" dirty="0" smtClean="0"/>
              <a:t>Other </a:t>
            </a:r>
            <a:r>
              <a:rPr lang="en-US" altLang="ko-KR" dirty="0"/>
              <a:t>options are not </a:t>
            </a:r>
            <a:r>
              <a:rPr lang="en-US" altLang="ko-KR" dirty="0" smtClean="0"/>
              <a:t>precluded</a:t>
            </a:r>
          </a:p>
          <a:p>
            <a:r>
              <a:rPr lang="en-US" altLang="ko-KR" dirty="0" smtClean="0"/>
              <a:t>RAN4 will further discuss how to define the optional </a:t>
            </a:r>
            <a:r>
              <a:rPr lang="en-US" altLang="ko-KR" dirty="0" smtClean="0"/>
              <a:t>solutions </a:t>
            </a:r>
            <a:r>
              <a:rPr lang="en-US" altLang="ko-KR" dirty="0" smtClean="0"/>
              <a:t>and its signaling </a:t>
            </a:r>
            <a:r>
              <a:rPr lang="en-US" altLang="ko-KR" dirty="0"/>
              <a:t>for FWA </a:t>
            </a:r>
            <a:r>
              <a:rPr lang="en-US" altLang="ko-KR" dirty="0" smtClean="0"/>
              <a:t>devices in </a:t>
            </a:r>
            <a:r>
              <a:rPr lang="en-US" altLang="ko-KR" dirty="0" smtClean="0"/>
              <a:t>RAN4#99-e</a:t>
            </a:r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</a:t>
            </a:r>
            <a:r>
              <a:rPr lang="en-US" dirty="0" smtClean="0">
                <a:solidFill>
                  <a:prstClr val="black"/>
                </a:solidFill>
              </a:rPr>
              <a:t>Forward: FWA MPE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41274"/>
              </p:ext>
            </p:extLst>
          </p:nvPr>
        </p:nvGraphicFramePr>
        <p:xfrm>
          <a:off x="472224" y="1341477"/>
          <a:ext cx="1124755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804946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6599582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2098698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2400" dirty="0"/>
                        <a:t>RP-202912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New WID on high-power devices operation use cases over Band n77 and n78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[2]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R4-2104975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pt-BR" altLang="ko-KR" sz="2400" dirty="0" smtClean="0"/>
                        <a:t>MPR for PC 1.5 NR UE on n77/n78 or n79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LGE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[3]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R4-2105035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MPE handling for high power FWA devices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Samsung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[4]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R4-2107264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On the RF exposure limit for FWA PC1.5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Huawei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642368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27201</TotalTime>
  <Words>503</Words>
  <Application>Microsoft Office PowerPoint</Application>
  <PresentationFormat>와이드스크린</PresentationFormat>
  <Paragraphs>53</Paragraphs>
  <Slides>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ＭＳ Ｐゴシック</vt:lpstr>
      <vt:lpstr>맑은 고딕</vt:lpstr>
      <vt:lpstr>Arial</vt:lpstr>
      <vt:lpstr>Calibri</vt:lpstr>
      <vt:lpstr>Calibri Light</vt:lpstr>
      <vt:lpstr>Office Theme</vt:lpstr>
      <vt:lpstr>1_Office Theme</vt:lpstr>
      <vt:lpstr>WF on RF exposure mitigation approaches for PC 1.5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Samsung</cp:lastModifiedBy>
  <cp:revision>567</cp:revision>
  <dcterms:created xsi:type="dcterms:W3CDTF">2017-05-16T04:27:47Z</dcterms:created>
  <dcterms:modified xsi:type="dcterms:W3CDTF">2021-04-16T01:18:24Z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  <property fmtid="{D5CDD505-2E9C-101B-9397-08002B2CF9AE}" pid="10" name="_readonly">
    <vt:lpwstr/>
  </property>
  <property fmtid="{D5CDD505-2E9C-101B-9397-08002B2CF9AE}" pid="11" name="_change">
    <vt:lpwstr/>
  </property>
  <property fmtid="{D5CDD505-2E9C-101B-9397-08002B2CF9AE}" pid="12" name="_full-control">
    <vt:lpwstr/>
  </property>
  <property fmtid="{D5CDD505-2E9C-101B-9397-08002B2CF9AE}" pid="13" name="sflag">
    <vt:lpwstr>1612344548</vt:lpwstr>
  </property>
</Properties>
</file>