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sldIdLst>
    <p:sldId id="256" r:id="rId2"/>
    <p:sldId id="261"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327"/>
  </p:normalViewPr>
  <p:slideViewPr>
    <p:cSldViewPr snapToGrid="0">
      <p:cViewPr varScale="1">
        <p:scale>
          <a:sx n="128" d="100"/>
          <a:sy n="128" d="100"/>
        </p:scale>
        <p:origin x="456" y="176"/>
      </p:cViewPr>
      <p:guideLst/>
    </p:cSldViewPr>
  </p:slideViewPr>
  <p:outlineViewPr>
    <p:cViewPr>
      <p:scale>
        <a:sx n="33" d="100"/>
        <a:sy n="33" d="100"/>
      </p:scale>
      <p:origin x="0" y="-28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F45607-BBDC-4F44-BD7D-5EC5E62E2A7A}" type="datetimeFigureOut">
              <a:rPr kumimoji="1" lang="ja-JP" altLang="en-US" smtClean="0"/>
              <a:t>2021/5/25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C15481-A07C-49F6-AE5C-A00B3E826CFC}" type="slidenum">
              <a:rPr kumimoji="1" lang="ja-JP" altLang="en-US" smtClean="0"/>
              <a:t>‹#›</a:t>
            </a:fld>
            <a:endParaRPr kumimoji="1" lang="ja-JP" altLang="en-US"/>
          </a:p>
        </p:txBody>
      </p:sp>
    </p:spTree>
    <p:extLst>
      <p:ext uri="{BB962C8B-B14F-4D97-AF65-F5344CB8AC3E}">
        <p14:creationId xmlns:p14="http://schemas.microsoft.com/office/powerpoint/2010/main" val="4993138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Discussion:</a:t>
            </a:r>
            <a:r>
              <a:rPr lang="en-US" altLang="zh-CN" baseline="0" dirty="0"/>
              <a:t> </a:t>
            </a:r>
          </a:p>
          <a:p>
            <a:r>
              <a:rPr lang="en-US" altLang="zh-CN" dirty="0"/>
              <a:t>Huawei: it is too early to discuss</a:t>
            </a:r>
            <a:r>
              <a:rPr lang="en-US" altLang="zh-CN" baseline="0" dirty="0"/>
              <a:t> the signaling before closing MPR requirements. The current scope is extended. In our view, Option 3 can still work.</a:t>
            </a:r>
          </a:p>
          <a:p>
            <a:r>
              <a:rPr lang="en-US" altLang="zh-CN" baseline="0" dirty="0"/>
              <a:t>Skyworks: we did not have preference to signaling. Beyond MPR of PC1.5, we have put note on FWA device. For FR1, we do see the large form factor is the way to improvement for MPR and other requirements. We need consider the capability signaling.</a:t>
            </a:r>
          </a:p>
          <a:p>
            <a:r>
              <a:rPr lang="en-US" altLang="zh-CN" baseline="0" dirty="0"/>
              <a:t>Qualcomm: agree with Skyworks. Even Huawei mentioned that the performance could be different between larger form factor FWA and smart phone. In the agreement, we propose to use Option 1 as starting point.</a:t>
            </a:r>
          </a:p>
          <a:p>
            <a:r>
              <a:rPr lang="en-US" altLang="zh-CN" baseline="0" dirty="0"/>
              <a:t>LGE: We almost have same view as Skyworks and Qualcomm. We see the reason to define the capability signaling to differentiate different type UE with different form factor.</a:t>
            </a:r>
          </a:p>
          <a:p>
            <a:r>
              <a:rPr lang="en-US" altLang="zh-CN" baseline="0" dirty="0"/>
              <a:t>Huawei: To Qualcomm, we recognize the performance difference between different form factors. But it does not mean that we need different capability signaling. We would like to see the evaluation </a:t>
            </a:r>
            <a:r>
              <a:rPr lang="en-US" altLang="zh-CN" baseline="0" dirty="0" err="1"/>
              <a:t>resutls</a:t>
            </a:r>
            <a:r>
              <a:rPr lang="en-US" altLang="zh-CN" baseline="0" dirty="0"/>
              <a:t> for MPR first.</a:t>
            </a:r>
          </a:p>
          <a:p>
            <a:r>
              <a:rPr lang="en-US" altLang="zh-CN" baseline="0" dirty="0"/>
              <a:t>Samsung: We have similar understanding as moderator.</a:t>
            </a:r>
          </a:p>
          <a:p>
            <a:r>
              <a:rPr lang="en-US" altLang="zh-CN" baseline="0" dirty="0"/>
              <a:t>Verizon: we fully support Qualcomm comments. The scope here exactly reflect the WF agreed. It is not harmful to discuss signaling. It is time.</a:t>
            </a:r>
          </a:p>
          <a:p>
            <a:r>
              <a:rPr lang="en-US" altLang="zh-CN" dirty="0"/>
              <a:t>Apple:</a:t>
            </a:r>
            <a:r>
              <a:rPr lang="en-US" altLang="zh-CN" baseline="0" dirty="0"/>
              <a:t> add Option 3 as sub-option.</a:t>
            </a:r>
          </a:p>
          <a:p>
            <a:r>
              <a:rPr lang="en-US" altLang="zh-CN" baseline="0" dirty="0"/>
              <a:t>AT&amp;T: Struggle to use Option 1 as starting point. We can consider different type of devices.</a:t>
            </a:r>
            <a:endParaRPr lang="zh-CN" altLang="en-US" dirty="0"/>
          </a:p>
        </p:txBody>
      </p:sp>
      <p:sp>
        <p:nvSpPr>
          <p:cNvPr id="4" name="灯片编号占位符 3"/>
          <p:cNvSpPr>
            <a:spLocks noGrp="1"/>
          </p:cNvSpPr>
          <p:nvPr>
            <p:ph type="sldNum" sz="quarter" idx="10"/>
          </p:nvPr>
        </p:nvSpPr>
        <p:spPr/>
        <p:txBody>
          <a:bodyPr/>
          <a:lstStyle/>
          <a:p>
            <a:fld id="{DEC6C28C-D6AD-415F-9AD9-EF326433A6E1}" type="slidenum">
              <a:rPr lang="zh-CN" altLang="en-US" smtClean="0"/>
              <a:t>2</a:t>
            </a:fld>
            <a:endParaRPr lang="zh-CN" altLang="en-US"/>
          </a:p>
        </p:txBody>
      </p:sp>
    </p:spTree>
    <p:extLst>
      <p:ext uri="{BB962C8B-B14F-4D97-AF65-F5344CB8AC3E}">
        <p14:creationId xmlns:p14="http://schemas.microsoft.com/office/powerpoint/2010/main" val="1122605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Discussion:</a:t>
            </a:r>
            <a:r>
              <a:rPr lang="en-US" altLang="zh-CN" baseline="0" dirty="0"/>
              <a:t> </a:t>
            </a:r>
          </a:p>
          <a:p>
            <a:r>
              <a:rPr lang="en-US" altLang="zh-CN" dirty="0"/>
              <a:t>Huawei: it is too early to discuss</a:t>
            </a:r>
            <a:r>
              <a:rPr lang="en-US" altLang="zh-CN" baseline="0" dirty="0"/>
              <a:t> the signaling before closing MPR requirements. The current scope is extended. In our view, Option 3 can still work.</a:t>
            </a:r>
          </a:p>
          <a:p>
            <a:r>
              <a:rPr lang="en-US" altLang="zh-CN" baseline="0" dirty="0"/>
              <a:t>Skyworks: we did not have preference to signaling. Beyond MPR of PC1.5, we have put note on FWA device. For FR1, we do see the large form factor is the way to improvement for MPR and other requirements. We need consider the capability signaling.</a:t>
            </a:r>
          </a:p>
          <a:p>
            <a:r>
              <a:rPr lang="en-US" altLang="zh-CN" baseline="0" dirty="0"/>
              <a:t>Qualcomm: agree with Skyworks. Even Huawei mentioned that the performance could be different between larger form factor FWA and smart phone. In the agreement, we propose to use Option 1 as starting point.</a:t>
            </a:r>
          </a:p>
          <a:p>
            <a:r>
              <a:rPr lang="en-US" altLang="zh-CN" baseline="0" dirty="0"/>
              <a:t>LGE: We almost have same view as Skyworks and Qualcomm. We see the reason to define the capability signaling to differentiate different type UE with different form factor.</a:t>
            </a:r>
          </a:p>
          <a:p>
            <a:r>
              <a:rPr lang="en-US" altLang="zh-CN" baseline="0" dirty="0"/>
              <a:t>Huawei: To Qualcomm, we recognize the performance difference between different form factors. But it does not mean that we need different capability signaling. We would like to see the evaluation </a:t>
            </a:r>
            <a:r>
              <a:rPr lang="en-US" altLang="zh-CN" baseline="0" dirty="0" err="1"/>
              <a:t>resutls</a:t>
            </a:r>
            <a:r>
              <a:rPr lang="en-US" altLang="zh-CN" baseline="0" dirty="0"/>
              <a:t> for MPR first.</a:t>
            </a:r>
          </a:p>
          <a:p>
            <a:r>
              <a:rPr lang="en-US" altLang="zh-CN" baseline="0" dirty="0"/>
              <a:t>Samsung: We have similar understanding as moderator.</a:t>
            </a:r>
          </a:p>
          <a:p>
            <a:r>
              <a:rPr lang="en-US" altLang="zh-CN" baseline="0" dirty="0"/>
              <a:t>Verizon: we fully support Qualcomm comments. The scope here exactly reflect the WF agreed. It is not harmful to discuss signaling. It is time.</a:t>
            </a:r>
          </a:p>
          <a:p>
            <a:r>
              <a:rPr lang="en-US" altLang="zh-CN" dirty="0"/>
              <a:t>Apple:</a:t>
            </a:r>
            <a:r>
              <a:rPr lang="en-US" altLang="zh-CN" baseline="0" dirty="0"/>
              <a:t> add Option 3 as sub-option.</a:t>
            </a:r>
          </a:p>
          <a:p>
            <a:r>
              <a:rPr lang="en-US" altLang="zh-CN" baseline="0" dirty="0"/>
              <a:t>AT&amp;T: Struggle to use Option 1 as starting point. We can consider different type of devices.</a:t>
            </a:r>
            <a:endParaRPr lang="zh-CN" altLang="en-US" dirty="0"/>
          </a:p>
        </p:txBody>
      </p:sp>
      <p:sp>
        <p:nvSpPr>
          <p:cNvPr id="4" name="灯片编号占位符 3"/>
          <p:cNvSpPr>
            <a:spLocks noGrp="1"/>
          </p:cNvSpPr>
          <p:nvPr>
            <p:ph type="sldNum" sz="quarter" idx="10"/>
          </p:nvPr>
        </p:nvSpPr>
        <p:spPr/>
        <p:txBody>
          <a:bodyPr/>
          <a:lstStyle/>
          <a:p>
            <a:fld id="{DEC6C28C-D6AD-415F-9AD9-EF326433A6E1}" type="slidenum">
              <a:rPr lang="zh-CN" altLang="en-US" smtClean="0"/>
              <a:t>3</a:t>
            </a:fld>
            <a:endParaRPr lang="zh-CN" altLang="en-US"/>
          </a:p>
        </p:txBody>
      </p:sp>
    </p:spTree>
    <p:extLst>
      <p:ext uri="{BB962C8B-B14F-4D97-AF65-F5344CB8AC3E}">
        <p14:creationId xmlns:p14="http://schemas.microsoft.com/office/powerpoint/2010/main" val="331431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B95910-A6E3-4DCB-99E9-8771516B920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CF8E8DF-3F2F-42ED-BF3E-F0105EE024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F63E2D5C-6DE3-44EB-B40C-FA64A08F0C5F}"/>
              </a:ext>
            </a:extLst>
          </p:cNvPr>
          <p:cNvSpPr>
            <a:spLocks noGrp="1"/>
          </p:cNvSpPr>
          <p:nvPr>
            <p:ph type="dt" sz="half" idx="10"/>
          </p:nvPr>
        </p:nvSpPr>
        <p:spPr/>
        <p:txBody>
          <a:bodyPr/>
          <a:lstStyle/>
          <a:p>
            <a:fld id="{E02FE569-8B76-4E8E-8415-12BD423867A6}" type="datetime1">
              <a:rPr kumimoji="1" lang="ja-JP" altLang="en-US" smtClean="0"/>
              <a:t>2021/5/25</a:t>
            </a:fld>
            <a:endParaRPr kumimoji="1" lang="ja-JP" altLang="en-US"/>
          </a:p>
        </p:txBody>
      </p:sp>
      <p:sp>
        <p:nvSpPr>
          <p:cNvPr id="5" name="フッター プレースホルダー 4">
            <a:extLst>
              <a:ext uri="{FF2B5EF4-FFF2-40B4-BE49-F238E27FC236}">
                <a16:creationId xmlns:a16="http://schemas.microsoft.com/office/drawing/2014/main" id="{99571117-73A8-4E06-B7FF-A30F64174E2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72E158-D7C6-4155-A43E-4D5C48422767}"/>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375753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72B483-A0CF-45DC-AEBA-A0F0544D1FC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89BE100-7005-4325-B709-6B25AF55849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F99293-D339-42B4-9E0C-CAE7B13E8220}"/>
              </a:ext>
            </a:extLst>
          </p:cNvPr>
          <p:cNvSpPr>
            <a:spLocks noGrp="1"/>
          </p:cNvSpPr>
          <p:nvPr>
            <p:ph type="dt" sz="half" idx="10"/>
          </p:nvPr>
        </p:nvSpPr>
        <p:spPr/>
        <p:txBody>
          <a:bodyPr/>
          <a:lstStyle/>
          <a:p>
            <a:fld id="{D2FCB3DF-938E-4BBD-9125-94A1BF57295C}" type="datetime1">
              <a:rPr kumimoji="1" lang="ja-JP" altLang="en-US" smtClean="0"/>
              <a:t>2021/5/25</a:t>
            </a:fld>
            <a:endParaRPr kumimoji="1" lang="ja-JP" altLang="en-US"/>
          </a:p>
        </p:txBody>
      </p:sp>
      <p:sp>
        <p:nvSpPr>
          <p:cNvPr id="5" name="フッター プレースホルダー 4">
            <a:extLst>
              <a:ext uri="{FF2B5EF4-FFF2-40B4-BE49-F238E27FC236}">
                <a16:creationId xmlns:a16="http://schemas.microsoft.com/office/drawing/2014/main" id="{1D0F2827-9369-483B-A3FE-4FA3DB4E873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ABB3738-983A-4BD7-8C95-88DD7513ACB8}"/>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404947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AE4D36E-AF68-4461-876E-1110B0F0E32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821058A-2E61-4F66-BB16-39BD1C1DED3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441D38D-6257-4898-9172-500B8CE05286}"/>
              </a:ext>
            </a:extLst>
          </p:cNvPr>
          <p:cNvSpPr>
            <a:spLocks noGrp="1"/>
          </p:cNvSpPr>
          <p:nvPr>
            <p:ph type="dt" sz="half" idx="10"/>
          </p:nvPr>
        </p:nvSpPr>
        <p:spPr/>
        <p:txBody>
          <a:bodyPr/>
          <a:lstStyle/>
          <a:p>
            <a:fld id="{CA856EE4-D40F-4745-8B6A-1D3392B56AC0}" type="datetime1">
              <a:rPr kumimoji="1" lang="ja-JP" altLang="en-US" smtClean="0"/>
              <a:t>2021/5/25</a:t>
            </a:fld>
            <a:endParaRPr kumimoji="1" lang="ja-JP" altLang="en-US"/>
          </a:p>
        </p:txBody>
      </p:sp>
      <p:sp>
        <p:nvSpPr>
          <p:cNvPr id="5" name="フッター プレースホルダー 4">
            <a:extLst>
              <a:ext uri="{FF2B5EF4-FFF2-40B4-BE49-F238E27FC236}">
                <a16:creationId xmlns:a16="http://schemas.microsoft.com/office/drawing/2014/main" id="{C1099AC4-AF34-48EE-8982-06F24ECCCDD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F1E9F4-D8C8-4FCE-8698-CA03E46491EA}"/>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2342763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33CBE6-FC55-43FA-9F2D-7D1F87F5822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8253DA1-422D-4B83-A676-F4609E1CA77A}"/>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ACB71D9-2B08-4AAB-8A39-5271216A317D}"/>
              </a:ext>
            </a:extLst>
          </p:cNvPr>
          <p:cNvSpPr>
            <a:spLocks noGrp="1"/>
          </p:cNvSpPr>
          <p:nvPr>
            <p:ph type="dt" sz="half" idx="10"/>
          </p:nvPr>
        </p:nvSpPr>
        <p:spPr/>
        <p:txBody>
          <a:bodyPr/>
          <a:lstStyle/>
          <a:p>
            <a:fld id="{AFCCCE71-2BF3-4DD4-A20B-0A47742CD107}" type="datetime1">
              <a:rPr kumimoji="1" lang="ja-JP" altLang="en-US" smtClean="0"/>
              <a:t>2021/5/25</a:t>
            </a:fld>
            <a:endParaRPr kumimoji="1" lang="ja-JP" altLang="en-US"/>
          </a:p>
        </p:txBody>
      </p:sp>
      <p:sp>
        <p:nvSpPr>
          <p:cNvPr id="5" name="フッター プレースホルダー 4">
            <a:extLst>
              <a:ext uri="{FF2B5EF4-FFF2-40B4-BE49-F238E27FC236}">
                <a16:creationId xmlns:a16="http://schemas.microsoft.com/office/drawing/2014/main" id="{BBB1A277-265B-43BC-9E70-19FC5311B7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8CC904-2C2C-45F9-A80E-1C5A9B23E310}"/>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2073855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478E44E-6380-46A3-AF8D-F2FB2AD36EE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6F686A1-F422-4C47-848A-9CDCE566E0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C951465-AB19-4BD2-BFA7-B711B296C9A6}"/>
              </a:ext>
            </a:extLst>
          </p:cNvPr>
          <p:cNvSpPr>
            <a:spLocks noGrp="1"/>
          </p:cNvSpPr>
          <p:nvPr>
            <p:ph type="dt" sz="half" idx="10"/>
          </p:nvPr>
        </p:nvSpPr>
        <p:spPr/>
        <p:txBody>
          <a:bodyPr/>
          <a:lstStyle/>
          <a:p>
            <a:fld id="{17141850-84B6-46E3-B07B-EF05AD0CB50A}" type="datetime1">
              <a:rPr kumimoji="1" lang="ja-JP" altLang="en-US" smtClean="0"/>
              <a:t>2021/5/25</a:t>
            </a:fld>
            <a:endParaRPr kumimoji="1" lang="ja-JP" altLang="en-US"/>
          </a:p>
        </p:txBody>
      </p:sp>
      <p:sp>
        <p:nvSpPr>
          <p:cNvPr id="5" name="フッター プレースホルダー 4">
            <a:extLst>
              <a:ext uri="{FF2B5EF4-FFF2-40B4-BE49-F238E27FC236}">
                <a16:creationId xmlns:a16="http://schemas.microsoft.com/office/drawing/2014/main" id="{D6A8C31F-2FFA-46AC-AD19-DBBEAAF758E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0CA558E-161F-4F49-AF66-3EDAD893414F}"/>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230899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6142E7-5D6C-4BBE-BA6C-5CBAE2DF5BC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4DB0E23-28BC-4CAF-8911-6303B8B4254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938EFFC-0C45-4CEF-86D1-AF401B8C660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BEF7506-379F-4488-9DC7-5970BF8BC250}"/>
              </a:ext>
            </a:extLst>
          </p:cNvPr>
          <p:cNvSpPr>
            <a:spLocks noGrp="1"/>
          </p:cNvSpPr>
          <p:nvPr>
            <p:ph type="dt" sz="half" idx="10"/>
          </p:nvPr>
        </p:nvSpPr>
        <p:spPr/>
        <p:txBody>
          <a:bodyPr/>
          <a:lstStyle/>
          <a:p>
            <a:fld id="{23141A5D-2632-4DD1-849F-B85FB5F1F493}" type="datetime1">
              <a:rPr kumimoji="1" lang="ja-JP" altLang="en-US" smtClean="0"/>
              <a:t>2021/5/25</a:t>
            </a:fld>
            <a:endParaRPr kumimoji="1" lang="ja-JP" altLang="en-US"/>
          </a:p>
        </p:txBody>
      </p:sp>
      <p:sp>
        <p:nvSpPr>
          <p:cNvPr id="6" name="フッター プレースホルダー 5">
            <a:extLst>
              <a:ext uri="{FF2B5EF4-FFF2-40B4-BE49-F238E27FC236}">
                <a16:creationId xmlns:a16="http://schemas.microsoft.com/office/drawing/2014/main" id="{9B1E82FF-EBBC-4503-9039-D97AF04EAF3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5516313-1D96-4853-A3D4-7D39B7CEA372}"/>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76206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813054-0DEC-4BC1-BC3A-4D060481CC1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DCD2D0-75E3-4FAF-BDB8-10F702165C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59B58DBA-5B02-4A37-880B-D2F6CB1E9BA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C541F6F5-D06D-4316-8EA6-D7EFFB8628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5EB0374-2435-4CD7-97F5-04707C18BAFF}"/>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C02652F-F037-413D-9C02-F29C656A8151}"/>
              </a:ext>
            </a:extLst>
          </p:cNvPr>
          <p:cNvSpPr>
            <a:spLocks noGrp="1"/>
          </p:cNvSpPr>
          <p:nvPr>
            <p:ph type="dt" sz="half" idx="10"/>
          </p:nvPr>
        </p:nvSpPr>
        <p:spPr/>
        <p:txBody>
          <a:bodyPr/>
          <a:lstStyle/>
          <a:p>
            <a:fld id="{EB4E1488-3F1A-4142-B49E-A587A4082EA9}" type="datetime1">
              <a:rPr kumimoji="1" lang="ja-JP" altLang="en-US" smtClean="0"/>
              <a:t>2021/5/25</a:t>
            </a:fld>
            <a:endParaRPr kumimoji="1" lang="ja-JP" altLang="en-US"/>
          </a:p>
        </p:txBody>
      </p:sp>
      <p:sp>
        <p:nvSpPr>
          <p:cNvPr id="8" name="フッター プレースホルダー 7">
            <a:extLst>
              <a:ext uri="{FF2B5EF4-FFF2-40B4-BE49-F238E27FC236}">
                <a16:creationId xmlns:a16="http://schemas.microsoft.com/office/drawing/2014/main" id="{4543AEFC-A350-4549-8D3C-D91BDC53660D}"/>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08D762D-63A1-45BE-A301-C3A054544AC8}"/>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2445548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E5F9E8-032E-4F25-B7F6-D7662EED786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6DAE257-50EF-4245-87D4-4C1F6B27775D}"/>
              </a:ext>
            </a:extLst>
          </p:cNvPr>
          <p:cNvSpPr>
            <a:spLocks noGrp="1"/>
          </p:cNvSpPr>
          <p:nvPr>
            <p:ph type="dt" sz="half" idx="10"/>
          </p:nvPr>
        </p:nvSpPr>
        <p:spPr/>
        <p:txBody>
          <a:bodyPr/>
          <a:lstStyle/>
          <a:p>
            <a:fld id="{E12DAE29-33AC-4CAC-BA8D-B58C8B24C03A}" type="datetime1">
              <a:rPr kumimoji="1" lang="ja-JP" altLang="en-US" smtClean="0"/>
              <a:t>2021/5/25</a:t>
            </a:fld>
            <a:endParaRPr kumimoji="1" lang="ja-JP" altLang="en-US"/>
          </a:p>
        </p:txBody>
      </p:sp>
      <p:sp>
        <p:nvSpPr>
          <p:cNvPr id="4" name="フッター プレースホルダー 3">
            <a:extLst>
              <a:ext uri="{FF2B5EF4-FFF2-40B4-BE49-F238E27FC236}">
                <a16:creationId xmlns:a16="http://schemas.microsoft.com/office/drawing/2014/main" id="{78903047-6C18-4E68-941A-3DF8E951AD4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9E17C04-95C5-4B2A-ADB8-BE87AA435694}"/>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324585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71147C9A-844A-4811-BCC0-88A16545E286}"/>
              </a:ext>
            </a:extLst>
          </p:cNvPr>
          <p:cNvSpPr>
            <a:spLocks noGrp="1"/>
          </p:cNvSpPr>
          <p:nvPr>
            <p:ph type="dt" sz="half" idx="10"/>
          </p:nvPr>
        </p:nvSpPr>
        <p:spPr/>
        <p:txBody>
          <a:bodyPr/>
          <a:lstStyle/>
          <a:p>
            <a:fld id="{BFFED34D-77A0-4BB5-AA37-1AADAA8892D7}" type="datetime1">
              <a:rPr kumimoji="1" lang="ja-JP" altLang="en-US" smtClean="0"/>
              <a:t>2021/5/25</a:t>
            </a:fld>
            <a:endParaRPr kumimoji="1" lang="ja-JP" altLang="en-US"/>
          </a:p>
        </p:txBody>
      </p:sp>
      <p:sp>
        <p:nvSpPr>
          <p:cNvPr id="3" name="フッター プレースホルダー 2">
            <a:extLst>
              <a:ext uri="{FF2B5EF4-FFF2-40B4-BE49-F238E27FC236}">
                <a16:creationId xmlns:a16="http://schemas.microsoft.com/office/drawing/2014/main" id="{8E04EF58-580E-4C1A-9F8A-06045759E20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6C56C34C-AACF-41AC-8EE4-BF22593B2F22}"/>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2906389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CB0AFC-A630-47B8-92BD-78FFBFCDD47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885271-341A-4D96-B097-B6EC6C7A3D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AA0C8E1-96A4-4A9A-B7F9-3074A7CEE6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CEC1CDF-35E7-4663-9D41-6CC5F689824F}"/>
              </a:ext>
            </a:extLst>
          </p:cNvPr>
          <p:cNvSpPr>
            <a:spLocks noGrp="1"/>
          </p:cNvSpPr>
          <p:nvPr>
            <p:ph type="dt" sz="half" idx="10"/>
          </p:nvPr>
        </p:nvSpPr>
        <p:spPr/>
        <p:txBody>
          <a:bodyPr/>
          <a:lstStyle/>
          <a:p>
            <a:fld id="{D860F393-2101-463E-AB7F-3E49304065A5}" type="datetime1">
              <a:rPr kumimoji="1" lang="ja-JP" altLang="en-US" smtClean="0"/>
              <a:t>2021/5/25</a:t>
            </a:fld>
            <a:endParaRPr kumimoji="1" lang="ja-JP" altLang="en-US"/>
          </a:p>
        </p:txBody>
      </p:sp>
      <p:sp>
        <p:nvSpPr>
          <p:cNvPr id="6" name="フッター プレースホルダー 5">
            <a:extLst>
              <a:ext uri="{FF2B5EF4-FFF2-40B4-BE49-F238E27FC236}">
                <a16:creationId xmlns:a16="http://schemas.microsoft.com/office/drawing/2014/main" id="{B9B3370F-B7A6-45E1-B300-05D96BE9003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A25E487-FB94-4454-9148-EC361DFEF6F9}"/>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169445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81B3E2-D3C8-438B-A712-14DF309F4A4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1C8B542-7EA3-4ED2-9C73-1FBF4F8E4C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ECC7F22-43A9-4F27-A8DC-C5FBD2DB20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22E5FEA-13C8-474C-AA2C-600BAE39D689}"/>
              </a:ext>
            </a:extLst>
          </p:cNvPr>
          <p:cNvSpPr>
            <a:spLocks noGrp="1"/>
          </p:cNvSpPr>
          <p:nvPr>
            <p:ph type="dt" sz="half" idx="10"/>
          </p:nvPr>
        </p:nvSpPr>
        <p:spPr/>
        <p:txBody>
          <a:bodyPr/>
          <a:lstStyle/>
          <a:p>
            <a:fld id="{84AE105A-6984-4DBF-897C-BE1101BEBF4B}" type="datetime1">
              <a:rPr kumimoji="1" lang="ja-JP" altLang="en-US" smtClean="0"/>
              <a:t>2021/5/25</a:t>
            </a:fld>
            <a:endParaRPr kumimoji="1" lang="ja-JP" altLang="en-US"/>
          </a:p>
        </p:txBody>
      </p:sp>
      <p:sp>
        <p:nvSpPr>
          <p:cNvPr id="6" name="フッター プレースホルダー 5">
            <a:extLst>
              <a:ext uri="{FF2B5EF4-FFF2-40B4-BE49-F238E27FC236}">
                <a16:creationId xmlns:a16="http://schemas.microsoft.com/office/drawing/2014/main" id="{F198A930-9D71-4D11-ADB8-EA81398AC03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5DAD233-A9D2-4884-AF9C-F40442820142}"/>
              </a:ext>
            </a:extLst>
          </p:cNvPr>
          <p:cNvSpPr>
            <a:spLocks noGrp="1"/>
          </p:cNvSpPr>
          <p:nvPr>
            <p:ph type="sldNum" sz="quarter" idx="12"/>
          </p:nvPr>
        </p:nvSpPr>
        <p:spPr/>
        <p:txBody>
          <a:body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215147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6CCED5-C290-4A4D-8E01-14154F2B2E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ED821C6-D8C2-4968-AC7D-DA3EEB5058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07E5FFB-AD53-426A-B1E1-86B473984A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AC8D9E-ACBA-4614-BD4D-D1DF6A50F7FE}" type="datetime1">
              <a:rPr kumimoji="1" lang="ja-JP" altLang="en-US" smtClean="0"/>
              <a:t>2021/5/25</a:t>
            </a:fld>
            <a:endParaRPr kumimoji="1" lang="ja-JP" altLang="en-US"/>
          </a:p>
        </p:txBody>
      </p:sp>
      <p:sp>
        <p:nvSpPr>
          <p:cNvPr id="5" name="フッター プレースホルダー 4">
            <a:extLst>
              <a:ext uri="{FF2B5EF4-FFF2-40B4-BE49-F238E27FC236}">
                <a16:creationId xmlns:a16="http://schemas.microsoft.com/office/drawing/2014/main" id="{A541EFC0-FC08-4F5C-903D-78E7FB9DD5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C0390B10-9F01-436F-9D1B-891BADD78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630909-3393-4055-BE20-99E8DDD5C7C2}" type="slidenum">
              <a:rPr kumimoji="1" lang="ja-JP" altLang="en-US" smtClean="0"/>
              <a:t>‹#›</a:t>
            </a:fld>
            <a:endParaRPr kumimoji="1" lang="ja-JP" altLang="en-US"/>
          </a:p>
        </p:txBody>
      </p:sp>
    </p:spTree>
    <p:extLst>
      <p:ext uri="{BB962C8B-B14F-4D97-AF65-F5344CB8AC3E}">
        <p14:creationId xmlns:p14="http://schemas.microsoft.com/office/powerpoint/2010/main" val="918258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096D9E-D3BA-4DE7-A08A-D6893D2968B6}"/>
              </a:ext>
            </a:extLst>
          </p:cNvPr>
          <p:cNvSpPr>
            <a:spLocks noGrp="1"/>
          </p:cNvSpPr>
          <p:nvPr>
            <p:ph type="ctrTitle"/>
          </p:nvPr>
        </p:nvSpPr>
        <p:spPr>
          <a:xfrm>
            <a:off x="1146481" y="2648046"/>
            <a:ext cx="9929758" cy="1251813"/>
          </a:xfrm>
        </p:spPr>
        <p:txBody>
          <a:bodyPr>
            <a:normAutofit/>
          </a:bodyPr>
          <a:lstStyle/>
          <a:p>
            <a:r>
              <a:rPr lang="en-US" altLang="ja-JP" sz="4000" dirty="0">
                <a:latin typeface="Arial" panose="020B0604020202020204" pitchFamily="34" charset="0"/>
                <a:cs typeface="Arial" panose="020B0604020202020204" pitchFamily="34" charset="0"/>
              </a:rPr>
              <a:t>WF on device type signaling for PC1.5</a:t>
            </a:r>
            <a:endParaRPr kumimoji="1" lang="ja-JP" altLang="en-US" sz="4000" dirty="0">
              <a:latin typeface="Arial" panose="020B0604020202020204" pitchFamily="34" charset="0"/>
              <a:cs typeface="Arial" panose="020B0604020202020204" pitchFamily="34" charset="0"/>
            </a:endParaRPr>
          </a:p>
        </p:txBody>
      </p:sp>
      <p:sp>
        <p:nvSpPr>
          <p:cNvPr id="3" name="字幕 2">
            <a:extLst>
              <a:ext uri="{FF2B5EF4-FFF2-40B4-BE49-F238E27FC236}">
                <a16:creationId xmlns:a16="http://schemas.microsoft.com/office/drawing/2014/main" id="{76C590B1-1D32-4EAF-8EDA-952E2F852C4E}"/>
              </a:ext>
            </a:extLst>
          </p:cNvPr>
          <p:cNvSpPr>
            <a:spLocks noGrp="1"/>
          </p:cNvSpPr>
          <p:nvPr>
            <p:ph type="subTitle" idx="1"/>
          </p:nvPr>
        </p:nvSpPr>
        <p:spPr>
          <a:xfrm>
            <a:off x="1524000" y="5148268"/>
            <a:ext cx="9144000" cy="657950"/>
          </a:xfrm>
        </p:spPr>
        <p:txBody>
          <a:bodyPr>
            <a:normAutofit/>
          </a:bodyPr>
          <a:lstStyle/>
          <a:p>
            <a:r>
              <a:rPr kumimoji="1" lang="en-US" altLang="ja-JP" sz="3200" dirty="0">
                <a:latin typeface="Arial" panose="020B0604020202020204" pitchFamily="34" charset="0"/>
                <a:cs typeface="Arial" panose="020B0604020202020204" pitchFamily="34" charset="0"/>
              </a:rPr>
              <a:t>Apple</a:t>
            </a:r>
            <a:endParaRPr kumimoji="1" lang="ja-JP" altLang="en-US" sz="3200" dirty="0">
              <a:latin typeface="Arial" panose="020B0604020202020204" pitchFamily="34" charset="0"/>
              <a:cs typeface="Arial" panose="020B0604020202020204" pitchFamily="34" charset="0"/>
            </a:endParaRPr>
          </a:p>
        </p:txBody>
      </p:sp>
      <p:sp>
        <p:nvSpPr>
          <p:cNvPr id="4" name="テキスト ボックス 3">
            <a:extLst>
              <a:ext uri="{FF2B5EF4-FFF2-40B4-BE49-F238E27FC236}">
                <a16:creationId xmlns:a16="http://schemas.microsoft.com/office/drawing/2014/main" id="{29F69BC1-CF7A-4E15-B8D9-F71E4E6A47BB}"/>
              </a:ext>
            </a:extLst>
          </p:cNvPr>
          <p:cNvSpPr txBox="1"/>
          <p:nvPr/>
        </p:nvSpPr>
        <p:spPr>
          <a:xfrm>
            <a:off x="229634" y="203538"/>
            <a:ext cx="11483200" cy="723275"/>
          </a:xfrm>
          <a:prstGeom prst="rect">
            <a:avLst/>
          </a:prstGeom>
          <a:noFill/>
        </p:spPr>
        <p:txBody>
          <a:bodyPr wrap="square">
            <a:spAutoFit/>
          </a:bodyPr>
          <a:lstStyle/>
          <a:p>
            <a:pPr>
              <a:spcAft>
                <a:spcPts val="600"/>
              </a:spcAft>
            </a:pPr>
            <a:r>
              <a:rPr lang="en-GB" altLang="ja-JP" b="1" dirty="0">
                <a:effectLst/>
                <a:latin typeface="Arial" panose="020B0604020202020204" pitchFamily="34" charset="0"/>
                <a:ea typeface="ＭＳ 明朝" panose="02020609040205080304" pitchFamily="17" charset="-128"/>
                <a:cs typeface="Times New Roman" panose="02020603050405020304" pitchFamily="18" charset="0"/>
              </a:rPr>
              <a:t>3GPP TSG-RAN WG4 Meeting #99-e</a:t>
            </a:r>
            <a:r>
              <a:rPr lang="en-GB" altLang="ja-JP" b="1" i="1" dirty="0">
                <a:effectLst/>
                <a:latin typeface="Arial" panose="020B0604020202020204" pitchFamily="34" charset="0"/>
                <a:ea typeface="ＭＳ 明朝" panose="02020609040205080304" pitchFamily="17" charset="-128"/>
                <a:cs typeface="Times New Roman" panose="02020603050405020304" pitchFamily="18" charset="0"/>
              </a:rPr>
              <a:t>	                                                                            </a:t>
            </a:r>
            <a:r>
              <a:rPr lang="en-GB" altLang="ja-JP" b="1" i="1" dirty="0">
                <a:solidFill>
                  <a:srgbClr val="FF0000"/>
                </a:solidFill>
                <a:effectLst/>
                <a:latin typeface="Arial" panose="020B0604020202020204" pitchFamily="34" charset="0"/>
                <a:ea typeface="ＭＳ 明朝" panose="02020609040205080304" pitchFamily="17" charset="-128"/>
                <a:cs typeface="Times New Roman" panose="02020603050405020304" pitchFamily="18" charset="0"/>
              </a:rPr>
              <a:t>Draft</a:t>
            </a:r>
            <a:r>
              <a:rPr lang="en-GB" altLang="ja-JP" b="1" i="1" dirty="0">
                <a:effectLst/>
                <a:latin typeface="Arial" panose="020B0604020202020204" pitchFamily="34" charset="0"/>
                <a:ea typeface="ＭＳ 明朝" panose="02020609040205080304" pitchFamily="17" charset="-128"/>
                <a:cs typeface="Times New Roman" panose="02020603050405020304" pitchFamily="18" charset="0"/>
              </a:rPr>
              <a:t> R4-xxx</a:t>
            </a:r>
            <a:endParaRPr lang="ja-JP" altLang="ja-JP" dirty="0">
              <a:effectLst/>
              <a:latin typeface="Arial" panose="020B0604020202020204" pitchFamily="34" charset="0"/>
              <a:ea typeface="ＭＳ 明朝" panose="02020609040205080304" pitchFamily="17" charset="-128"/>
              <a:cs typeface="Times New Roman" panose="02020603050405020304" pitchFamily="18" charset="0"/>
            </a:endParaRPr>
          </a:p>
          <a:p>
            <a:pPr>
              <a:spcAft>
                <a:spcPts val="600"/>
              </a:spcAft>
            </a:pPr>
            <a:r>
              <a:rPr lang="en-GB" altLang="ja-JP" b="1" dirty="0">
                <a:effectLst/>
                <a:latin typeface="Arial" panose="020B0604020202020204" pitchFamily="34" charset="0"/>
                <a:ea typeface="ＭＳ 明朝" panose="02020609040205080304" pitchFamily="17" charset="-128"/>
                <a:cs typeface="Times New Roman" panose="02020603050405020304" pitchFamily="18" charset="0"/>
              </a:rPr>
              <a:t>Electronic meeting,  </a:t>
            </a:r>
            <a:r>
              <a:rPr lang="en-GB" altLang="ja-JP" b="1" dirty="0">
                <a:latin typeface="Arial" panose="020B0604020202020204" pitchFamily="34" charset="0"/>
                <a:ea typeface="ＭＳ 明朝" panose="02020609040205080304" pitchFamily="17" charset="-128"/>
                <a:cs typeface="Times New Roman" panose="02020603050405020304" pitchFamily="18" charset="0"/>
              </a:rPr>
              <a:t>19th</a:t>
            </a:r>
            <a:r>
              <a:rPr lang="en-GB" altLang="ja-JP" b="1" dirty="0">
                <a:effectLst/>
                <a:latin typeface="Arial" panose="020B0604020202020204" pitchFamily="34" charset="0"/>
                <a:ea typeface="ＭＳ 明朝" panose="02020609040205080304" pitchFamily="17" charset="-128"/>
                <a:cs typeface="Times New Roman" panose="02020603050405020304" pitchFamily="18" charset="0"/>
              </a:rPr>
              <a:t> May – 27th</a:t>
            </a:r>
            <a:r>
              <a:rPr lang="en-GB" altLang="ja-JP" b="1" dirty="0">
                <a:latin typeface="Arial" panose="020B0604020202020204" pitchFamily="34" charset="0"/>
                <a:ea typeface="ＭＳ 明朝" panose="02020609040205080304" pitchFamily="17" charset="-128"/>
                <a:cs typeface="Times New Roman" panose="02020603050405020304" pitchFamily="18" charset="0"/>
              </a:rPr>
              <a:t> May</a:t>
            </a:r>
            <a:r>
              <a:rPr lang="en-GB" altLang="ja-JP" b="1" dirty="0">
                <a:effectLst/>
                <a:latin typeface="Arial" panose="020B0604020202020204" pitchFamily="34" charset="0"/>
                <a:ea typeface="ＭＳ 明朝" panose="02020609040205080304" pitchFamily="17" charset="-128"/>
                <a:cs typeface="Times New Roman" panose="02020603050405020304" pitchFamily="18" charset="0"/>
              </a:rPr>
              <a:t>,  2021</a:t>
            </a:r>
            <a:endParaRPr lang="ja-JP" altLang="ja-JP" dirty="0">
              <a:effectLst/>
              <a:latin typeface="Arial" panose="020B0604020202020204" pitchFamily="34"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329831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C43C-C1F3-4972-89B8-8FD3F118010F}"/>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Background</a:t>
            </a:r>
          </a:p>
        </p:txBody>
      </p:sp>
      <p:sp>
        <p:nvSpPr>
          <p:cNvPr id="3" name="Content Placeholder 2">
            <a:extLst>
              <a:ext uri="{FF2B5EF4-FFF2-40B4-BE49-F238E27FC236}">
                <a16:creationId xmlns:a16="http://schemas.microsoft.com/office/drawing/2014/main" id="{0704CBE0-E0B1-4388-926E-53F0C66A349C}"/>
              </a:ext>
            </a:extLst>
          </p:cNvPr>
          <p:cNvSpPr>
            <a:spLocks noGrp="1"/>
          </p:cNvSpPr>
          <p:nvPr>
            <p:ph idx="1"/>
          </p:nvPr>
        </p:nvSpPr>
        <p:spPr>
          <a:xfrm>
            <a:off x="750276" y="1482724"/>
            <a:ext cx="10769175" cy="4709353"/>
          </a:xfrm>
        </p:spPr>
        <p:txBody>
          <a:bodyPr>
            <a:noAutofit/>
          </a:bodyPr>
          <a:lstStyle/>
          <a:p>
            <a:pPr>
              <a:lnSpc>
                <a:spcPct val="150000"/>
              </a:lnSpc>
            </a:pPr>
            <a:r>
              <a:rPr lang="en-US" sz="2400" dirty="0">
                <a:latin typeface="Calibri" panose="020F0502020204030204" pitchFamily="34" charset="0"/>
                <a:cs typeface="Calibri" panose="020F0502020204030204" pitchFamily="34" charset="0"/>
              </a:rPr>
              <a:t>MPR for PC1.5 was originally introduced for typical UEs with dual Tx for n41</a:t>
            </a:r>
          </a:p>
          <a:p>
            <a:pPr>
              <a:lnSpc>
                <a:spcPct val="150000"/>
              </a:lnSpc>
            </a:pPr>
            <a:r>
              <a:rPr lang="en-US" sz="2400" dirty="0">
                <a:latin typeface="Calibri" panose="020F0502020204030204" pitchFamily="34" charset="0"/>
                <a:cs typeface="Calibri" panose="020F0502020204030204" pitchFamily="34" charset="0"/>
              </a:rPr>
              <a:t>It is considered to use PC1.5 for FWA devices in n77, n78 and n79</a:t>
            </a:r>
          </a:p>
          <a:p>
            <a:pPr>
              <a:lnSpc>
                <a:spcPct val="150000"/>
              </a:lnSpc>
            </a:pPr>
            <a:r>
              <a:rPr lang="en-US" sz="2400" dirty="0">
                <a:latin typeface="Calibri" panose="020F0502020204030204" pitchFamily="34" charset="0"/>
                <a:cs typeface="Calibri" panose="020F0502020204030204" pitchFamily="34" charset="0"/>
              </a:rPr>
              <a:t>Due to different form factors FWA devices could feature better performance regarding antenna and PCB isolation</a:t>
            </a:r>
          </a:p>
          <a:p>
            <a:pPr>
              <a:lnSpc>
                <a:spcPct val="150000"/>
              </a:lnSpc>
            </a:pPr>
            <a:r>
              <a:rPr lang="en-US" sz="2400" dirty="0">
                <a:latin typeface="Calibri" panose="020F0502020204030204" pitchFamily="34" charset="0"/>
                <a:cs typeface="Calibri" panose="020F0502020204030204" pitchFamily="34" charset="0"/>
              </a:rPr>
              <a:t>Since some FWA devices could have superior performance, it is discussed to improve PC1.5 MPR and to introduce an associated device type/capability signaling</a:t>
            </a:r>
          </a:p>
        </p:txBody>
      </p:sp>
    </p:spTree>
    <p:extLst>
      <p:ext uri="{BB962C8B-B14F-4D97-AF65-F5344CB8AC3E}">
        <p14:creationId xmlns:p14="http://schemas.microsoft.com/office/powerpoint/2010/main" val="357325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C43C-C1F3-4972-89B8-8FD3F118010F}"/>
              </a:ext>
            </a:extLst>
          </p:cNvPr>
          <p:cNvSpPr>
            <a:spLocks noGrp="1"/>
          </p:cNvSpPr>
          <p:nvPr>
            <p:ph type="title"/>
          </p:nvPr>
        </p:nvSpPr>
        <p:spPr/>
        <p:txBody>
          <a:bodyPr/>
          <a:lstStyle/>
          <a:p>
            <a:r>
              <a:rPr lang="en-US" dirty="0">
                <a:latin typeface="Calibri" panose="020F0502020204030204" pitchFamily="34" charset="0"/>
                <a:cs typeface="Calibri" panose="020F0502020204030204" pitchFamily="34" charset="0"/>
              </a:rPr>
              <a:t>Signaling</a:t>
            </a:r>
          </a:p>
        </p:txBody>
      </p:sp>
      <p:sp>
        <p:nvSpPr>
          <p:cNvPr id="3" name="Content Placeholder 2">
            <a:extLst>
              <a:ext uri="{FF2B5EF4-FFF2-40B4-BE49-F238E27FC236}">
                <a16:creationId xmlns:a16="http://schemas.microsoft.com/office/drawing/2014/main" id="{0704CBE0-E0B1-4388-926E-53F0C66A349C}"/>
              </a:ext>
            </a:extLst>
          </p:cNvPr>
          <p:cNvSpPr>
            <a:spLocks noGrp="1"/>
          </p:cNvSpPr>
          <p:nvPr>
            <p:ph idx="1"/>
          </p:nvPr>
        </p:nvSpPr>
        <p:spPr>
          <a:xfrm>
            <a:off x="750277" y="1482724"/>
            <a:ext cx="10515600" cy="4709353"/>
          </a:xfrm>
        </p:spPr>
        <p:txBody>
          <a:bodyPr>
            <a:noAutofit/>
          </a:bodyPr>
          <a:lstStyle/>
          <a:p>
            <a:pPr lvl="0"/>
            <a:endParaRPr lang="en-GB" sz="2000" dirty="0">
              <a:latin typeface="Calibri" panose="020F0502020204030204" pitchFamily="34" charset="0"/>
              <a:cs typeface="Calibri" panose="020F0502020204030204" pitchFamily="34" charset="0"/>
            </a:endParaRPr>
          </a:p>
          <a:p>
            <a:pPr marL="0" lvl="0" indent="0">
              <a:buNone/>
            </a:pPr>
            <a:r>
              <a:rPr lang="en-GB" sz="2000" dirty="0">
                <a:latin typeface="Calibri" panose="020F0502020204030204" pitchFamily="34" charset="0"/>
                <a:cs typeface="Calibri" panose="020F0502020204030204" pitchFamily="34" charset="0"/>
              </a:rPr>
              <a:t>After the initial discussion three options remained for further considerations:</a:t>
            </a:r>
            <a:endParaRPr lang="en-US" sz="2000" dirty="0">
              <a:latin typeface="Calibri" panose="020F0502020204030204" pitchFamily="34" charset="0"/>
              <a:cs typeface="Calibri" panose="020F0502020204030204" pitchFamily="34" charset="0"/>
            </a:endParaRPr>
          </a:p>
          <a:p>
            <a:pPr lvl="1"/>
            <a:r>
              <a:rPr lang="en-GB" sz="2000" dirty="0">
                <a:latin typeface="Calibri" panose="020F0502020204030204" pitchFamily="34" charset="0"/>
                <a:cs typeface="Calibri" panose="020F0502020204030204" pitchFamily="34" charset="0"/>
              </a:rPr>
              <a:t>Option 1: Signal the device type, i.e., Type A, Type B, Type C.  A set of performance requirements would be associated with each device type. </a:t>
            </a:r>
          </a:p>
          <a:p>
            <a:pPr lvl="1"/>
            <a:r>
              <a:rPr lang="en-GB" sz="2000" dirty="0">
                <a:latin typeface="Calibri" panose="020F0502020204030204" pitchFamily="34" charset="0"/>
                <a:cs typeface="Calibri" panose="020F0502020204030204" pitchFamily="34" charset="0"/>
              </a:rPr>
              <a:t>Option 2: Prefer not to have any signalling. Prefer not to have different requirements for FWA. </a:t>
            </a:r>
          </a:p>
          <a:p>
            <a:pPr lvl="1"/>
            <a:r>
              <a:rPr lang="en-GB" sz="2000" dirty="0">
                <a:latin typeface="Calibri" panose="020F0502020204030204" pitchFamily="34" charset="0"/>
                <a:cs typeface="Calibri" panose="020F0502020204030204" pitchFamily="34" charset="0"/>
              </a:rPr>
              <a:t>Option 3: Other ideas, or still needs more study.  Please offer ideas for future discussion. </a:t>
            </a:r>
            <a:endParaRPr lang="en-US" sz="2000" dirty="0">
              <a:solidFill>
                <a:schemeClr val="accent1"/>
              </a:solidFill>
              <a:latin typeface="Calibri" panose="020F0502020204030204" pitchFamily="34" charset="0"/>
              <a:cs typeface="Calibri" panose="020F0502020204030204" pitchFamily="34" charset="0"/>
            </a:endParaRPr>
          </a:p>
          <a:p>
            <a:pPr marL="457200" lvl="1" indent="0">
              <a:buNone/>
            </a:pPr>
            <a:endParaRPr lang="en-US" sz="2000" dirty="0">
              <a:latin typeface="Calibri" panose="020F0502020204030204" pitchFamily="34" charset="0"/>
              <a:cs typeface="Calibri" panose="020F0502020204030204" pitchFamily="34" charset="0"/>
            </a:endParaRPr>
          </a:p>
          <a:p>
            <a:pPr marL="457200" lvl="1" indent="0">
              <a:buNone/>
            </a:pPr>
            <a:endParaRPr lang="en-US" sz="2000" dirty="0">
              <a:latin typeface="Calibri" panose="020F0502020204030204" pitchFamily="34" charset="0"/>
              <a:cs typeface="Calibri" panose="020F0502020204030204" pitchFamily="34" charset="0"/>
            </a:endParaRPr>
          </a:p>
          <a:p>
            <a:pPr marL="0" indent="0">
              <a:buNone/>
            </a:pPr>
            <a:r>
              <a:rPr lang="en-US" sz="2000" dirty="0">
                <a:latin typeface="Calibri" panose="020F0502020204030204" pitchFamily="34" charset="0"/>
                <a:cs typeface="Calibri" panose="020F0502020204030204" pitchFamily="34" charset="0"/>
              </a:rPr>
              <a:t>Tentative Agreement: Use Option 1 as starting point and also take MPR evaluation results into account for further discussion whether the signaling is needed.</a:t>
            </a:r>
          </a:p>
          <a:p>
            <a:pPr lvl="1"/>
            <a:r>
              <a:rPr lang="en-US" altLang="zh-CN" sz="1600" dirty="0">
                <a:latin typeface="Calibri" panose="020F0502020204030204" pitchFamily="34" charset="0"/>
                <a:cs typeface="Calibri" panose="020F0502020204030204" pitchFamily="34" charset="0"/>
              </a:rPr>
              <a:t>Understand what different requirements are needed, take the MPR evaluation into account</a:t>
            </a:r>
          </a:p>
          <a:p>
            <a:pPr lvl="1"/>
            <a:r>
              <a:rPr lang="en-US" altLang="zh-CN" sz="1600" dirty="0">
                <a:latin typeface="Calibri" panose="020F0502020204030204" pitchFamily="34" charset="0"/>
                <a:cs typeface="Calibri" panose="020F0502020204030204" pitchFamily="34" charset="0"/>
              </a:rPr>
              <a:t>Compare whether the MPR requirements will be different before discussing the signaling</a:t>
            </a:r>
          </a:p>
          <a:p>
            <a:pPr lvl="1"/>
            <a:r>
              <a:rPr lang="en-US" altLang="zh-CN" sz="1600" dirty="0">
                <a:latin typeface="Calibri" panose="020F0502020204030204" pitchFamily="34" charset="0"/>
                <a:cs typeface="Calibri" panose="020F0502020204030204" pitchFamily="34" charset="0"/>
              </a:rPr>
              <a:t>Discussion are limited to PC1.5</a:t>
            </a:r>
          </a:p>
          <a:p>
            <a:pPr lvl="1"/>
            <a:endParaRPr lang="en-US" altLang="zh-CN" sz="1600" dirty="0">
              <a:latin typeface="Calibri" panose="020F0502020204030204" pitchFamily="34" charset="0"/>
              <a:cs typeface="Calibri" panose="020F0502020204030204" pitchFamily="34" charset="0"/>
            </a:endParaRPr>
          </a:p>
          <a:p>
            <a:pPr lvl="1"/>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2274233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TotalTime>
  <Words>760</Words>
  <Application>Microsoft Macintosh PowerPoint</Application>
  <PresentationFormat>Widescreen</PresentationFormat>
  <Paragraphs>43</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游ゴシック</vt:lpstr>
      <vt:lpstr>游ゴシック Light</vt:lpstr>
      <vt:lpstr>Arial</vt:lpstr>
      <vt:lpstr>Calibri</vt:lpstr>
      <vt:lpstr>Office テーマ</vt:lpstr>
      <vt:lpstr>WF on device type signaling for PC1.5</vt:lpstr>
      <vt:lpstr>Background</vt:lpstr>
      <vt:lpstr>Signaling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additional emission requirements for CA/DC (Draft rev.0)</dc:title>
  <dc:creator>Kihara Kenichi</dc:creator>
  <cp:lastModifiedBy>Daniel Popp</cp:lastModifiedBy>
  <cp:revision>223</cp:revision>
  <dcterms:created xsi:type="dcterms:W3CDTF">2021-01-29T05:11:32Z</dcterms:created>
  <dcterms:modified xsi:type="dcterms:W3CDTF">2021-05-25T18:13:18Z</dcterms:modified>
</cp:coreProperties>
</file>