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8"/>
  </p:notesMasterIdLst>
  <p:sldIdLst>
    <p:sldId id="256" r:id="rId2"/>
    <p:sldId id="287" r:id="rId3"/>
    <p:sldId id="289" r:id="rId4"/>
    <p:sldId id="292" r:id="rId5"/>
    <p:sldId id="290" r:id="rId6"/>
    <p:sldId id="291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07" autoAdjust="0"/>
    <p:restoredTop sz="96424" autoAdjust="0"/>
  </p:normalViewPr>
  <p:slideViewPr>
    <p:cSldViewPr snapToGrid="0">
      <p:cViewPr varScale="1">
        <p:scale>
          <a:sx n="116" d="100"/>
          <a:sy n="116" d="100"/>
        </p:scale>
        <p:origin x="228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577CB8-84A1-45D8-829E-D1E8976B938D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B131C0-A4DB-454F-9D59-F72C689481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3642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35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6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380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171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415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5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250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90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778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462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902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586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="" xmlns:a16="http://schemas.microsoft.com/office/drawing/2014/main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97864" y="1705234"/>
            <a:ext cx="10320528" cy="1420005"/>
          </a:xfrm>
        </p:spPr>
        <p:txBody>
          <a:bodyPr>
            <a:normAutofit/>
          </a:bodyPr>
          <a:lstStyle/>
          <a:p>
            <a:r>
              <a:rPr lang="en-US" sz="4400" dirty="0"/>
              <a:t>WF on RF architecture options handling for PC2 intra-band UL NC CA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="" xmlns:a16="http://schemas.microsoft.com/office/drawing/2014/main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r>
              <a:rPr lang="en-US" dirty="0" smtClean="0"/>
              <a:t>Huawei</a:t>
            </a:r>
            <a:r>
              <a:rPr lang="en-US" dirty="0"/>
              <a:t>, </a:t>
            </a:r>
            <a:r>
              <a:rPr lang="en-US" dirty="0" smtClean="0"/>
              <a:t>HiSilicon, Skyworks</a:t>
            </a:r>
            <a:endParaRPr lang="en-US" dirty="0"/>
          </a:p>
        </p:txBody>
      </p:sp>
      <p:sp>
        <p:nvSpPr>
          <p:cNvPr id="6" name="TextBox 3">
            <a:extLst>
              <a:ext uri="{FF2B5EF4-FFF2-40B4-BE49-F238E27FC236}">
                <a16:creationId xmlns="" xmlns:a16="http://schemas.microsoft.com/office/drawing/2014/main" id="{5BB3C6A5-B872-4979-A917-7B860739811B}"/>
              </a:ext>
            </a:extLst>
          </p:cNvPr>
          <p:cNvSpPr txBox="1"/>
          <p:nvPr/>
        </p:nvSpPr>
        <p:spPr>
          <a:xfrm>
            <a:off x="9425569" y="151162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altLang="zh-CN" b="1" dirty="0" smtClean="0"/>
              <a:t>R4-2105389</a:t>
            </a:r>
            <a:endParaRPr lang="en-US" b="1" dirty="0"/>
          </a:p>
        </p:txBody>
      </p:sp>
      <p:sp>
        <p:nvSpPr>
          <p:cNvPr id="7" name="TextBox 4">
            <a:extLst>
              <a:ext uri="{FF2B5EF4-FFF2-40B4-BE49-F238E27FC236}">
                <a16:creationId xmlns="" xmlns:a16="http://schemas.microsoft.com/office/drawing/2014/main" id="{961EBA95-7131-4683-B8EE-049359931A13}"/>
              </a:ext>
            </a:extLst>
          </p:cNvPr>
          <p:cNvSpPr txBox="1"/>
          <p:nvPr/>
        </p:nvSpPr>
        <p:spPr>
          <a:xfrm>
            <a:off x="98439" y="-28284"/>
            <a:ext cx="41358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</a:t>
            </a:r>
            <a:r>
              <a:rPr lang="en-US" b="1" dirty="0" smtClean="0"/>
              <a:t>98bis-e</a:t>
            </a:r>
            <a:endParaRPr lang="en-US" b="1" dirty="0"/>
          </a:p>
          <a:p>
            <a:r>
              <a:rPr lang="en-US" b="1" dirty="0" smtClean="0"/>
              <a:t>April 12 </a:t>
            </a:r>
            <a:r>
              <a:rPr lang="en-US" b="1" dirty="0"/>
              <a:t>– </a:t>
            </a:r>
            <a:r>
              <a:rPr lang="en-US" b="1" dirty="0" smtClean="0"/>
              <a:t>20, 2021</a:t>
            </a:r>
            <a:endParaRPr lang="en-US" b="1" dirty="0"/>
          </a:p>
          <a:p>
            <a:r>
              <a:rPr lang="en-US" b="1" dirty="0"/>
              <a:t>Electronic meeting</a:t>
            </a:r>
          </a:p>
        </p:txBody>
      </p:sp>
    </p:spTree>
    <p:extLst>
      <p:ext uri="{BB962C8B-B14F-4D97-AF65-F5344CB8AC3E}">
        <p14:creationId xmlns:p14="http://schemas.microsoft.com/office/powerpoint/2010/main" val="1444337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24713" y="76802"/>
            <a:ext cx="10074875" cy="442182"/>
          </a:xfrm>
        </p:spPr>
        <p:txBody>
          <a:bodyPr>
            <a:normAutofit fontScale="90000"/>
          </a:bodyPr>
          <a:lstStyle/>
          <a:p>
            <a:r>
              <a:rPr lang="en-US" altLang="zh-CN" sz="3200" b="1" dirty="0" smtClean="0"/>
              <a:t>Background: MPR evaluation assumption for different architectures </a:t>
            </a:r>
            <a:endParaRPr lang="zh-CN" altLang="en-US" sz="32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131805" y="609600"/>
            <a:ext cx="115906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/>
              <a:t>RF architectures under discussion and  MPR assumptions for intra-band UL NC CA are summarized as below:</a:t>
            </a:r>
            <a:endParaRPr lang="zh-CN" altLang="en-US" dirty="0"/>
          </a:p>
        </p:txBody>
      </p:sp>
      <p:graphicFrame>
        <p:nvGraphicFramePr>
          <p:cNvPr id="8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7533111"/>
              </p:ext>
            </p:extLst>
          </p:nvPr>
        </p:nvGraphicFramePr>
        <p:xfrm>
          <a:off x="273611" y="1108030"/>
          <a:ext cx="11255830" cy="4977467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24545"/>
                <a:gridCol w="1643742"/>
                <a:gridCol w="9187543"/>
              </a:tblGrid>
              <a:tr h="239799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PC2 non-contiguous UL CA architecture </a:t>
                      </a:r>
                      <a:r>
                        <a:rPr lang="en-US" sz="1600" u="none" strike="noStrike" dirty="0" smtClean="0">
                          <a:effectLst/>
                        </a:rPr>
                        <a:t>options and</a:t>
                      </a:r>
                      <a:r>
                        <a:rPr lang="en-US" sz="1600" u="none" strike="noStrike" baseline="0" dirty="0" smtClean="0">
                          <a:effectLst/>
                        </a:rPr>
                        <a:t> MPR assumption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29267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 dirty="0">
                          <a:effectLst/>
                        </a:rPr>
                        <a:t>Arch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 dirty="0">
                          <a:effectLst/>
                        </a:rPr>
                        <a:t>description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 dirty="0" smtClean="0">
                          <a:effectLst/>
                        </a:rPr>
                        <a:t>MPR evaluation assumption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/>
                </a:tc>
              </a:tr>
              <a:tr h="704865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#1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CA" sz="1600" u="none" strike="noStrike" dirty="0">
                          <a:effectLst/>
                        </a:rPr>
                        <a:t>2x26dBm PA + 2LO </a:t>
                      </a:r>
                      <a:br>
                        <a:rPr lang="en-CA" sz="1600" u="none" strike="noStrike" dirty="0">
                          <a:effectLst/>
                        </a:rPr>
                      </a:br>
                      <a:r>
                        <a:rPr lang="en-CA" sz="1600" u="none" strike="noStrike" dirty="0">
                          <a:effectLst/>
                        </a:rPr>
                        <a:t>with 100MHz BW</a:t>
                      </a:r>
                      <a:endParaRPr lang="en-CA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/>
                </a:tc>
                <a:tc rowSpan="4"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CA" altLang="zh-CN" sz="1600" dirty="0" smtClean="0"/>
                        <a:t>PA calibration for 20MHz QPSK DFT-s-OFDM 100RB0 waveform based on 4dB post PA losses and 1dB MPR: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CA" altLang="zh-CN" sz="1600" dirty="0" smtClean="0"/>
                        <a:t>26dBm/antenna: 29dBm at 31dB ACLR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CA" altLang="zh-CN" sz="1600" dirty="0" smtClean="0"/>
                        <a:t>23dBm/antenna: 26dBm at 30dB ACLR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CA" altLang="zh-CN" sz="1600" dirty="0" smtClean="0"/>
                        <a:t>Equal PSD and Equal back-off power split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CA" altLang="zh-CN" sz="1600" dirty="0" smtClean="0"/>
                        <a:t>For 2PA architecture,</a:t>
                      </a:r>
                      <a:r>
                        <a:rPr lang="en-CA" altLang="zh-CN" sz="1600" baseline="0" dirty="0" smtClean="0"/>
                        <a:t> 10dB antenna isolation is assumed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CA" altLang="zh-CN" sz="1600" dirty="0" smtClean="0"/>
                        <a:t>For 2PA architecture,</a:t>
                      </a:r>
                      <a:r>
                        <a:rPr lang="en-CA" altLang="zh-CN" sz="1600" baseline="0" dirty="0" smtClean="0"/>
                        <a:t> </a:t>
                      </a:r>
                      <a:r>
                        <a:rPr lang="en-CA" altLang="zh-CN" sz="1600" dirty="0" smtClean="0"/>
                        <a:t>Emission requirements are checked by summing the power of the two transmit paths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CA" altLang="zh-CN" sz="1600" dirty="0" smtClean="0"/>
                        <a:t>Waveform: both CP-OFDM and DFT-s-OFDM can be evaluated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CA" altLang="zh-CN" sz="1600" dirty="0" smtClean="0"/>
                        <a:t>CBW configuration: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CA" altLang="zh-CN" sz="1600" dirty="0" smtClean="0"/>
                        <a:t>20MHz channel 15kHz SCS and 40MHz channel 15kHz SCS with a gap of 20MHz (100MHz class and in gap ACLR)</a:t>
                      </a:r>
                      <a:endParaRPr lang="en-US" altLang="zh-CN" sz="1600" dirty="0" smtClean="0"/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CA" altLang="zh-CN" sz="1600" dirty="0" smtClean="0"/>
                        <a:t>40MHz channel 15kHz SCS and 40MHz channel 15kHz SCS with a gap of 120MHz (200MHz class)</a:t>
                      </a:r>
                      <a:endParaRPr lang="en-US" altLang="zh-CN" sz="1600" dirty="0" smtClean="0"/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CA" altLang="zh-CN" sz="1600" dirty="0" smtClean="0"/>
                        <a:t>100MHz channel 30kHz SCS and 100MHz channel 30kHz SCS with a gap of 400MHz (600MHz class for n77(2A)) 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dirty="0" smtClean="0"/>
                        <a:t>RB allocation: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CA" altLang="zh-CN" sz="1600" dirty="0" smtClean="0"/>
                        <a:t>Worst case back-off  IMD3 at -13dBm/MHz and -30dBm/MHz for 1RB+1RB at 15kHz and 30kHz SCS for MPR with 31dBc ACLR</a:t>
                      </a:r>
                    </a:p>
                    <a:p>
                      <a:pPr marL="1200150" lvl="2" indent="-285750">
                        <a:buFont typeface="Arial" panose="020B0604020202020204" pitchFamily="34" charset="0"/>
                        <a:buChar char="•"/>
                      </a:pPr>
                      <a:r>
                        <a:rPr lang="en-CA" altLang="zh-CN" sz="1600" baseline="0" dirty="0" smtClean="0"/>
                        <a:t>The RB locations adopt for MPR evaluation in [2][8][9] can be referenced.</a:t>
                      </a:r>
                    </a:p>
                    <a:p>
                      <a:pPr algn="l" fontAlgn="t"/>
                      <a:r>
                        <a:rPr lang="en-CA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endParaRPr lang="en-CA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/>
                </a:tc>
              </a:tr>
              <a:tr h="704865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#2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CA" sz="1600" u="none" strike="noStrike" dirty="0">
                          <a:effectLst/>
                        </a:rPr>
                        <a:t>1x26dBm PA + 1LO </a:t>
                      </a:r>
                      <a:br>
                        <a:rPr lang="en-CA" sz="1600" u="none" strike="noStrike" dirty="0">
                          <a:effectLst/>
                        </a:rPr>
                      </a:br>
                      <a:r>
                        <a:rPr lang="en-CA" sz="1600" u="none" strike="noStrike" dirty="0">
                          <a:effectLst/>
                        </a:rPr>
                        <a:t>with 200MHz BW</a:t>
                      </a:r>
                      <a:endParaRPr lang="en-CA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/>
                </a:tc>
                <a:tc vMerge="1">
                  <a:txBody>
                    <a:bodyPr/>
                    <a:lstStyle/>
                    <a:p>
                      <a:pPr algn="l" fontAlgn="t"/>
                      <a:endParaRPr lang="en-CA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/>
                </a:tc>
              </a:tr>
              <a:tr h="1374659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#3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CA" sz="1600" u="none" strike="noStrike" dirty="0">
                          <a:effectLst/>
                        </a:rPr>
                        <a:t>2x23dBm PA + 1LO </a:t>
                      </a:r>
                      <a:br>
                        <a:rPr lang="en-CA" sz="1600" u="none" strike="noStrike" dirty="0">
                          <a:effectLst/>
                        </a:rPr>
                      </a:br>
                      <a:r>
                        <a:rPr lang="en-CA" sz="1600" u="none" strike="noStrike" dirty="0">
                          <a:effectLst/>
                        </a:rPr>
                        <a:t>with 200MHz BW</a:t>
                      </a:r>
                      <a:endParaRPr lang="en-CA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/>
                </a:tc>
                <a:tc vMerge="1">
                  <a:txBody>
                    <a:bodyPr/>
                    <a:lstStyle/>
                    <a:p>
                      <a:pPr algn="l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/>
                </a:tc>
              </a:tr>
              <a:tr h="743884">
                <a:tc>
                  <a:txBody>
                    <a:bodyPr/>
                    <a:lstStyle/>
                    <a:p>
                      <a:pPr algn="l" fontAlgn="t"/>
                      <a:r>
                        <a:rPr lang="en-CA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#4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1x23dBm+1x26dBm </a:t>
                      </a:r>
                      <a:r>
                        <a:rPr lang="en-CA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CA" sz="1600" u="none" strike="noStrike" dirty="0" smtClean="0">
                          <a:effectLst/>
                        </a:rPr>
                        <a:t>+ 2LO </a:t>
                      </a:r>
                      <a:br>
                        <a:rPr lang="en-CA" sz="1600" u="none" strike="noStrike" dirty="0" smtClean="0">
                          <a:effectLst/>
                        </a:rPr>
                      </a:br>
                      <a:r>
                        <a:rPr lang="en-CA" sz="1600" u="none" strike="noStrike" dirty="0" smtClean="0">
                          <a:effectLst/>
                        </a:rPr>
                        <a:t>with 100MHz BW</a:t>
                      </a:r>
                      <a:endParaRPr lang="en-CA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l" fontAlgn="t"/>
                      <a:endParaRPr lang="en-CA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/>
                </a:tc>
                <a:tc vMerge="1">
                  <a:txBody>
                    <a:bodyPr/>
                    <a:lstStyle/>
                    <a:p>
                      <a:pPr algn="l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5770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65903" y="60326"/>
            <a:ext cx="10445577" cy="606940"/>
          </a:xfrm>
        </p:spPr>
        <p:txBody>
          <a:bodyPr>
            <a:normAutofit/>
          </a:bodyPr>
          <a:lstStyle/>
          <a:p>
            <a:r>
              <a:rPr lang="en-US" altLang="zh-CN" sz="3200" b="1" dirty="0" smtClean="0"/>
              <a:t>PC2 </a:t>
            </a:r>
            <a:r>
              <a:rPr lang="en-US" altLang="zh-CN" sz="3200" b="1" dirty="0"/>
              <a:t>intra-band UL NC CA architecture options handling</a:t>
            </a:r>
            <a:endParaRPr lang="zh-CN" altLang="en-US" sz="3200" b="1" dirty="0"/>
          </a:p>
        </p:txBody>
      </p:sp>
      <p:sp>
        <p:nvSpPr>
          <p:cNvPr id="2" name="矩形 1"/>
          <p:cNvSpPr/>
          <p:nvPr/>
        </p:nvSpPr>
        <p:spPr>
          <a:xfrm>
            <a:off x="65900" y="626076"/>
            <a:ext cx="11483546" cy="14516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 smtClean="0"/>
              <a:t>Agreements reached in Webinar session:</a:t>
            </a:r>
          </a:p>
          <a:p>
            <a:pPr marL="285750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/>
              <a:t>Companies </a:t>
            </a:r>
            <a:r>
              <a:rPr lang="zh-CN" altLang="en-US" dirty="0"/>
              <a:t>to provide more MPR values to decide on the net power gain of PC2 in comparison with PC3</a:t>
            </a:r>
          </a:p>
          <a:p>
            <a:pPr marL="285750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If some architecture is beneficial in supporting UL MIMO, the same or different set of requirements can be considered</a:t>
            </a:r>
          </a:p>
          <a:p>
            <a:pPr marL="285750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To further check if in-gap exceptions (for both PC3 and PC2) required by some architectures are allowed by regulations</a:t>
            </a:r>
          </a:p>
        </p:txBody>
      </p:sp>
    </p:spTree>
    <p:extLst>
      <p:ext uri="{BB962C8B-B14F-4D97-AF65-F5344CB8AC3E}">
        <p14:creationId xmlns:p14="http://schemas.microsoft.com/office/powerpoint/2010/main" val="3696875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32951" y="10898"/>
            <a:ext cx="10445577" cy="6069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b="1" dirty="0"/>
              <a:t>PC2 intra-band UL NC CA architecture options handling</a:t>
            </a:r>
            <a:endParaRPr lang="zh-CN" alt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2421" y="826041"/>
            <a:ext cx="11730682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Issue 1: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 swap time for 1x23dBm+1x26dBm + 2LO with 100MHz BW </a:t>
            </a:r>
          </a:p>
          <a:p>
            <a:pPr marL="800100" lvl="1" indent="-342900"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Proposals</a:t>
            </a:r>
            <a:endParaRPr lang="zh-CN" altLang="zh-CN" sz="1600" dirty="0">
              <a:latin typeface="Times New Roman" panose="02020603050405020304" pitchFamily="18" charset="0"/>
              <a:ea typeface="MS Mincho"/>
              <a:cs typeface="Times New Roman" panose="02020603050405020304" pitchFamily="18" charset="0"/>
            </a:endParaRPr>
          </a:p>
          <a:p>
            <a:pPr marL="1200150" lvl="2" indent="-28575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1: define new swap time specifically for this architecture</a:t>
            </a:r>
            <a:endParaRPr lang="zh-CN" altLang="zh-CN" sz="1600" dirty="0">
              <a:latin typeface="Times New Roman" panose="02020603050405020304" pitchFamily="18" charset="0"/>
              <a:ea typeface="MS Mincho"/>
              <a:cs typeface="Times New Roman" panose="02020603050405020304" pitchFamily="18" charset="0"/>
            </a:endParaRPr>
          </a:p>
          <a:p>
            <a:pPr marL="1200150" lvl="2" indent="-28575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2: swap time is 0us</a:t>
            </a:r>
            <a:endParaRPr lang="zh-CN" altLang="zh-CN" sz="1600" dirty="0">
              <a:latin typeface="Times New Roman" panose="02020603050405020304" pitchFamily="18" charset="0"/>
              <a:ea typeface="MS Mincho"/>
              <a:cs typeface="Times New Roman" panose="02020603050405020304" pitchFamily="18" charset="0"/>
            </a:endParaRPr>
          </a:p>
          <a:p>
            <a:pPr marL="1200150" lvl="2" indent="-28575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3: 0us or 35us or </a:t>
            </a:r>
            <a:r>
              <a:rPr lang="en-GB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140us</a:t>
            </a:r>
          </a:p>
          <a:p>
            <a:pPr marL="342900" lvl="0" indent="-342900"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Issue </a:t>
            </a:r>
            <a:r>
              <a:rPr lang="en-GB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2: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1x26dBm PA + 1LO with 200MHz BW and 2x23dBm PA + 1LO with 200MHz BW, how to handle in-gap requirement when LO or image fall inside?</a:t>
            </a:r>
          </a:p>
          <a:p>
            <a:pPr marL="800100" lvl="1" indent="-342900"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Proposals</a:t>
            </a:r>
            <a:endParaRPr lang="zh-CN" altLang="zh-CN" sz="1600" dirty="0">
              <a:latin typeface="Times New Roman" panose="02020603050405020304" pitchFamily="18" charset="0"/>
              <a:ea typeface="MS Mincho"/>
              <a:cs typeface="Times New Roman" panose="02020603050405020304" pitchFamily="18" charset="0"/>
            </a:endParaRPr>
          </a:p>
          <a:p>
            <a:pPr marL="1200150" lvl="2" indent="-28575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1: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Reuse in-gap exception under some conditions(e.g. Sync) as defined for 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PC3</a:t>
            </a:r>
          </a:p>
          <a:p>
            <a:pPr marL="1200150" lvl="2" indent="-28575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Option </a:t>
            </a:r>
            <a:r>
              <a:rPr lang="en-GB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2: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 MPR to meet in-gap emission 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requirement</a:t>
            </a:r>
          </a:p>
          <a:p>
            <a:pPr marL="1200150" lvl="2" indent="-28575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Option </a:t>
            </a:r>
            <a:r>
              <a:rPr lang="en-GB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3: </a:t>
            </a:r>
            <a:r>
              <a:rPr lang="en-GB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other </a:t>
            </a:r>
            <a:endParaRPr lang="zh-CN" altLang="zh-CN" sz="1600" dirty="0">
              <a:latin typeface="Times New Roman" panose="02020603050405020304" pitchFamily="18" charset="0"/>
              <a:ea typeface="MS Mincho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endParaRPr lang="zh-CN" altLang="zh-CN" sz="1600" dirty="0">
              <a:effectLst/>
              <a:latin typeface="Times New Roman" panose="02020603050405020304" pitchFamily="18" charset="0"/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2421" y="4619574"/>
            <a:ext cx="11862487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Agreement: </a:t>
            </a:r>
          </a:p>
          <a:p>
            <a:pPr marL="800100" lvl="1" indent="-342900"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Based on architecture #4,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ompanies are encouraged to provide analysis on PA swap time UE can reach, and the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impact of the swap time is evaluated on the remaining benefit versus PC3 for the different proposed swap 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time for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PC2 intra-band UL NC CA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800100" lvl="1" indent="-342900"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Based on architecture #2 and #3, RAN4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further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check 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in-gap 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requirements.</a:t>
            </a:r>
            <a:endParaRPr lang="zh-CN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8365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5903" y="60326"/>
            <a:ext cx="10445577" cy="606940"/>
          </a:xfrm>
        </p:spPr>
        <p:txBody>
          <a:bodyPr>
            <a:normAutofit/>
          </a:bodyPr>
          <a:lstStyle/>
          <a:p>
            <a:r>
              <a:rPr lang="en-US" altLang="zh-CN" sz="3200" b="1" dirty="0" smtClean="0"/>
              <a:t>RF requirements other than MPR</a:t>
            </a:r>
            <a:endParaRPr lang="zh-CN" altLang="en-US" sz="3200" b="1" dirty="0"/>
          </a:p>
        </p:txBody>
      </p:sp>
      <p:sp>
        <p:nvSpPr>
          <p:cNvPr id="7" name="矩形 6"/>
          <p:cNvSpPr/>
          <p:nvPr/>
        </p:nvSpPr>
        <p:spPr>
          <a:xfrm>
            <a:off x="65900" y="626076"/>
            <a:ext cx="11483546" cy="1823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 smtClean="0"/>
              <a:t>Following agreements are reached:</a:t>
            </a:r>
          </a:p>
          <a:p>
            <a:pPr marL="285750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/>
              <a:t>For </a:t>
            </a:r>
            <a:r>
              <a:rPr lang="en-US" altLang="zh-CN" dirty="0"/>
              <a:t>PC2 intra-band UL non-contiguous CA with 2PA architecture, the emission requirement is defined as the sum from both UE transmit antenna connectors</a:t>
            </a:r>
            <a:r>
              <a:rPr lang="en-US" altLang="zh-CN" dirty="0" smtClean="0"/>
              <a:t>.</a:t>
            </a:r>
          </a:p>
          <a:p>
            <a:pPr marL="285750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Capability of </a:t>
            </a:r>
            <a:r>
              <a:rPr lang="en-US" altLang="zh-CN" dirty="0" err="1"/>
              <a:t>MaxUplinkDutyCycle</a:t>
            </a:r>
            <a:r>
              <a:rPr lang="en-US" altLang="zh-CN" dirty="0"/>
              <a:t>: Reuse the capability for single carrier </a:t>
            </a:r>
            <a:r>
              <a:rPr lang="en-US" altLang="zh-CN" dirty="0" smtClean="0"/>
              <a:t>case.</a:t>
            </a:r>
            <a:endParaRPr lang="zh-CN" altLang="en-US" dirty="0"/>
          </a:p>
          <a:p>
            <a:pPr marL="285750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3337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40046" y="0"/>
            <a:ext cx="37729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Reference</a:t>
            </a:r>
            <a:endParaRPr lang="zh-CN" altLang="en-US" sz="3200" dirty="0"/>
          </a:p>
        </p:txBody>
      </p:sp>
      <p:sp>
        <p:nvSpPr>
          <p:cNvPr id="5" name="文本框 4"/>
          <p:cNvSpPr txBox="1"/>
          <p:nvPr/>
        </p:nvSpPr>
        <p:spPr>
          <a:xfrm>
            <a:off x="214184" y="700216"/>
            <a:ext cx="11351740" cy="32085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600" dirty="0" smtClean="0"/>
              <a:t>[1</a:t>
            </a:r>
            <a:r>
              <a:rPr lang="en-US" altLang="zh-CN" sz="1600" dirty="0"/>
              <a:t>] R4-2104437, “Potential issues on UL Intra band NC CA with 1PA/1LO assumption</a:t>
            </a:r>
            <a:r>
              <a:rPr lang="en-US" altLang="zh-CN" sz="1600" dirty="0" smtClean="0"/>
              <a:t>”, Nokia, </a:t>
            </a:r>
            <a:r>
              <a:rPr lang="en-GB" altLang="zh-CN" sz="1600" dirty="0"/>
              <a:t>RAN4 #</a:t>
            </a:r>
            <a:r>
              <a:rPr lang="en-GB" altLang="zh-CN" sz="1600" dirty="0" smtClean="0"/>
              <a:t>98bis-e</a:t>
            </a:r>
            <a:r>
              <a:rPr lang="en-US" altLang="zh-CN" sz="1600" dirty="0" smtClean="0"/>
              <a:t> </a:t>
            </a:r>
          </a:p>
          <a:p>
            <a:pPr>
              <a:lnSpc>
                <a:spcPct val="125000"/>
              </a:lnSpc>
            </a:pPr>
            <a:r>
              <a:rPr lang="en-US" altLang="zh-CN" sz="1600" dirty="0" smtClean="0"/>
              <a:t>[2</a:t>
            </a:r>
            <a:r>
              <a:rPr lang="en-US" altLang="zh-CN" sz="1600" dirty="0"/>
              <a:t>] R4-2104819, “Discussion on Transmitter Architecture for PC2 UL NC CA</a:t>
            </a:r>
            <a:r>
              <a:rPr lang="en-US" altLang="zh-CN" sz="1600" dirty="0" smtClean="0"/>
              <a:t>”, Skyworks,</a:t>
            </a:r>
            <a:r>
              <a:rPr lang="en-GB" altLang="zh-CN" sz="1600" dirty="0"/>
              <a:t> RAN4 #98bis-e</a:t>
            </a:r>
            <a:r>
              <a:rPr lang="en-US" altLang="zh-CN" sz="1600" dirty="0"/>
              <a:t> </a:t>
            </a:r>
            <a:endParaRPr lang="en-US" altLang="zh-CN" sz="1600" dirty="0" smtClean="0"/>
          </a:p>
          <a:p>
            <a:pPr>
              <a:lnSpc>
                <a:spcPct val="125000"/>
              </a:lnSpc>
            </a:pPr>
            <a:r>
              <a:rPr lang="en-US" altLang="zh-CN" sz="1600" dirty="0" smtClean="0"/>
              <a:t>[3</a:t>
            </a:r>
            <a:r>
              <a:rPr lang="en-US" altLang="zh-CN" sz="1600" dirty="0"/>
              <a:t>] R4-2106366, “On PC2 intra-band non-contiguous NR CA”, </a:t>
            </a:r>
            <a:r>
              <a:rPr lang="en-US" altLang="zh-CN" sz="1600" dirty="0" smtClean="0"/>
              <a:t>ZTE,</a:t>
            </a:r>
            <a:r>
              <a:rPr lang="en-GB" altLang="zh-CN" sz="1600" dirty="0"/>
              <a:t> RAN4 #98bis-e</a:t>
            </a:r>
            <a:r>
              <a:rPr lang="en-US" altLang="zh-CN" sz="1600" dirty="0"/>
              <a:t> </a:t>
            </a:r>
          </a:p>
          <a:p>
            <a:pPr>
              <a:lnSpc>
                <a:spcPct val="125000"/>
              </a:lnSpc>
            </a:pPr>
            <a:r>
              <a:rPr lang="en-US" altLang="zh-CN" sz="1600" dirty="0" smtClean="0"/>
              <a:t>[4</a:t>
            </a:r>
            <a:r>
              <a:rPr lang="en-US" altLang="zh-CN" sz="1600" dirty="0"/>
              <a:t>] R4-2106542, </a:t>
            </a:r>
            <a:r>
              <a:rPr lang="en-US" altLang="zh-CN" sz="1600" dirty="0" smtClean="0"/>
              <a:t>“Discussion on HP UE for TDD intra-band UL CA”, Xiaomi,</a:t>
            </a:r>
            <a:r>
              <a:rPr lang="en-GB" altLang="zh-CN" sz="1600" dirty="0"/>
              <a:t> RAN4 #98bis-e</a:t>
            </a:r>
            <a:r>
              <a:rPr lang="en-US" altLang="zh-CN" sz="1600" dirty="0"/>
              <a:t> </a:t>
            </a:r>
            <a:endParaRPr lang="en-US" altLang="zh-CN" sz="1600" dirty="0" smtClean="0"/>
          </a:p>
          <a:p>
            <a:pPr>
              <a:lnSpc>
                <a:spcPct val="125000"/>
              </a:lnSpc>
            </a:pPr>
            <a:r>
              <a:rPr lang="en-GB" altLang="zh-CN" sz="1600" dirty="0" smtClean="0"/>
              <a:t>[5</a:t>
            </a:r>
            <a:r>
              <a:rPr lang="en-GB" altLang="zh-CN" sz="1600" dirty="0"/>
              <a:t>] R4-2107261, “HPUE intra-band non-contiguous CA architecture</a:t>
            </a:r>
            <a:r>
              <a:rPr lang="en-GB" altLang="zh-CN" sz="1600" dirty="0" smtClean="0"/>
              <a:t>”, Huawei, HiSilicon,</a:t>
            </a:r>
            <a:r>
              <a:rPr lang="en-GB" altLang="zh-CN" sz="1600" dirty="0"/>
              <a:t> RAN4 #98bis-e</a:t>
            </a:r>
            <a:r>
              <a:rPr lang="en-US" altLang="zh-CN" sz="1600" dirty="0"/>
              <a:t> </a:t>
            </a:r>
            <a:endParaRPr lang="en-GB" altLang="zh-CN" sz="1600" dirty="0" smtClean="0"/>
          </a:p>
          <a:p>
            <a:pPr>
              <a:lnSpc>
                <a:spcPct val="125000"/>
              </a:lnSpc>
            </a:pPr>
            <a:r>
              <a:rPr lang="en-GB" altLang="zh-CN" sz="1600" dirty="0" smtClean="0"/>
              <a:t>[6] R4-2107282, “</a:t>
            </a:r>
            <a:r>
              <a:rPr lang="en-US" altLang="zh-CN" sz="1600" dirty="0"/>
              <a:t>Discussion on possible reference architecture for </a:t>
            </a:r>
            <a:r>
              <a:rPr lang="en-US" altLang="zh-CN" sz="1600" dirty="0" err="1"/>
              <a:t>nc</a:t>
            </a:r>
            <a:r>
              <a:rPr lang="en-US" altLang="zh-CN" sz="1600" dirty="0"/>
              <a:t> </a:t>
            </a:r>
            <a:r>
              <a:rPr lang="en-US" altLang="zh-CN" sz="1600" dirty="0" err="1"/>
              <a:t>ul</a:t>
            </a:r>
            <a:r>
              <a:rPr lang="en-US" altLang="zh-CN" sz="1600" dirty="0"/>
              <a:t> ca</a:t>
            </a:r>
            <a:r>
              <a:rPr lang="en-GB" altLang="zh-CN" sz="1600" dirty="0" smtClean="0"/>
              <a:t>”, Qualcomm,</a:t>
            </a:r>
            <a:r>
              <a:rPr lang="en-GB" altLang="zh-CN" sz="1600" dirty="0"/>
              <a:t> RAN4 #98bis-e</a:t>
            </a:r>
            <a:r>
              <a:rPr lang="en-US" altLang="zh-CN" sz="1600" dirty="0"/>
              <a:t> </a:t>
            </a:r>
            <a:endParaRPr lang="en-GB" altLang="zh-CN" sz="1600" dirty="0" smtClean="0"/>
          </a:p>
          <a:p>
            <a:pPr>
              <a:lnSpc>
                <a:spcPct val="125000"/>
              </a:lnSpc>
            </a:pPr>
            <a:r>
              <a:rPr lang="en-GB" altLang="zh-CN" sz="1600" dirty="0" smtClean="0"/>
              <a:t>[7] R4-2105088, “</a:t>
            </a:r>
            <a:r>
              <a:rPr lang="en-US" altLang="zh-CN" sz="1600" dirty="0"/>
              <a:t>Power capability and back-off for NC (and </a:t>
            </a:r>
            <a:r>
              <a:rPr lang="en-US" altLang="zh-CN" sz="1600" dirty="0" err="1"/>
              <a:t>contigous</a:t>
            </a:r>
            <a:r>
              <a:rPr lang="en-US" altLang="zh-CN" sz="1600" dirty="0"/>
              <a:t>) intra-band CA</a:t>
            </a:r>
            <a:r>
              <a:rPr lang="en-GB" altLang="zh-CN" sz="1600" dirty="0" smtClean="0"/>
              <a:t>”, Ericsson,</a:t>
            </a:r>
            <a:r>
              <a:rPr lang="en-GB" altLang="zh-CN" sz="1600" dirty="0"/>
              <a:t> RAN4 #98bis-e</a:t>
            </a:r>
            <a:r>
              <a:rPr lang="en-US" altLang="zh-CN" sz="1600" dirty="0"/>
              <a:t> </a:t>
            </a:r>
            <a:endParaRPr lang="en-GB" altLang="zh-CN" sz="1600" dirty="0" smtClean="0"/>
          </a:p>
          <a:p>
            <a:pPr>
              <a:lnSpc>
                <a:spcPct val="125000"/>
              </a:lnSpc>
            </a:pPr>
            <a:r>
              <a:rPr lang="en-GB" altLang="zh-CN" sz="1600" dirty="0" smtClean="0"/>
              <a:t>[8] R4-2010301, “</a:t>
            </a:r>
            <a:r>
              <a:rPr lang="en-US" altLang="zh-CN" sz="1600" dirty="0"/>
              <a:t>[FR1ULCA] UE TX measurements and requirements for non-contiguous ULCA MPR and A-MPR</a:t>
            </a:r>
            <a:r>
              <a:rPr lang="en-GB" altLang="zh-CN" sz="1600" dirty="0" smtClean="0"/>
              <a:t>”, Skyworks, RAN4 #96-e</a:t>
            </a:r>
          </a:p>
          <a:p>
            <a:pPr>
              <a:lnSpc>
                <a:spcPct val="125000"/>
              </a:lnSpc>
            </a:pPr>
            <a:r>
              <a:rPr lang="en-GB" altLang="zh-CN" sz="1600" dirty="0" smtClean="0"/>
              <a:t>[9] R4-</a:t>
            </a:r>
            <a:r>
              <a:rPr lang="en-US" altLang="zh-CN" sz="1600" dirty="0" smtClean="0"/>
              <a:t>2103371, “</a:t>
            </a:r>
            <a:r>
              <a:rPr lang="en-US" altLang="zh-CN" sz="1600" dirty="0"/>
              <a:t>Way forward on NC UL CA PC2 evaluation assumptions and scenarios</a:t>
            </a:r>
            <a:r>
              <a:rPr lang="en-US" altLang="zh-CN" sz="1600" dirty="0" smtClean="0"/>
              <a:t>”, </a:t>
            </a:r>
            <a:r>
              <a:rPr lang="en-GB" altLang="zh-CN" sz="1600" dirty="0"/>
              <a:t>Skyworks, RAN4 #</a:t>
            </a:r>
            <a:r>
              <a:rPr lang="en-GB" altLang="zh-CN" sz="1600" dirty="0" smtClean="0"/>
              <a:t>98-e</a:t>
            </a:r>
            <a:endParaRPr lang="en-US" altLang="zh-CN" sz="1600" dirty="0" smtClean="0"/>
          </a:p>
          <a:p>
            <a:pPr>
              <a:lnSpc>
                <a:spcPct val="125000"/>
              </a:lnSpc>
            </a:pP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420689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10190</TotalTime>
  <Words>776</Words>
  <Application>Microsoft Office PowerPoint</Application>
  <PresentationFormat>宽屏</PresentationFormat>
  <Paragraphs>68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MS Mincho</vt:lpstr>
      <vt:lpstr>宋体</vt:lpstr>
      <vt:lpstr>Arial</vt:lpstr>
      <vt:lpstr>Calibri</vt:lpstr>
      <vt:lpstr>Calibri Light</vt:lpstr>
      <vt:lpstr>Courier New</vt:lpstr>
      <vt:lpstr>Symbol</vt:lpstr>
      <vt:lpstr>Times New Roman</vt:lpstr>
      <vt:lpstr>Office 主题</vt:lpstr>
      <vt:lpstr>WF on RF architecture options handling for PC2 intra-band UL NC CA</vt:lpstr>
      <vt:lpstr>Background: MPR evaluation assumption for different architectures </vt:lpstr>
      <vt:lpstr>PC2 intra-band UL NC CA architecture options handling</vt:lpstr>
      <vt:lpstr>PowerPoint 演示文稿</vt:lpstr>
      <vt:lpstr>RF requirements other than MPR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scope of FR1 UE RF</dc:title>
  <dc:creator>Zhangqian (Zq)</dc:creator>
  <cp:lastModifiedBy>Huawei</cp:lastModifiedBy>
  <cp:revision>320</cp:revision>
  <dcterms:created xsi:type="dcterms:W3CDTF">2019-10-15T22:26:30Z</dcterms:created>
  <dcterms:modified xsi:type="dcterms:W3CDTF">2021-04-19T23:31:08Z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(3)Mj+inCezLNqSrODYbBamd2DD054rlI3xdfC9ADtVcH8K1gUbir/OmevrrSw7e3IOf2Yb50+o
eF97JgwnzrMk4LV4Prj3Nz22vRWk8oE6XOb1lmf+EdiHBCdP3S642H25S0BPXXwIKErXDADr
Ldrln+IqZlB/v9dd44ZOaHjOZTvnb//0Gb1e26Cms6n6znQ4hPE6cj/88CoQeM1luOvANAAp
t8JyTgSHLvEguBj6ga</vt:lpwstr>
  </property>
  <property fmtid="{D5CDD505-2E9C-101B-9397-08002B2CF9AE}" pid="3" name="_2015_ms_pID_7253431">
    <vt:lpwstr>rZaGpfesF85v+wX2VZmgWSSX52Gwvon5trvJ5aUo2BE2Jvn4E1N2r+
Fl/D73NAA0QWWJJ3blqXy9FEcefc4tn6XCdmQrOhWrJPHDDOjiNuqEGQqmLtVUdJQ01s4iuR
7dYjKDQ0m/y0a2elykdpdzh5peXlsfpITQmeF36M+6MDMEILDHQMAyCJjrgTIXw4OWwJLWyL
loWHxBOZHKsV1K1ZH5SkEIIGcU5NyH2nSAyJ</vt:lpwstr>
  </property>
  <property fmtid="{D5CDD505-2E9C-101B-9397-08002B2CF9AE}" pid="4" name="_2015_ms_pID_7253432">
    <vt:lpwstr>OjsvWeByWUWGtG9U5k1G2cQ=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1614909626</vt:lpwstr>
  </property>
</Properties>
</file>