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72" r:id="rId3"/>
    <p:sldId id="289" r:id="rId4"/>
    <p:sldId id="293" r:id="rId5"/>
    <p:sldId id="294" r:id="rId6"/>
    <p:sldId id="295" r:id="rId7"/>
    <p:sldId id="296" r:id="rId8"/>
    <p:sldId id="258" r:id="rId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632" autoAdjust="0"/>
    <p:restoredTop sz="96679" autoAdjust="0"/>
  </p:normalViewPr>
  <p:slideViewPr>
    <p:cSldViewPr>
      <p:cViewPr>
        <p:scale>
          <a:sx n="66" d="100"/>
          <a:sy n="66" d="100"/>
        </p:scale>
        <p:origin x="-1260" y="-72"/>
      </p:cViewPr>
      <p:guideLst>
        <p:guide orient="horz" pos="2160"/>
        <p:guide pos="2880"/>
      </p:guideLst>
    </p:cSldViewPr>
  </p:slideViewPr>
  <p:outlineViewPr>
    <p:cViewPr>
      <p:scale>
        <a:sx n="33" d="100"/>
        <a:sy n="33" d="100"/>
      </p:scale>
      <p:origin x="0" y="573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51" d="100"/>
          <a:sy n="51" d="100"/>
        </p:scale>
        <p:origin x="-2862"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4EA0CB0-14AD-4ECF-830A-69FCEFE0EA34}" type="datetimeFigureOut">
              <a:rPr lang="zh-CN" altLang="en-US" smtClean="0"/>
              <a:t>2020/11/12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70F3830-A412-4AA2-83CD-EC0332395386}" type="slidenum">
              <a:rPr lang="zh-CN" altLang="en-US" smtClean="0"/>
              <a:t>‹#›</a:t>
            </a:fld>
            <a:endParaRPr lang="zh-CN" altLang="en-US"/>
          </a:p>
        </p:txBody>
      </p:sp>
    </p:spTree>
    <p:extLst>
      <p:ext uri="{BB962C8B-B14F-4D97-AF65-F5344CB8AC3E}">
        <p14:creationId xmlns:p14="http://schemas.microsoft.com/office/powerpoint/2010/main" val="14146373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70F3830-A412-4AA2-83CD-EC0332395386}" type="slidenum">
              <a:rPr lang="zh-CN" altLang="en-US" smtClean="0"/>
              <a:t>3</a:t>
            </a:fld>
            <a:endParaRPr lang="zh-CN" altLang="en-US"/>
          </a:p>
        </p:txBody>
      </p:sp>
    </p:spTree>
    <p:extLst>
      <p:ext uri="{BB962C8B-B14F-4D97-AF65-F5344CB8AC3E}">
        <p14:creationId xmlns:p14="http://schemas.microsoft.com/office/powerpoint/2010/main" val="4281212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70F3830-A412-4AA2-83CD-EC0332395386}" type="slidenum">
              <a:rPr lang="zh-CN" altLang="en-US" smtClean="0"/>
              <a:t>4</a:t>
            </a:fld>
            <a:endParaRPr lang="zh-CN" altLang="en-US"/>
          </a:p>
        </p:txBody>
      </p:sp>
    </p:spTree>
    <p:extLst>
      <p:ext uri="{BB962C8B-B14F-4D97-AF65-F5344CB8AC3E}">
        <p14:creationId xmlns:p14="http://schemas.microsoft.com/office/powerpoint/2010/main" val="4281212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EC58BF88-121E-4EA2-9B07-38FC07869C79}" type="datetime1">
              <a:rPr lang="zh-CN" altLang="en-US" smtClean="0"/>
              <a:t>2020/11/12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0238F23-A105-4BA3-9C09-B5F7973376AC}" type="datetime1">
              <a:rPr lang="zh-CN" altLang="en-US" smtClean="0"/>
              <a:t>2020/11/12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6C3D4B2-6D3F-45AC-A402-656467359E65}" type="datetime1">
              <a:rPr lang="zh-CN" altLang="en-US" smtClean="0"/>
              <a:t>2020/11/12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9CD67F-A92B-4D73-9193-F4B6999E5EF1}" type="datetime1">
              <a:rPr lang="zh-CN" altLang="en-US" smtClean="0"/>
              <a:t>2020/11/12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B09AFC4-7B41-4793-8230-C90E2FCD8E1C}" type="datetime1">
              <a:rPr lang="zh-CN" altLang="en-US" smtClean="0"/>
              <a:t>2020/11/12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324A384-328A-4757-AABB-333F66EE8AE8}" type="datetime1">
              <a:rPr lang="zh-CN" altLang="en-US" smtClean="0"/>
              <a:t>2020/11/12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80D13A7-5E5E-44D9-894B-F27069EEC128}" type="datetime1">
              <a:rPr lang="zh-CN" altLang="en-US" smtClean="0"/>
              <a:t>2020/11/12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1A501AC-BA80-43C9-BB85-E3648C819FED}" type="datetime1">
              <a:rPr lang="zh-CN" altLang="en-US" smtClean="0"/>
              <a:t>2020/11/12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8FD51B5-1AD5-4F92-B862-5C1B1B20C4A0}" type="datetime1">
              <a:rPr lang="zh-CN" altLang="en-US" smtClean="0"/>
              <a:t>2020/11/12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41FE22-268D-406B-AE57-6E94AC02E9BE}" type="datetime1">
              <a:rPr lang="zh-CN" altLang="en-US" smtClean="0"/>
              <a:t>2020/11/12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6EEE7DE-FE63-4522-B7D4-30BBF168EB46}" type="datetime1">
              <a:rPr lang="zh-CN" altLang="en-US" smtClean="0"/>
              <a:t>2020/11/12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AFE20C-5F87-428B-918B-D83E1E7D179C}" type="datetime1">
              <a:rPr lang="zh-CN" altLang="en-US" smtClean="0"/>
              <a:t>2020/11/12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276872"/>
            <a:ext cx="7772400" cy="1470025"/>
          </a:xfrm>
        </p:spPr>
        <p:txBody>
          <a:bodyPr>
            <a:normAutofit/>
          </a:bodyPr>
          <a:lstStyle/>
          <a:p>
            <a:r>
              <a:rPr lang="en-US" altLang="zh-CN" sz="4000" dirty="0"/>
              <a:t>WF on RF requirements for Rel-17 </a:t>
            </a:r>
            <a:r>
              <a:rPr lang="en-US" altLang="zh-CN" sz="4000" dirty="0" err="1"/>
              <a:t>Tx</a:t>
            </a:r>
            <a:r>
              <a:rPr lang="en-US" altLang="zh-CN" sz="4000" dirty="0"/>
              <a:t> switching enhancement</a:t>
            </a:r>
            <a:endParaRPr lang="zh-CN" altLang="en-US" sz="4000" dirty="0"/>
          </a:p>
        </p:txBody>
      </p:sp>
      <p:sp>
        <p:nvSpPr>
          <p:cNvPr id="4" name="テキスト ボックス 3"/>
          <p:cNvSpPr txBox="1"/>
          <p:nvPr/>
        </p:nvSpPr>
        <p:spPr>
          <a:xfrm>
            <a:off x="298906" y="253097"/>
            <a:ext cx="5742226" cy="1015663"/>
          </a:xfrm>
          <a:prstGeom prst="rect">
            <a:avLst/>
          </a:prstGeom>
          <a:noFill/>
        </p:spPr>
        <p:txBody>
          <a:bodyPr wrap="square" rtlCol="0">
            <a:spAutoFit/>
          </a:bodyPr>
          <a:lstStyle/>
          <a:p>
            <a:r>
              <a:rPr lang="en-US" altLang="zh-CN" sz="2000" dirty="0"/>
              <a:t>3GPP TSG-RAN WG4 Meeting #</a:t>
            </a:r>
            <a:r>
              <a:rPr lang="en-US" altLang="zh-CN" sz="2000" dirty="0" smtClean="0"/>
              <a:t>97e</a:t>
            </a:r>
            <a:r>
              <a:rPr lang="en-US" altLang="zh-CN" sz="2000" dirty="0"/>
              <a:t>	</a:t>
            </a:r>
          </a:p>
          <a:p>
            <a:r>
              <a:rPr lang="en-US" altLang="zh-CN" sz="2000" dirty="0"/>
              <a:t>Electronic Meeting, 2-13 Nov., 2020</a:t>
            </a:r>
            <a:endParaRPr lang="en-US" altLang="zh-CN" sz="2000" dirty="0" smtClean="0"/>
          </a:p>
          <a:p>
            <a:r>
              <a:rPr lang="en-US" altLang="ja-JP" sz="2000" dirty="0" smtClean="0"/>
              <a:t>Agenda: </a:t>
            </a:r>
            <a:r>
              <a:rPr lang="en-GB" altLang="zh-CN" sz="2000" dirty="0"/>
              <a:t>12.2.2.2, 12.2.2.3</a:t>
            </a:r>
            <a:endParaRPr lang="en-US" altLang="ja-JP" sz="2000" dirty="0"/>
          </a:p>
        </p:txBody>
      </p:sp>
      <p:sp>
        <p:nvSpPr>
          <p:cNvPr id="5" name="正方形/長方形 4"/>
          <p:cNvSpPr/>
          <p:nvPr/>
        </p:nvSpPr>
        <p:spPr>
          <a:xfrm>
            <a:off x="6041132" y="332656"/>
            <a:ext cx="2707332" cy="400110"/>
          </a:xfrm>
          <a:prstGeom prst="rect">
            <a:avLst/>
          </a:prstGeom>
          <a:noFill/>
        </p:spPr>
        <p:txBody>
          <a:bodyPr wrap="square">
            <a:spAutoFit/>
          </a:bodyPr>
          <a:lstStyle/>
          <a:p>
            <a:pPr algn="r"/>
            <a:r>
              <a:rPr lang="en-US" altLang="zh-CN" sz="2000" dirty="0"/>
              <a:t>R4-2016914</a:t>
            </a:r>
          </a:p>
        </p:txBody>
      </p:sp>
      <p:sp>
        <p:nvSpPr>
          <p:cNvPr id="7" name="副标题 2"/>
          <p:cNvSpPr txBox="1">
            <a:spLocks/>
          </p:cNvSpPr>
          <p:nvPr/>
        </p:nvSpPr>
        <p:spPr>
          <a:xfrm>
            <a:off x="683568" y="4509120"/>
            <a:ext cx="7560840" cy="792088"/>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altLang="zh-CN" sz="2400" dirty="0">
                <a:solidFill>
                  <a:schemeClr val="tx1"/>
                </a:solidFill>
              </a:rPr>
              <a:t>China </a:t>
            </a:r>
            <a:r>
              <a:rPr lang="en-US" altLang="zh-CN" sz="2400" dirty="0" smtClean="0">
                <a:solidFill>
                  <a:schemeClr val="tx1"/>
                </a:solidFill>
              </a:rPr>
              <a:t>Telecom</a:t>
            </a:r>
            <a:endParaRPr lang="en-US" altLang="zh-CN" sz="2400" dirty="0">
              <a:solidFill>
                <a:schemeClr val="tx1"/>
              </a:solidFill>
            </a:endParaRPr>
          </a:p>
        </p:txBody>
      </p:sp>
      <p:sp>
        <p:nvSpPr>
          <p:cNvPr id="8" name="灯片编号占位符 7"/>
          <p:cNvSpPr>
            <a:spLocks noGrp="1"/>
          </p:cNvSpPr>
          <p:nvPr>
            <p:ph type="sldNum" sz="quarter" idx="12"/>
          </p:nvPr>
        </p:nvSpPr>
        <p:spPr/>
        <p:txBody>
          <a:bodyPr/>
          <a:lstStyle/>
          <a:p>
            <a:fld id="{0C913308-F349-4B6D-A68A-DD1791B4A57B}" type="slidenum">
              <a:rPr lang="zh-CN" altLang="en-US" smtClean="0"/>
              <a:t>1</a:t>
            </a:fld>
            <a:endParaRPr lang="zh-CN" altLang="en-US"/>
          </a:p>
        </p:txBody>
      </p:sp>
    </p:spTree>
    <p:extLst>
      <p:ext uri="{BB962C8B-B14F-4D97-AF65-F5344CB8AC3E}">
        <p14:creationId xmlns:p14="http://schemas.microsoft.com/office/powerpoint/2010/main" val="31816776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3200" smtClean="0"/>
              <a:t>Background</a:t>
            </a:r>
            <a:endParaRPr lang="zh-CN" altLang="en-US" sz="3200" dirty="0"/>
          </a:p>
        </p:txBody>
      </p:sp>
      <p:sp>
        <p:nvSpPr>
          <p:cNvPr id="3" name="内容占位符 2"/>
          <p:cNvSpPr>
            <a:spLocks noGrp="1"/>
          </p:cNvSpPr>
          <p:nvPr>
            <p:ph idx="1"/>
          </p:nvPr>
        </p:nvSpPr>
        <p:spPr>
          <a:xfrm>
            <a:off x="457200" y="1412776"/>
            <a:ext cx="8229600" cy="5112568"/>
          </a:xfrm>
        </p:spPr>
        <p:txBody>
          <a:bodyPr>
            <a:noAutofit/>
          </a:bodyPr>
          <a:lstStyle/>
          <a:p>
            <a:pPr>
              <a:spcBef>
                <a:spcPts val="600"/>
              </a:spcBef>
            </a:pPr>
            <a:r>
              <a:rPr lang="en-US" altLang="zh-CN" sz="2400" dirty="0" smtClean="0"/>
              <a:t>WID approved at RAN #89e</a:t>
            </a:r>
            <a:endParaRPr lang="en-US" altLang="zh-CN" sz="2400" dirty="0"/>
          </a:p>
          <a:p>
            <a:pPr lvl="1">
              <a:spcBef>
                <a:spcPts val="600"/>
              </a:spcBef>
            </a:pPr>
            <a:r>
              <a:rPr lang="en-GB" altLang="zh-CN" sz="2200" dirty="0" smtClean="0"/>
              <a:t>RP-202088, </a:t>
            </a:r>
            <a:r>
              <a:rPr lang="en-GB" altLang="zh-CN" sz="2200" dirty="0"/>
              <a:t>New WID proposal: RF requirements enhancement for NR frequency range 1 (FR1) in </a:t>
            </a:r>
            <a:r>
              <a:rPr lang="en-GB" altLang="zh-CN" sz="2200" dirty="0" smtClean="0"/>
              <a:t>Rel-17</a:t>
            </a:r>
            <a:endParaRPr lang="zh-CN" altLang="zh-CN" sz="2200" dirty="0"/>
          </a:p>
          <a:p>
            <a:pPr lvl="1">
              <a:spcBef>
                <a:spcPts val="600"/>
              </a:spcBef>
            </a:pPr>
            <a:r>
              <a:rPr lang="en-GB" altLang="zh-CN" sz="2200" dirty="0" smtClean="0"/>
              <a:t>Two topics in the WID are covered in the WF</a:t>
            </a:r>
            <a:endParaRPr lang="zh-CN" altLang="zh-CN" sz="2200" dirty="0"/>
          </a:p>
          <a:p>
            <a:pPr lvl="2">
              <a:spcBef>
                <a:spcPts val="600"/>
              </a:spcBef>
            </a:pPr>
            <a:r>
              <a:rPr lang="en-GB" altLang="zh-CN" sz="2000" dirty="0"/>
              <a:t>Topic #1: 2Tx-2Tx switching between carrier 1 and carrier 2 </a:t>
            </a:r>
            <a:r>
              <a:rPr lang="en-US" altLang="zh-CN" sz="2000" dirty="0" smtClean="0"/>
              <a:t>for SUL and UL CA</a:t>
            </a:r>
            <a:endParaRPr lang="zh-CN" altLang="zh-CN" sz="2000" dirty="0"/>
          </a:p>
          <a:p>
            <a:pPr lvl="2">
              <a:spcBef>
                <a:spcPts val="600"/>
              </a:spcBef>
            </a:pPr>
            <a:r>
              <a:rPr lang="en-GB" altLang="zh-CN" sz="2000" dirty="0"/>
              <a:t>Topic #2: 1Tx-2Tx and 2Tx-2Tx switching between band </a:t>
            </a:r>
            <a:r>
              <a:rPr lang="en-GB" altLang="zh-CN" sz="2000" dirty="0" smtClean="0"/>
              <a:t>A (carrier 1) </a:t>
            </a:r>
            <a:r>
              <a:rPr lang="en-GB" altLang="zh-CN" sz="2000" dirty="0"/>
              <a:t>and band </a:t>
            </a:r>
            <a:r>
              <a:rPr lang="en-GB" altLang="zh-CN" sz="2000" dirty="0" smtClean="0"/>
              <a:t>B </a:t>
            </a:r>
            <a:r>
              <a:rPr lang="en-US" altLang="zh-CN" sz="2000" dirty="0" smtClean="0"/>
              <a:t>(carrier 2+3) for SUL and UL CA</a:t>
            </a:r>
            <a:endParaRPr lang="zh-CN" altLang="zh-CN" sz="2000" dirty="0"/>
          </a:p>
          <a:p>
            <a:pPr lvl="1">
              <a:spcBef>
                <a:spcPts val="600"/>
              </a:spcBef>
            </a:pPr>
            <a:endParaRPr lang="zh-CN" altLang="zh-CN" sz="2000"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2</a:t>
            </a:fld>
            <a:endParaRPr lang="zh-CN" altLang="en-US"/>
          </a:p>
        </p:txBody>
      </p:sp>
    </p:spTree>
    <p:extLst>
      <p:ext uri="{BB962C8B-B14F-4D97-AF65-F5344CB8AC3E}">
        <p14:creationId xmlns:p14="http://schemas.microsoft.com/office/powerpoint/2010/main" val="4066125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22114"/>
          </a:xfrm>
        </p:spPr>
        <p:txBody>
          <a:bodyPr>
            <a:noAutofit/>
          </a:bodyPr>
          <a:lstStyle/>
          <a:p>
            <a:r>
              <a:rPr lang="en-US" altLang="zh-CN" sz="2800" dirty="0" smtClean="0"/>
              <a:t>WF </a:t>
            </a:r>
            <a:r>
              <a:rPr lang="en-US" altLang="zh-CN" sz="2800" dirty="0"/>
              <a:t>on 2Tx-2Tx switching between two </a:t>
            </a:r>
            <a:r>
              <a:rPr lang="en-US" altLang="zh-CN" sz="2800" dirty="0" smtClean="0"/>
              <a:t>carriers (1/3)</a:t>
            </a:r>
            <a:endParaRPr lang="zh-CN" altLang="en-US" sz="2800" dirty="0"/>
          </a:p>
        </p:txBody>
      </p:sp>
      <p:sp>
        <p:nvSpPr>
          <p:cNvPr id="3" name="内容占位符 2"/>
          <p:cNvSpPr>
            <a:spLocks noGrp="1"/>
          </p:cNvSpPr>
          <p:nvPr>
            <p:ph idx="1"/>
          </p:nvPr>
        </p:nvSpPr>
        <p:spPr>
          <a:xfrm>
            <a:off x="457200" y="1340768"/>
            <a:ext cx="8229600" cy="5040560"/>
          </a:xfrm>
        </p:spPr>
        <p:txBody>
          <a:bodyPr>
            <a:noAutofit/>
          </a:bodyPr>
          <a:lstStyle/>
          <a:p>
            <a:pPr marL="342900" lvl="1" indent="-342900">
              <a:buFont typeface="Arial" pitchFamily="34" charset="0"/>
              <a:buChar char="•"/>
            </a:pPr>
            <a:r>
              <a:rPr lang="en-GB" altLang="zh-CN" sz="2400" dirty="0"/>
              <a:t>Length of switching </a:t>
            </a:r>
            <a:r>
              <a:rPr lang="en-GB" altLang="zh-CN" sz="2400" dirty="0" smtClean="0"/>
              <a:t>period</a:t>
            </a:r>
          </a:p>
          <a:p>
            <a:pPr lvl="1"/>
            <a:r>
              <a:rPr lang="en-GB" altLang="zh-CN" sz="2000" dirty="0"/>
              <a:t>Reuse Rel-16 values for UL CA and SUL, i.e., report {35us, 140 us, or 210us} per pair of UL bands per band combination, and apply the same set of values for switching between different cases in the </a:t>
            </a:r>
            <a:r>
              <a:rPr lang="en-GB" altLang="zh-CN" sz="2000" dirty="0" smtClean="0"/>
              <a:t>WID</a:t>
            </a:r>
            <a:endParaRPr lang="en-US" altLang="zh-CN" sz="2000" dirty="0" smtClean="0"/>
          </a:p>
          <a:p>
            <a:pPr marL="342900" lvl="1" indent="-342900">
              <a:buFont typeface="Arial" pitchFamily="34" charset="0"/>
              <a:buChar char="•"/>
            </a:pPr>
            <a:r>
              <a:rPr lang="en-US" altLang="zh-CN" sz="2400" dirty="0"/>
              <a:t>Location of switching period</a:t>
            </a:r>
          </a:p>
          <a:p>
            <a:pPr lvl="1"/>
            <a:r>
              <a:rPr lang="en-US" altLang="zh-CN" sz="2000" dirty="0"/>
              <a:t>Reuse Rel-16 agreement for </a:t>
            </a:r>
            <a:r>
              <a:rPr lang="en-GB" altLang="zh-CN" sz="2000" dirty="0"/>
              <a:t>UL CA and SUL</a:t>
            </a:r>
            <a:r>
              <a:rPr lang="en-US" altLang="zh-CN" sz="2000" dirty="0"/>
              <a:t>, i.e., </a:t>
            </a:r>
            <a:r>
              <a:rPr lang="en-GB" altLang="zh-CN" sz="2000" dirty="0"/>
              <a:t>semi</a:t>
            </a:r>
            <a:r>
              <a:rPr lang="en-US" altLang="zh-CN" sz="2000" dirty="0"/>
              <a:t>-statically </a:t>
            </a:r>
            <a:r>
              <a:rPr lang="en-GB" altLang="zh-CN" sz="2000" dirty="0" smtClean="0"/>
              <a:t>configure </a:t>
            </a:r>
            <a:r>
              <a:rPr lang="en-GB" altLang="zh-CN" sz="2000" dirty="0"/>
              <a:t>the switching period </a:t>
            </a:r>
            <a:r>
              <a:rPr lang="en-US" altLang="zh-CN" sz="2000" dirty="0"/>
              <a:t>on one of the two uplink </a:t>
            </a:r>
            <a:r>
              <a:rPr lang="en-US" altLang="zh-CN" sz="2000" dirty="0" smtClean="0"/>
              <a:t>carriers</a:t>
            </a:r>
          </a:p>
          <a:p>
            <a:pPr marL="342900" lvl="1" indent="-342900">
              <a:buFont typeface="Arial" pitchFamily="34" charset="0"/>
              <a:buChar char="•"/>
            </a:pPr>
            <a:r>
              <a:rPr lang="en-US" altLang="zh-CN" sz="2400" dirty="0"/>
              <a:t>Transient period</a:t>
            </a:r>
          </a:p>
          <a:p>
            <a:pPr lvl="1"/>
            <a:r>
              <a:rPr lang="en-US" altLang="zh-CN" sz="2000" dirty="0"/>
              <a:t>Reuse Rel-16 agreement for </a:t>
            </a:r>
            <a:r>
              <a:rPr lang="en-GB" altLang="zh-CN" sz="2000" dirty="0"/>
              <a:t>UL CA and SUL</a:t>
            </a:r>
            <a:r>
              <a:rPr lang="en-US" altLang="zh-CN" sz="2000" dirty="0"/>
              <a:t>, i.e., </a:t>
            </a:r>
            <a:r>
              <a:rPr lang="en-GB" altLang="zh-CN" sz="2000" dirty="0"/>
              <a:t>2x10 us </a:t>
            </a:r>
            <a:r>
              <a:rPr lang="en-US" altLang="zh-CN" sz="2000" dirty="0"/>
              <a:t>transient period in addition to the switching </a:t>
            </a:r>
            <a:r>
              <a:rPr lang="en-US" altLang="zh-CN" sz="2000" dirty="0" smtClean="0"/>
              <a:t>period</a:t>
            </a:r>
          </a:p>
          <a:p>
            <a:pPr marL="342900" lvl="1" indent="-342900">
              <a:buFont typeface="Arial" pitchFamily="34" charset="0"/>
              <a:buChar char="•"/>
            </a:pPr>
            <a:r>
              <a:rPr lang="en-GB" altLang="zh-CN" sz="2400" dirty="0"/>
              <a:t>UL outage due to switching</a:t>
            </a:r>
          </a:p>
          <a:p>
            <a:pPr lvl="1"/>
            <a:r>
              <a:rPr lang="en-US" altLang="zh-CN" sz="2000" dirty="0"/>
              <a:t>Reuse Rel-16 </a:t>
            </a:r>
            <a:r>
              <a:rPr lang="en-US" altLang="zh-CN" sz="2000" dirty="0" smtClean="0"/>
              <a:t>agreement</a:t>
            </a:r>
            <a:r>
              <a:rPr lang="en-US" altLang="zh-CN" sz="2000" dirty="0"/>
              <a:t> for </a:t>
            </a:r>
            <a:r>
              <a:rPr lang="en-GB" altLang="zh-CN" sz="2000" dirty="0"/>
              <a:t>UL CA and SUL</a:t>
            </a:r>
            <a:r>
              <a:rPr lang="en-US" altLang="zh-CN" sz="2000" dirty="0" smtClean="0"/>
              <a:t>, </a:t>
            </a:r>
            <a:r>
              <a:rPr lang="en-US" altLang="zh-CN" sz="2000" dirty="0"/>
              <a:t>i.e., UL outage due to switching is applicable to both carrier 1 and carrier 2 </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t>3</a:t>
            </a:fld>
            <a:endParaRPr lang="zh-CN" altLang="en-US"/>
          </a:p>
        </p:txBody>
      </p:sp>
    </p:spTree>
    <p:extLst>
      <p:ext uri="{BB962C8B-B14F-4D97-AF65-F5344CB8AC3E}">
        <p14:creationId xmlns:p14="http://schemas.microsoft.com/office/powerpoint/2010/main" val="9687020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22114"/>
          </a:xfrm>
        </p:spPr>
        <p:txBody>
          <a:bodyPr>
            <a:noAutofit/>
          </a:bodyPr>
          <a:lstStyle/>
          <a:p>
            <a:r>
              <a:rPr lang="en-US" altLang="zh-CN" sz="2800" dirty="0" smtClean="0"/>
              <a:t>WF </a:t>
            </a:r>
            <a:r>
              <a:rPr lang="en-US" altLang="zh-CN" sz="2800" dirty="0"/>
              <a:t>on 2Tx-2Tx switching between two </a:t>
            </a:r>
            <a:r>
              <a:rPr lang="en-US" altLang="zh-CN" sz="2800" dirty="0" smtClean="0"/>
              <a:t>carriers (2/3</a:t>
            </a:r>
            <a:r>
              <a:rPr lang="en-US" altLang="zh-CN" sz="2800" dirty="0"/>
              <a:t>)</a:t>
            </a:r>
            <a:endParaRPr lang="zh-CN" altLang="en-US" sz="2800" dirty="0"/>
          </a:p>
        </p:txBody>
      </p:sp>
      <p:sp>
        <p:nvSpPr>
          <p:cNvPr id="3" name="内容占位符 2"/>
          <p:cNvSpPr>
            <a:spLocks noGrp="1"/>
          </p:cNvSpPr>
          <p:nvPr>
            <p:ph idx="1"/>
          </p:nvPr>
        </p:nvSpPr>
        <p:spPr>
          <a:xfrm>
            <a:off x="457200" y="1340768"/>
            <a:ext cx="8229600" cy="5040560"/>
          </a:xfrm>
        </p:spPr>
        <p:txBody>
          <a:bodyPr>
            <a:noAutofit/>
          </a:bodyPr>
          <a:lstStyle/>
          <a:p>
            <a:pPr marL="342900" lvl="1" indent="-342900">
              <a:buFont typeface="Arial" pitchFamily="34" charset="0"/>
              <a:buChar char="•"/>
            </a:pPr>
            <a:r>
              <a:rPr lang="en-GB" altLang="zh-CN" sz="2400" dirty="0"/>
              <a:t>Applicability of DL </a:t>
            </a:r>
            <a:r>
              <a:rPr lang="en-GB" altLang="zh-CN" sz="2400" dirty="0" smtClean="0"/>
              <a:t>interruption</a:t>
            </a:r>
          </a:p>
          <a:p>
            <a:pPr lvl="1"/>
            <a:r>
              <a:rPr lang="en-US" altLang="zh-CN" sz="2200" dirty="0"/>
              <a:t>Reuse the Rel-16 </a:t>
            </a:r>
            <a:r>
              <a:rPr lang="en-US" altLang="zh-CN" sz="2200" dirty="0" smtClean="0"/>
              <a:t>agreement:</a:t>
            </a:r>
            <a:endParaRPr lang="zh-CN" altLang="zh-CN" sz="2200" dirty="0"/>
          </a:p>
          <a:p>
            <a:pPr lvl="2" fontAlgn="base"/>
            <a:r>
              <a:rPr lang="en-US" altLang="zh-CN" sz="1800" dirty="0"/>
              <a:t>For SUL+TDD and TDD+TDD CA with the same UL-DL pattern, DL interruption is not required.</a:t>
            </a:r>
            <a:endParaRPr lang="zh-CN" altLang="zh-CN" sz="1800" dirty="0"/>
          </a:p>
          <a:p>
            <a:pPr lvl="2" fontAlgn="base"/>
            <a:r>
              <a:rPr lang="en-US" altLang="zh-CN" sz="1800" dirty="0"/>
              <a:t>For the other duplex mode combinations, define different capabilities for UEs with and without DL interruption. </a:t>
            </a:r>
            <a:endParaRPr lang="zh-CN" altLang="zh-CN" sz="1800" dirty="0"/>
          </a:p>
          <a:p>
            <a:pPr lvl="3" fontAlgn="base"/>
            <a:r>
              <a:rPr lang="en-GB" altLang="zh-CN" sz="1800" dirty="0"/>
              <a:t>UE capability is defined as per band per band combination for each band </a:t>
            </a:r>
            <a:r>
              <a:rPr lang="en-US" altLang="zh-CN" sz="1800" dirty="0"/>
              <a:t>pair</a:t>
            </a:r>
            <a:r>
              <a:rPr lang="en-GB" altLang="zh-CN" sz="1800" dirty="0"/>
              <a:t> supporting UL </a:t>
            </a:r>
            <a:r>
              <a:rPr lang="en-GB" altLang="zh-CN" sz="1800" dirty="0" err="1"/>
              <a:t>Tx</a:t>
            </a:r>
            <a:r>
              <a:rPr lang="en-GB" altLang="zh-CN" sz="1800" dirty="0"/>
              <a:t> switching.</a:t>
            </a:r>
            <a:endParaRPr lang="zh-CN" altLang="zh-CN" sz="1800" dirty="0"/>
          </a:p>
          <a:p>
            <a:pPr marL="342900" lvl="1" indent="-342900">
              <a:buFont typeface="Arial" pitchFamily="34" charset="0"/>
              <a:buChar char="•"/>
            </a:pPr>
            <a:endParaRPr lang="en-US" altLang="zh-CN" sz="2000"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4</a:t>
            </a:fld>
            <a:endParaRPr lang="zh-CN" altLang="en-US"/>
          </a:p>
        </p:txBody>
      </p:sp>
    </p:spTree>
    <p:extLst>
      <p:ext uri="{BB962C8B-B14F-4D97-AF65-F5344CB8AC3E}">
        <p14:creationId xmlns:p14="http://schemas.microsoft.com/office/powerpoint/2010/main" val="31576853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2800" dirty="0"/>
              <a:t>WF on 2Tx-2Tx switching between two </a:t>
            </a:r>
            <a:r>
              <a:rPr lang="en-US" altLang="zh-CN" sz="2800" dirty="0" smtClean="0"/>
              <a:t>carriers (3/3</a:t>
            </a:r>
            <a:r>
              <a:rPr lang="en-US" altLang="zh-CN" sz="2800" dirty="0"/>
              <a:t>)</a:t>
            </a:r>
            <a:endParaRPr lang="zh-CN" altLang="en-US" sz="2800" dirty="0"/>
          </a:p>
        </p:txBody>
      </p:sp>
      <p:sp>
        <p:nvSpPr>
          <p:cNvPr id="3" name="内容占位符 2"/>
          <p:cNvSpPr>
            <a:spLocks noGrp="1"/>
          </p:cNvSpPr>
          <p:nvPr>
            <p:ph idx="1"/>
          </p:nvPr>
        </p:nvSpPr>
        <p:spPr/>
        <p:txBody>
          <a:bodyPr>
            <a:noAutofit/>
          </a:bodyPr>
          <a:lstStyle/>
          <a:p>
            <a:r>
              <a:rPr lang="en-GB" altLang="zh-CN" sz="2400" dirty="0"/>
              <a:t>Power boosting for PC3 UL CA</a:t>
            </a:r>
          </a:p>
          <a:p>
            <a:pPr lvl="1"/>
            <a:r>
              <a:rPr lang="en-US" altLang="zh-CN" sz="2200" dirty="0"/>
              <a:t>With PC2 introduced for inter-band UL CA in Rel-17, </a:t>
            </a:r>
            <a:r>
              <a:rPr lang="en-US" altLang="zh-CN" sz="2200" dirty="0" smtClean="0"/>
              <a:t>power </a:t>
            </a:r>
            <a:r>
              <a:rPr lang="en-US" altLang="zh-CN" sz="2200" dirty="0"/>
              <a:t>boosting </a:t>
            </a:r>
            <a:r>
              <a:rPr lang="en-US" altLang="zh-CN" sz="2200" dirty="0" smtClean="0"/>
              <a:t>will not be specified for </a:t>
            </a:r>
            <a:r>
              <a:rPr lang="en-US" altLang="zh-CN" sz="2200" dirty="0"/>
              <a:t>PC3 UL CA with Rel-17 2Tx-2Tx </a:t>
            </a:r>
            <a:r>
              <a:rPr lang="en-US" altLang="zh-CN" sz="2200" dirty="0" smtClean="0"/>
              <a:t>switching.</a:t>
            </a:r>
            <a:endParaRPr lang="en-US" altLang="zh-CN" sz="2200" dirty="0"/>
          </a:p>
          <a:p>
            <a:pPr lvl="2" fontAlgn="base"/>
            <a:r>
              <a:rPr lang="en-US" altLang="zh-CN" sz="2000" dirty="0" smtClean="0"/>
              <a:t>Note: this Rel-17 discussion does not impact the Rel-16 agreement on power boosting for PC3 UL CA with 1Tx-2Tx switching.</a:t>
            </a:r>
            <a:endParaRPr lang="zh-CN" altLang="zh-CN" sz="2000" dirty="0"/>
          </a:p>
          <a:p>
            <a:r>
              <a:rPr lang="en-GB" altLang="zh-CN" sz="2400" dirty="0" smtClean="0"/>
              <a:t>2-layer </a:t>
            </a:r>
            <a:r>
              <a:rPr lang="en-GB" altLang="zh-CN" sz="2400" dirty="0"/>
              <a:t>MIMO support</a:t>
            </a:r>
            <a:endParaRPr lang="en-US" altLang="zh-CN" sz="2400" dirty="0"/>
          </a:p>
          <a:p>
            <a:pPr lvl="1"/>
            <a:r>
              <a:rPr lang="en-US" altLang="zh-CN" sz="2200" dirty="0" smtClean="0"/>
              <a:t>For </a:t>
            </a:r>
            <a:r>
              <a:rPr lang="en-US" altLang="zh-CN" sz="2200" dirty="0"/>
              <a:t>2Tx-2Tx switching, it is mandatory to support 2-layer PUSCH transmission in both carrier 1 and carrier </a:t>
            </a:r>
            <a:r>
              <a:rPr lang="en-US" altLang="zh-CN" sz="2200" dirty="0" smtClean="0"/>
              <a:t>2 </a:t>
            </a:r>
            <a:r>
              <a:rPr lang="en-US" altLang="zh-CN" sz="2400" dirty="0"/>
              <a:t>for </a:t>
            </a:r>
            <a:r>
              <a:rPr lang="en-GB" altLang="zh-CN" sz="2400" dirty="0"/>
              <a:t>UL CA and SUL</a:t>
            </a:r>
            <a:r>
              <a:rPr lang="en-US" altLang="zh-CN" sz="2200" dirty="0" smtClean="0"/>
              <a:t>.</a:t>
            </a:r>
          </a:p>
          <a:p>
            <a:endParaRPr lang="zh-CN" altLang="en-US" sz="2400"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5</a:t>
            </a:fld>
            <a:endParaRPr lang="zh-CN" altLang="en-US"/>
          </a:p>
        </p:txBody>
      </p:sp>
    </p:spTree>
    <p:extLst>
      <p:ext uri="{BB962C8B-B14F-4D97-AF65-F5344CB8AC3E}">
        <p14:creationId xmlns:p14="http://schemas.microsoft.com/office/powerpoint/2010/main" val="35527356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2800" dirty="0"/>
              <a:t>WF on </a:t>
            </a:r>
            <a:r>
              <a:rPr lang="en-US" altLang="zh-CN" sz="2800" dirty="0" smtClean="0"/>
              <a:t>1Tx-2Tx </a:t>
            </a:r>
            <a:r>
              <a:rPr lang="en-US" altLang="zh-CN" sz="2800" dirty="0"/>
              <a:t>and 2Tx-2Tx switching between band A </a:t>
            </a:r>
            <a:r>
              <a:rPr lang="en-US" altLang="zh-CN" sz="2800" dirty="0" smtClean="0"/>
              <a:t>and </a:t>
            </a:r>
            <a:r>
              <a:rPr lang="en-US" altLang="zh-CN" sz="2800" dirty="0"/>
              <a:t>band </a:t>
            </a:r>
            <a:r>
              <a:rPr lang="en-US" altLang="zh-CN" sz="2800" dirty="0" smtClean="0"/>
              <a:t>B </a:t>
            </a:r>
            <a:r>
              <a:rPr lang="en-US" altLang="zh-CN" sz="2800" dirty="0"/>
              <a:t>(</a:t>
            </a:r>
            <a:r>
              <a:rPr lang="en-US" altLang="zh-CN" sz="2800" dirty="0" smtClean="0"/>
              <a:t>1/2)</a:t>
            </a:r>
            <a:endParaRPr lang="zh-CN" altLang="en-US" sz="2800" dirty="0"/>
          </a:p>
        </p:txBody>
      </p:sp>
      <p:sp>
        <p:nvSpPr>
          <p:cNvPr id="3" name="内容占位符 2"/>
          <p:cNvSpPr>
            <a:spLocks noGrp="1"/>
          </p:cNvSpPr>
          <p:nvPr>
            <p:ph idx="1"/>
          </p:nvPr>
        </p:nvSpPr>
        <p:spPr>
          <a:xfrm>
            <a:off x="457200" y="1412776"/>
            <a:ext cx="8229600" cy="4713387"/>
          </a:xfrm>
        </p:spPr>
        <p:txBody>
          <a:bodyPr>
            <a:noAutofit/>
          </a:bodyPr>
          <a:lstStyle/>
          <a:p>
            <a:r>
              <a:rPr lang="en-GB" altLang="zh-CN" sz="2400" dirty="0"/>
              <a:t>Switching time mask related </a:t>
            </a:r>
            <a:r>
              <a:rPr lang="en-GB" altLang="zh-CN" sz="2400" dirty="0" smtClean="0"/>
              <a:t>requirements</a:t>
            </a:r>
          </a:p>
          <a:p>
            <a:pPr lvl="1"/>
            <a:r>
              <a:rPr lang="en-US" altLang="zh-CN" sz="2000" dirty="0"/>
              <a:t>For switching time mask related requirements for inter-band SUL and CA (including the length of switching period, location of switching period, transient period and uplink outage due to switching), the same agreements are applied for the scenarios with either one carrier or two contiguous aggregated carriers on band </a:t>
            </a:r>
            <a:r>
              <a:rPr lang="en-US" altLang="zh-CN" sz="2000" dirty="0" smtClean="0"/>
              <a:t>B</a:t>
            </a:r>
          </a:p>
          <a:p>
            <a:r>
              <a:rPr lang="en-GB" altLang="zh-CN" sz="2400" dirty="0"/>
              <a:t>Applicability of DL interruption</a:t>
            </a:r>
          </a:p>
          <a:p>
            <a:pPr lvl="1"/>
            <a:r>
              <a:rPr lang="en-US" altLang="zh-CN" sz="2000" dirty="0"/>
              <a:t>The same agreements are applied for the scenarios with either one carrier or two contiguous aggregated carriers on band </a:t>
            </a:r>
            <a:r>
              <a:rPr lang="en-US" altLang="zh-CN" sz="2000" dirty="0" smtClean="0"/>
              <a:t>B</a:t>
            </a:r>
          </a:p>
          <a:p>
            <a:pPr lvl="2" fontAlgn="base"/>
            <a:r>
              <a:rPr lang="en-US" altLang="zh-CN" sz="1800" dirty="0"/>
              <a:t>For SUL+TDD and TDD+TDD CA with the same UL-DL pattern, DL interruption is not required.</a:t>
            </a:r>
            <a:endParaRPr lang="zh-CN" altLang="zh-CN" sz="1800" dirty="0"/>
          </a:p>
          <a:p>
            <a:pPr lvl="2" fontAlgn="base"/>
            <a:r>
              <a:rPr lang="en-US" altLang="zh-CN" sz="1800" dirty="0"/>
              <a:t>For the other duplex mode combinations, define different capabilities for UEs with and without DL interruption.</a:t>
            </a:r>
            <a:endParaRPr lang="zh-CN" altLang="zh-CN" sz="1800" dirty="0"/>
          </a:p>
          <a:p>
            <a:pPr lvl="3" fontAlgn="base"/>
            <a:r>
              <a:rPr lang="en-GB" altLang="zh-CN" sz="1600" dirty="0"/>
              <a:t>UE capability is defined as per band per band combination for each band </a:t>
            </a:r>
            <a:r>
              <a:rPr lang="en-US" altLang="zh-CN" sz="1600" dirty="0"/>
              <a:t>pair</a:t>
            </a:r>
            <a:r>
              <a:rPr lang="en-GB" altLang="zh-CN" sz="1600" dirty="0"/>
              <a:t> supporting UL </a:t>
            </a:r>
            <a:r>
              <a:rPr lang="en-GB" altLang="zh-CN" sz="1600" dirty="0" err="1"/>
              <a:t>Tx</a:t>
            </a:r>
            <a:r>
              <a:rPr lang="en-GB" altLang="zh-CN" sz="1600" dirty="0"/>
              <a:t> switching.</a:t>
            </a:r>
            <a:endParaRPr lang="zh-CN" altLang="zh-CN" sz="1600" dirty="0"/>
          </a:p>
          <a:p>
            <a:pPr lvl="1"/>
            <a:endParaRPr lang="zh-CN" altLang="en-US" sz="2000"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6</a:t>
            </a:fld>
            <a:endParaRPr lang="zh-CN" altLang="en-US"/>
          </a:p>
        </p:txBody>
      </p:sp>
    </p:spTree>
    <p:extLst>
      <p:ext uri="{BB962C8B-B14F-4D97-AF65-F5344CB8AC3E}">
        <p14:creationId xmlns:p14="http://schemas.microsoft.com/office/powerpoint/2010/main" val="25663908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2800" dirty="0"/>
              <a:t>WF on </a:t>
            </a:r>
            <a:r>
              <a:rPr lang="en-US" altLang="zh-CN" sz="2800" dirty="0" smtClean="0"/>
              <a:t>1Tx-2Tx </a:t>
            </a:r>
            <a:r>
              <a:rPr lang="en-US" altLang="zh-CN" sz="2800" dirty="0"/>
              <a:t>and 2Tx-2Tx switching between band A </a:t>
            </a:r>
            <a:r>
              <a:rPr lang="en-US" altLang="zh-CN" sz="2800" dirty="0" smtClean="0"/>
              <a:t>and </a:t>
            </a:r>
            <a:r>
              <a:rPr lang="en-US" altLang="zh-CN" sz="2800" dirty="0"/>
              <a:t>band </a:t>
            </a:r>
            <a:r>
              <a:rPr lang="en-US" altLang="zh-CN" sz="2800" dirty="0" smtClean="0"/>
              <a:t>B (2/2</a:t>
            </a:r>
            <a:r>
              <a:rPr lang="en-US" altLang="zh-CN" sz="2800" dirty="0"/>
              <a:t>)</a:t>
            </a:r>
            <a:endParaRPr lang="zh-CN" altLang="en-US" sz="2800" dirty="0"/>
          </a:p>
        </p:txBody>
      </p:sp>
      <p:sp>
        <p:nvSpPr>
          <p:cNvPr id="3" name="内容占位符 2"/>
          <p:cNvSpPr>
            <a:spLocks noGrp="1"/>
          </p:cNvSpPr>
          <p:nvPr>
            <p:ph idx="1"/>
          </p:nvPr>
        </p:nvSpPr>
        <p:spPr>
          <a:xfrm>
            <a:off x="457200" y="1412776"/>
            <a:ext cx="8229600" cy="4713387"/>
          </a:xfrm>
        </p:spPr>
        <p:txBody>
          <a:bodyPr>
            <a:noAutofit/>
          </a:bodyPr>
          <a:lstStyle/>
          <a:p>
            <a:r>
              <a:rPr lang="en-GB" altLang="zh-CN" sz="2400" dirty="0"/>
              <a:t>Power boosting for PC3 UL CA</a:t>
            </a:r>
          </a:p>
          <a:p>
            <a:pPr lvl="1"/>
            <a:r>
              <a:rPr lang="en-US" altLang="zh-CN" sz="2000" dirty="0"/>
              <a:t>With PC2 introduced for inter-band UL CA in Rel-17</a:t>
            </a:r>
            <a:r>
              <a:rPr lang="en-US" altLang="zh-CN" sz="2000" dirty="0" smtClean="0"/>
              <a:t>, power </a:t>
            </a:r>
            <a:r>
              <a:rPr lang="en-US" altLang="zh-CN" sz="2000" dirty="0"/>
              <a:t>boosting will not be specified </a:t>
            </a:r>
            <a:r>
              <a:rPr lang="en-US" altLang="zh-CN" sz="2000" dirty="0" smtClean="0"/>
              <a:t>for </a:t>
            </a:r>
            <a:r>
              <a:rPr lang="en-US" altLang="zh-CN" sz="2000" dirty="0"/>
              <a:t>PC3 UL CA with Rel-17 1Tx-2Tx and 2Tx-2Tx switching between two uplink </a:t>
            </a:r>
            <a:r>
              <a:rPr lang="en-US" altLang="zh-CN" sz="2000" dirty="0" smtClean="0"/>
              <a:t>bands.</a:t>
            </a:r>
            <a:endParaRPr lang="en-US" altLang="zh-CN" sz="2000" dirty="0"/>
          </a:p>
          <a:p>
            <a:pPr lvl="2" fontAlgn="base"/>
            <a:r>
              <a:rPr lang="en-US" altLang="zh-CN" sz="2000" dirty="0" smtClean="0"/>
              <a:t>Note</a:t>
            </a:r>
            <a:r>
              <a:rPr lang="en-US" altLang="zh-CN" sz="2000" dirty="0"/>
              <a:t>: this Rel-17 discussion does not impact the Rel-16 agreement on power boosting for PC3 UL CA with 1Tx-2Tx switching.</a:t>
            </a:r>
            <a:endParaRPr lang="zh-CN" altLang="zh-CN" sz="2000" dirty="0"/>
          </a:p>
          <a:p>
            <a:r>
              <a:rPr lang="en-GB" altLang="zh-CN" sz="2400" dirty="0" smtClean="0"/>
              <a:t>2-layer </a:t>
            </a:r>
            <a:r>
              <a:rPr lang="en-GB" altLang="zh-CN" sz="2400" dirty="0"/>
              <a:t>MIMO </a:t>
            </a:r>
            <a:r>
              <a:rPr lang="en-GB" altLang="zh-CN" sz="2400" dirty="0" smtClean="0"/>
              <a:t>support</a:t>
            </a:r>
          </a:p>
          <a:p>
            <a:pPr lvl="1"/>
            <a:r>
              <a:rPr lang="en-US" altLang="zh-CN" sz="2000" dirty="0"/>
              <a:t>FFS whether to Mandate 2-layer PUSCH transmission in all the carriers supporting 2Tx, including the two carriers on band B in 1Tx-2Tx switching scenario and the three carriers on band A+B for 2Tx-2Tx switching scenario.</a:t>
            </a:r>
            <a:endParaRPr lang="zh-CN" altLang="zh-CN" sz="2000" dirty="0"/>
          </a:p>
          <a:p>
            <a:pPr lvl="1"/>
            <a:endParaRPr lang="zh-CN" altLang="en-US" sz="2000"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7</a:t>
            </a:fld>
            <a:endParaRPr lang="zh-CN" altLang="en-US"/>
          </a:p>
        </p:txBody>
      </p:sp>
    </p:spTree>
    <p:extLst>
      <p:ext uri="{BB962C8B-B14F-4D97-AF65-F5344CB8AC3E}">
        <p14:creationId xmlns:p14="http://schemas.microsoft.com/office/powerpoint/2010/main" val="23139796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0C913308-F349-4B6D-A68A-DD1791B4A57B}" type="slidenum">
              <a:rPr lang="zh-CN" altLang="en-US" smtClean="0"/>
              <a:pPr/>
              <a:t>8</a:t>
            </a:fld>
            <a:endParaRPr lang="zh-CN" altLang="en-US"/>
          </a:p>
        </p:txBody>
      </p:sp>
      <p:sp>
        <p:nvSpPr>
          <p:cNvPr id="5" name="TextBox 4"/>
          <p:cNvSpPr txBox="1"/>
          <p:nvPr/>
        </p:nvSpPr>
        <p:spPr>
          <a:xfrm>
            <a:off x="2195736" y="2708920"/>
            <a:ext cx="4968552" cy="923330"/>
          </a:xfrm>
          <a:prstGeom prst="rect">
            <a:avLst/>
          </a:prstGeom>
          <a:noFill/>
        </p:spPr>
        <p:txBody>
          <a:bodyPr wrap="square" rtlCol="0">
            <a:spAutoFit/>
          </a:bodyPr>
          <a:lstStyle/>
          <a:p>
            <a:pPr algn="ctr"/>
            <a:r>
              <a:rPr lang="en-US" altLang="zh-CN" sz="5400" dirty="0">
                <a:ea typeface="微软雅黑" pitchFamily="34" charset="-122"/>
              </a:rPr>
              <a:t>Thanks!</a:t>
            </a:r>
            <a:endParaRPr lang="zh-CN" altLang="en-US" sz="5400" dirty="0">
              <a:ea typeface="微软雅黑" pitchFamily="34" charset="-122"/>
            </a:endParaRPr>
          </a:p>
        </p:txBody>
      </p:sp>
    </p:spTree>
    <p:extLst>
      <p:ext uri="{BB962C8B-B14F-4D97-AF65-F5344CB8AC3E}">
        <p14:creationId xmlns:p14="http://schemas.microsoft.com/office/powerpoint/2010/main" val="178996332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CEEACA"/>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EEACA"/>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5990</TotalTime>
  <Words>679</Words>
  <Application>Microsoft Office PowerPoint</Application>
  <PresentationFormat>全屏显示(4:3)</PresentationFormat>
  <Paragraphs>58</Paragraphs>
  <Slides>8</Slides>
  <Notes>2</Notes>
  <HiddenSlides>0</HiddenSlides>
  <MMClips>0</MMClips>
  <ScaleCrop>false</ScaleCrop>
  <HeadingPairs>
    <vt:vector size="4" baseType="variant">
      <vt:variant>
        <vt:lpstr>主题</vt:lpstr>
      </vt:variant>
      <vt:variant>
        <vt:i4>1</vt:i4>
      </vt:variant>
      <vt:variant>
        <vt:lpstr>幻灯片标题</vt:lpstr>
      </vt:variant>
      <vt:variant>
        <vt:i4>8</vt:i4>
      </vt:variant>
    </vt:vector>
  </HeadingPairs>
  <TitlesOfParts>
    <vt:vector size="9" baseType="lpstr">
      <vt:lpstr>Office 主题</vt:lpstr>
      <vt:lpstr>WF on RF requirements for Rel-17 Tx switching enhancement</vt:lpstr>
      <vt:lpstr>Background</vt:lpstr>
      <vt:lpstr>WF on 2Tx-2Tx switching between two carriers (1/3)</vt:lpstr>
      <vt:lpstr>WF on 2Tx-2Tx switching between two carriers (2/3)</vt:lpstr>
      <vt:lpstr>WF on 2Tx-2Tx switching between two carriers (3/3)</vt:lpstr>
      <vt:lpstr>WF on 1Tx-2Tx and 2Tx-2Tx switching between band A and band B (1/2)</vt:lpstr>
      <vt:lpstr>WF on 1Tx-2Tx and 2Tx-2Tx switching between band A and band B (2/2)</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 switching period between two FR1 uplink carriers</dc:title>
  <dc:creator>Yang Shan</dc:creator>
  <cp:lastModifiedBy>China Telecom</cp:lastModifiedBy>
  <cp:revision>436</cp:revision>
  <dcterms:created xsi:type="dcterms:W3CDTF">2019-09-05T02:26:38Z</dcterms:created>
  <dcterms:modified xsi:type="dcterms:W3CDTF">2020-11-12T00:07:47Z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(2)9nmzNnROtrku6He4mdY/julwhlxNynOxXmbnjEw11A3V08GeRbsrKdJfHt8aYO2Oj2o3vzqs
Z5DTKFwKTqJHVYIlONoykCVAYmJn0CJCXqon+7XBdGYTOTaMnjglyceGGk05kFoUWYvtKHHp
1ZBvRjsZuovfmcBq+2z1cFO9AxxnYU1QDvEUrHKcEEnicISrZ9GjrM2RSGAe6lOMlGKHbrdU
xCZqLN4L2MEuF4Qalr</vt:lpwstr>
  </property>
  <property fmtid="{D5CDD505-2E9C-101B-9397-08002B2CF9AE}" pid="3" name="_2015_ms_pID_7253431">
    <vt:lpwstr>UQzA3bcRhbAiK7biMtIKEXT8tWwLIqAsgeldD+EkkGiWlOexQ1SbUk
TCqfqQqpTtJHFLvBJ7Y8w4MorGSKdeZbMq46FFbQG5eLwjCk21qRmI23JiFWHueRmeW7L7Mr
/J/n4qJEjJ11YZ4M6m8xs+buQjNryPlFzNFoJ7lwcgz6+31NjKKTkROVy9276a7wQDI=</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1582507889</vt:lpwstr>
  </property>
</Properties>
</file>