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7" r:id="rId4"/>
    <p:sldId id="265" r:id="rId5"/>
    <p:sldId id="266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B548C-258B-4185-A88C-825FBCAFF3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53BA0B-FC50-4B9A-9278-4A344E3D1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850D8F-BBE7-45F5-AACF-18A19ABEE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BC8CC6-C3C0-412E-96FB-C36C3B25A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6176C-1CD5-4E88-BC64-5F48097DD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019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F8761-FBEC-433B-AF35-52799EB9B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F33E5A-65B3-4DED-B8A8-2A612E83AB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764E07-752E-4D3E-B3A2-82E00518F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54D3E-FB45-4FE5-920D-C59A3EEDB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D1D029-8F3B-485C-BDB3-1D5335AC5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311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52E8365-000E-4805-AF6D-848916924D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6EBE6C-B15E-42D8-BA89-F2F539A107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3A7249-0164-4890-B6F1-ADBB36BC3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DABC0-54D0-498B-A55F-781EFE2F3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844BB2-CEE7-4F2A-9A35-5747B4DB3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177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ECF59-E0A5-477B-BB81-659027431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798AB0-1813-44A4-9761-395C8FADD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84F58-35C0-4C83-A009-2B30BF727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98A3FF-8482-4876-83C3-A3D6CB40C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E5837B-CE45-46B9-BDF7-0AE322B42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8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FF0C9-0FF6-46CE-806C-86E3E3FF6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838C57-F32E-442F-962B-B5D12E96E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48523-EFB6-45CC-8BB8-C82CBC8BA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80789-7A88-49C0-84A6-3131F53D6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6ECA8-6EC5-43F3-85A4-82113802B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797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FD422-2963-4C21-873F-CA43169AA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F2727-A173-408A-952D-F2FFD4ABE7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7CE269-8EA4-4128-A192-D7667B051E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F09DA7-4AE7-4F4B-9E86-73E2D6B94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32CDAB-2F34-4658-A5C3-5148A7953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569214-6394-43C5-B710-B16BB5DE2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17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7CC03-65A3-47DD-BE74-ACC5F88B2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2BBD8C-1F78-44C2-ABBA-8E8E4E40D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4BE81E-E9E1-4D33-9B18-B28E621E52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022D86-F9A2-4904-97C1-3AB9A4425F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75B4E6-4E2B-486F-851E-35D4EC0BD7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1007AC-D343-4636-B429-8916B46F2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F4DC1F-014B-4C09-9E9E-13ACFF8BB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361A65-BCB7-412A-80E6-E39DE66EF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58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CDD1B-A84B-4134-8848-0E0090F33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21077D-955D-42C2-9BF3-614AC2697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E90E6E-7A3F-4AED-9B55-8D73207D2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FDB40A-218D-4780-B1F3-864814879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685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148609-E7B8-434A-AF44-767B56CFA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D7A3BC-F5B6-4C80-AC5C-B39DDC69C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993158-8F41-45B8-897E-B0D5C4107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287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09727-E27E-4396-ACCE-2FBE9D254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145955-8F57-4618-A4C8-90E9D641F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EC16C-C736-4D8D-8327-8C42D9915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E1B265-492E-46F0-BAD6-3DB3B2AD1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2C598A-21E6-4309-8279-D146CE0A6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9BFFE5-2E13-4A48-B9DF-4141BE600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872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57EC2-2254-402A-A74E-3A85B40D8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E62B77-0C2F-43A6-899B-6725DDEB3F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5673DA-6EB4-4FC3-AF41-97ECC79745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D6C72B-CACA-45DE-9077-8E329E24D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F9AEC4-8A85-4A13-BCEA-D668F3143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02E580-0CAF-4C88-A78B-886F6413F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28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7F956-E5F9-40B2-9BB8-02B55C9C0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3BE690-EE13-448B-B743-FD1B339CB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DFEF9-36D5-4ECF-A685-69F0BF9A8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568D2-8F76-4428-B417-1890BC59F3B9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829B8-2E66-43C9-BEC0-E9540611DA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DDC76-F32C-4FD1-A555-0D60A8D708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75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4F677-5750-4E10-9751-A63B5B0B62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IAB DC/CA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930F25-7AFD-4B43-BD12-5279E3E1BF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AT&amp;T, Ericsson, Qualcomm</a:t>
            </a:r>
            <a:r>
              <a:rPr lang="en-US"/>
              <a:t>, Nokia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D1B9F8-2239-44C0-A15E-AC90EE8DAC6C}"/>
              </a:ext>
            </a:extLst>
          </p:cNvPr>
          <p:cNvSpPr/>
          <p:nvPr/>
        </p:nvSpPr>
        <p:spPr>
          <a:xfrm>
            <a:off x="355134" y="27035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#93</a:t>
            </a:r>
            <a:b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GB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Reno</a:t>
            </a:r>
            <a:r>
              <a:rPr lang="en-GB" altLang="zh-CN" dirty="0"/>
              <a:t>, USA, Nov 18</a:t>
            </a:r>
            <a:r>
              <a:rPr lang="en-GB" altLang="zh-CN" baseline="30000" dirty="0"/>
              <a:t>th</a:t>
            </a:r>
            <a:r>
              <a:rPr lang="en-GB" altLang="zh-CN" dirty="0"/>
              <a:t> – 22</a:t>
            </a:r>
            <a:r>
              <a:rPr lang="en-GB" altLang="zh-CN" baseline="30000" dirty="0"/>
              <a:t>nd</a:t>
            </a:r>
            <a:r>
              <a:rPr lang="en-GB" altLang="zh-CN" dirty="0"/>
              <a:t>, </a:t>
            </a:r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8B806-5BFD-441D-8CB2-88C7110B560D}"/>
              </a:ext>
            </a:extLst>
          </p:cNvPr>
          <p:cNvSpPr/>
          <p:nvPr/>
        </p:nvSpPr>
        <p:spPr>
          <a:xfrm>
            <a:off x="10519794" y="270355"/>
            <a:ext cx="15369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R4-1916149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990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0F0F-E871-4276-B4DE-825E8F2EC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368" y="0"/>
            <a:ext cx="10515600" cy="1325563"/>
          </a:xfrm>
        </p:spPr>
        <p:txBody>
          <a:bodyPr/>
          <a:lstStyle/>
          <a:p>
            <a:r>
              <a:rPr lang="en-US" dirty="0"/>
              <a:t>Scenario 1: DC for IAB nodes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2DCA6B-66B9-43F0-8888-53ED74F4F2E2}"/>
              </a:ext>
            </a:extLst>
          </p:cNvPr>
          <p:cNvSpPr txBox="1"/>
          <p:nvPr/>
        </p:nvSpPr>
        <p:spPr>
          <a:xfrm>
            <a:off x="316684" y="1457146"/>
            <a:ext cx="115586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As noted in the 38.300 running CR for IAB [2], different architecture options are supported for IAB, where the IAB-MT can connect to the network in a NSA (i.e. EN-DC) or SA mode:</a:t>
            </a:r>
          </a:p>
          <a:p>
            <a:endParaRPr lang="en-US" dirty="0"/>
          </a:p>
          <a:p>
            <a:pPr lvl="1"/>
            <a:r>
              <a:rPr lang="en-US" dirty="0"/>
              <a:t>The IAB-node can access the network using either SA-mode or EN-DC. In EN-DC, the IAB-node also connects via E-UTRA to a </a:t>
            </a:r>
            <a:r>
              <a:rPr lang="en-US" dirty="0" err="1"/>
              <a:t>MeNB</a:t>
            </a:r>
            <a:r>
              <a:rPr lang="en-US" dirty="0"/>
              <a:t>, and the IAB-donor terminates X2-C as </a:t>
            </a:r>
            <a:r>
              <a:rPr lang="en-US" dirty="0" err="1"/>
              <a:t>SgNB</a:t>
            </a:r>
            <a:r>
              <a:rPr lang="en-US" dirty="0"/>
              <a:t>.</a:t>
            </a:r>
          </a:p>
          <a:p>
            <a:r>
              <a:rPr lang="en-GB" dirty="0"/>
              <a:t> </a:t>
            </a:r>
            <a:endParaRPr lang="en-US" dirty="0"/>
          </a:p>
          <a:p>
            <a:r>
              <a:rPr lang="en-GB" dirty="0"/>
              <a:t>In addition, redundant backhaul routes are supported in Rel-16 based on the existing NR DC framework:</a:t>
            </a:r>
            <a:endParaRPr lang="en-US" dirty="0"/>
          </a:p>
          <a:p>
            <a:pPr lvl="1"/>
            <a:r>
              <a:rPr lang="en-US" b="1" dirty="0"/>
              <a:t>4.x.4.3	Topological redundancy</a:t>
            </a:r>
          </a:p>
          <a:p>
            <a:pPr lvl="1"/>
            <a:r>
              <a:rPr lang="en-GB" dirty="0"/>
              <a:t>The IAB-node may have redundant routes with the IAB-donor CU.</a:t>
            </a:r>
            <a:endParaRPr lang="en-US" dirty="0"/>
          </a:p>
          <a:p>
            <a:pPr lvl="1"/>
            <a:r>
              <a:rPr lang="en-GB" dirty="0"/>
              <a:t> </a:t>
            </a:r>
            <a:endParaRPr lang="en-US" dirty="0"/>
          </a:p>
          <a:p>
            <a:pPr lvl="1"/>
            <a:r>
              <a:rPr lang="en-GB" dirty="0"/>
              <a:t>For IAB-nodes operating in SA-mode, NR DC is used to enable route redundancy in the BH by allowing the IAB- MT to have concurrent BH RLC channels with two parent nodes. The parent nodes have to be connected to the same IAB-donor CU-CP, which controls the establishment and release of redundant routes via these two parent nodes. </a:t>
            </a:r>
            <a:r>
              <a:rPr lang="en-US" dirty="0"/>
              <a:t>The parent nodes together with the IAB-donor CU obtain the roles of the IAB-MT’s MN and SN. </a:t>
            </a:r>
            <a:r>
              <a:rPr lang="en-GB" dirty="0"/>
              <a:t>The N</a:t>
            </a:r>
            <a:r>
              <a:rPr lang="en-US" dirty="0"/>
              <a:t>R DC framework (e.g. MCG/SCG-related procedures) is used to configure the dual radio links with the parent nodes (TS 37.340 [</a:t>
            </a:r>
            <a:r>
              <a:rPr lang="en-US" dirty="0" err="1"/>
              <a:t>zz</a:t>
            </a:r>
            <a:r>
              <a:rPr lang="en-US" dirty="0"/>
              <a:t>]).</a:t>
            </a:r>
          </a:p>
          <a:p>
            <a:pPr hangingPunct="0"/>
            <a:r>
              <a:rPr lang="en-GB" dirty="0"/>
              <a:t> 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8BC2F7-11EF-4149-BD06-20DABD2D6B40}"/>
              </a:ext>
            </a:extLst>
          </p:cNvPr>
          <p:cNvSpPr/>
          <p:nvPr/>
        </p:nvSpPr>
        <p:spPr>
          <a:xfrm>
            <a:off x="560070" y="6113044"/>
            <a:ext cx="1096989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1"/>
            <a:r>
              <a:rPr lang="en-GB" b="1" dirty="0"/>
              <a:t>Observation 1: </a:t>
            </a:r>
            <a:r>
              <a:rPr lang="en-GB" dirty="0"/>
              <a:t> </a:t>
            </a:r>
            <a:r>
              <a:rPr lang="en-GB" b="1" dirty="0"/>
              <a:t>IAB-nodes which utilize EN-DC and NR DC should be supported from a RAN4 specification perspective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964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0F0F-E871-4276-B4DE-825E8F2EC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368" y="0"/>
            <a:ext cx="10515600" cy="1325563"/>
          </a:xfrm>
        </p:spPr>
        <p:txBody>
          <a:bodyPr/>
          <a:lstStyle/>
          <a:p>
            <a:r>
              <a:rPr lang="en-US" dirty="0"/>
              <a:t>Scenario 2: CA for IAB nodes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2DCA6B-66B9-43F0-8888-53ED74F4F2E2}"/>
              </a:ext>
            </a:extLst>
          </p:cNvPr>
          <p:cNvSpPr txBox="1"/>
          <p:nvPr/>
        </p:nvSpPr>
        <p:spPr>
          <a:xfrm>
            <a:off x="316684" y="1457146"/>
            <a:ext cx="115586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Due to the larger processing capabilities and dedicated power supplies, it is expected that IAB nodes will be capable of both intra-band combinations and inter-band combinations for the IAB-MTs to fully realize the backhaul link capacity, independently of what is supported for the access UEs which may be limited to a single component carrier due to processing or power saving considerations.</a:t>
            </a:r>
          </a:p>
          <a:p>
            <a:pPr hangingPunct="0"/>
            <a:r>
              <a:rPr lang="en-GB" dirty="0"/>
              <a:t> 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E4FD16-012A-1448-916C-F6C1850A024C}"/>
              </a:ext>
            </a:extLst>
          </p:cNvPr>
          <p:cNvSpPr/>
          <p:nvPr/>
        </p:nvSpPr>
        <p:spPr>
          <a:xfrm>
            <a:off x="611051" y="3105834"/>
            <a:ext cx="1096989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1"/>
            <a:r>
              <a:rPr lang="en-GB" b="1" dirty="0"/>
              <a:t>Observation 2: </a:t>
            </a:r>
            <a:r>
              <a:rPr lang="en-GB" dirty="0"/>
              <a:t> </a:t>
            </a:r>
            <a:r>
              <a:rPr lang="en-GB" b="1" dirty="0"/>
              <a:t>Intra-frequency/inter-frequency CA for IAB nodes should be supported from a RAN4 specification perspective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353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0F0F-E871-4276-B4DE-825E8F2EC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2DCA6B-66B9-43F0-8888-53ED74F4F2E2}"/>
              </a:ext>
            </a:extLst>
          </p:cNvPr>
          <p:cNvSpPr txBox="1"/>
          <p:nvPr/>
        </p:nvSpPr>
        <p:spPr>
          <a:xfrm>
            <a:off x="1014368" y="1514296"/>
            <a:ext cx="948980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dirty="0"/>
              <a:t>One straightforward approach is to take the existing specifications for regular UEs as the starting point. Specifically adopting sections 5.2A, 5.3A, 5.4A, and 5.5A of 38.101-2 (in case of FR2 standalone operation) as the starting point for equivalent sections in the corresponding RAN4 specification for IAB nodes. </a:t>
            </a:r>
          </a:p>
          <a:p>
            <a:pPr hangingPunct="0"/>
            <a:endParaRPr lang="en-GB" dirty="0"/>
          </a:p>
          <a:p>
            <a:pPr hangingPunct="0"/>
            <a:r>
              <a:rPr lang="en-GB" dirty="0"/>
              <a:t>Of course RAN4 can further discuss and decide whether only a subset of the existing CA configurations (e.g. based on Tables 5.2A.1-1 5.3A.4-1) and should be supported for IAB-MTs and can be based on specific requests from operators based on prioritized deployment scenarios. </a:t>
            </a:r>
            <a:endParaRPr lang="en-US" dirty="0"/>
          </a:p>
          <a:p>
            <a:pPr hangingPunct="0"/>
            <a:r>
              <a:rPr lang="en-GB" dirty="0"/>
              <a:t> 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8728E6-5D77-9443-8888-C0840659EFCE}"/>
              </a:ext>
            </a:extLst>
          </p:cNvPr>
          <p:cNvSpPr/>
          <p:nvPr/>
        </p:nvSpPr>
        <p:spPr>
          <a:xfrm>
            <a:off x="1014368" y="3902630"/>
            <a:ext cx="9489801" cy="25853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b="1" dirty="0"/>
              <a:t>Proposal: </a:t>
            </a:r>
            <a:r>
              <a:rPr lang="en-GB" b="1" dirty="0"/>
              <a:t>RAN4 investigate how the specify the intra-band CA support for IAB MTs in IAB TS with below options:</a:t>
            </a:r>
            <a:endParaRPr lang="en-GB" dirty="0"/>
          </a:p>
          <a:p>
            <a:r>
              <a:rPr lang="en-GB" b="1" dirty="0"/>
              <a:t>1.</a:t>
            </a:r>
            <a:r>
              <a:rPr lang="en-GB" dirty="0"/>
              <a:t>      </a:t>
            </a:r>
            <a:r>
              <a:rPr lang="en-GB" b="1" dirty="0"/>
              <a:t>Refer to 38.101-2</a:t>
            </a:r>
            <a:endParaRPr lang="en-GB" dirty="0"/>
          </a:p>
          <a:p>
            <a:r>
              <a:rPr lang="en-GB" b="1" dirty="0"/>
              <a:t>2.</a:t>
            </a:r>
            <a:r>
              <a:rPr lang="en-GB" dirty="0"/>
              <a:t>      </a:t>
            </a:r>
            <a:r>
              <a:rPr lang="en-GB" b="1" dirty="0"/>
              <a:t>Self-contained in IAB TS spec</a:t>
            </a:r>
            <a:endParaRPr lang="en-GB" dirty="0"/>
          </a:p>
          <a:p>
            <a:r>
              <a:rPr lang="en-GB" b="1" dirty="0"/>
              <a:t> </a:t>
            </a:r>
            <a:endParaRPr lang="en-GB" dirty="0"/>
          </a:p>
          <a:p>
            <a:r>
              <a:rPr lang="en-GB" b="1" dirty="0"/>
              <a:t>Details of supported intra-band CA combinations can be further discussed based on operator requests</a:t>
            </a:r>
            <a:r>
              <a:rPr lang="en-GB" dirty="0"/>
              <a:t>.</a:t>
            </a:r>
          </a:p>
          <a:p>
            <a:endParaRPr lang="en-US" b="1" dirty="0"/>
          </a:p>
          <a:p>
            <a:r>
              <a:rPr lang="en-US" b="1" dirty="0"/>
              <a:t>FFS: Introduction of other scenarios (e.g. EN-DC, inter-band CA)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747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CF064-F5E4-ED4C-BDB0-F4548DC78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– 38.101-2 5.2A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273CCF1-9FA6-1C48-90E9-AB09790BFD1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029301" y="1825629"/>
          <a:ext cx="2133397" cy="43513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3894">
                  <a:extLst>
                    <a:ext uri="{9D8B030D-6E8A-4147-A177-3AD203B41FA5}">
                      <a16:colId xmlns:a16="http://schemas.microsoft.com/office/drawing/2014/main" val="1232543120"/>
                    </a:ext>
                  </a:extLst>
                </a:gridCol>
                <a:gridCol w="1099503">
                  <a:extLst>
                    <a:ext uri="{9D8B030D-6E8A-4147-A177-3AD203B41FA5}">
                      <a16:colId xmlns:a16="http://schemas.microsoft.com/office/drawing/2014/main" val="2858766729"/>
                    </a:ext>
                  </a:extLst>
                </a:gridCol>
              </a:tblGrid>
              <a:tr h="19022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NR CA Band</a:t>
                      </a:r>
                      <a:endParaRPr lang="en-US" sz="6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NR Band</a:t>
                      </a:r>
                      <a:endParaRPr lang="en-US" sz="6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(Table 5.2-1)</a:t>
                      </a:r>
                      <a:endParaRPr lang="en-US" sz="6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 anchor="ctr"/>
                </a:tc>
                <a:extLst>
                  <a:ext uri="{0D108BD9-81ED-4DB2-BD59-A6C34878D82A}">
                    <a16:rowId xmlns:a16="http://schemas.microsoft.com/office/drawing/2014/main" val="737482798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CA_n257B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n257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1533875965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CA_n257C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n257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1713057724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CA_n257D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n257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3215268223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CA_n257E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n257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1052574392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CA_n257F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n257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2963904503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CA_n257G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n257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1052515356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CA_n257H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n257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2185217435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CA_n257I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n257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4242873425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CA_n257J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n257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43344402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CA_n257K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n257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2214835888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CA_n257L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n257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368507792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CA_n257M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n257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1908873216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CA_n260B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n260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3412561675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CA_n260C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n260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2729710320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CA_n260D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n260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2936178305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CA_n260E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n260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1162281864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CA_n260F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n260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1995894454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CA_n260G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n260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3363002910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CA_n260H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n260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606016436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CA_n260I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n260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3642896089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CA_n260J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n260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319818388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CA_n260K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n260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3429129233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CA_n260L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n260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3732076159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CA_n260M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n260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2026230955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CA_n260O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n260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833932253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CA_n260P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n260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122631905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CA_n260Q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n260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614921373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CA_n261B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n261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3765527767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CA_n261C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n261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2719081297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CA_n261D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n261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2127391035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CA_n261E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n261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1130911752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CA_n261F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n261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172439920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CA_n261G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n261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2318737904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CA_n261H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n261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2680104341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CA_n261I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n261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918419811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CA_n261J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n261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3412845104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CA_n261K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n261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2183929030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CA_n261L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n261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3482314529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CA_n261M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n261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3884270770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CA_n261O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n261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1324724007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CA_n261P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n261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2661666587"/>
                  </a:ext>
                </a:extLst>
              </a:tr>
              <a:tr h="990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CA_n261Q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dirty="0">
                          <a:effectLst/>
                        </a:rPr>
                        <a:t>n261</a:t>
                      </a:r>
                      <a:endParaRPr lang="en-US" sz="6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7556" marR="47556" marT="0" marB="0"/>
                </a:tc>
                <a:extLst>
                  <a:ext uri="{0D108BD9-81ED-4DB2-BD59-A6C34878D82A}">
                    <a16:rowId xmlns:a16="http://schemas.microsoft.com/office/drawing/2014/main" val="2260055434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72211681-CF04-1B49-A215-6F29004750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1975" y="152955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Table 5.2A.1-1: Intra-band contiguous CA operating bands in FR2</a:t>
            </a:r>
            <a:endParaRPr kumimoji="0" lang="en-GB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289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9B2F7-F6D6-4C71-85D4-042D148DD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– 38.101-2 5.3A 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8C5DA761-AD11-4B98-AE5F-76F46E2855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0863" y="17653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2D06DE07-EAB9-4C76-B010-5944D277B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7675" y="16843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182EE3F3-70E1-6243-843D-EDE175966339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2514124"/>
          <a:ext cx="10515600" cy="29743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99864">
                  <a:extLst>
                    <a:ext uri="{9D8B030D-6E8A-4147-A177-3AD203B41FA5}">
                      <a16:colId xmlns:a16="http://schemas.microsoft.com/office/drawing/2014/main" val="179168849"/>
                    </a:ext>
                  </a:extLst>
                </a:gridCol>
                <a:gridCol w="3899184">
                  <a:extLst>
                    <a:ext uri="{9D8B030D-6E8A-4147-A177-3AD203B41FA5}">
                      <a16:colId xmlns:a16="http://schemas.microsoft.com/office/drawing/2014/main" val="2604093666"/>
                    </a:ext>
                  </a:extLst>
                </a:gridCol>
                <a:gridCol w="2338669">
                  <a:extLst>
                    <a:ext uri="{9D8B030D-6E8A-4147-A177-3AD203B41FA5}">
                      <a16:colId xmlns:a16="http://schemas.microsoft.com/office/drawing/2014/main" val="2495575837"/>
                    </a:ext>
                  </a:extLst>
                </a:gridCol>
                <a:gridCol w="2077883">
                  <a:extLst>
                    <a:ext uri="{9D8B030D-6E8A-4147-A177-3AD203B41FA5}">
                      <a16:colId xmlns:a16="http://schemas.microsoft.com/office/drawing/2014/main" val="1804506400"/>
                    </a:ext>
                  </a:extLst>
                </a:gridCol>
              </a:tblGrid>
              <a:tr h="2063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NR CA bandwidth class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Aggregated channel bandwidth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Number of contiguous CC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Fallback group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880186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BW</a:t>
                      </a:r>
                      <a:r>
                        <a:rPr lang="en-GB" sz="900" baseline="-25000">
                          <a:effectLst/>
                        </a:rPr>
                        <a:t>Channel</a:t>
                      </a:r>
                      <a:r>
                        <a:rPr lang="en-GB" sz="900">
                          <a:effectLst/>
                        </a:rPr>
                        <a:t> ≤ 400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1,2,3,4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4868907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400 MHz &lt; BW</a:t>
                      </a:r>
                      <a:r>
                        <a:rPr lang="en-GB" sz="900" baseline="-25000">
                          <a:effectLst/>
                        </a:rPr>
                        <a:t>Channel_CA</a:t>
                      </a:r>
                      <a:r>
                        <a:rPr lang="en-GB" sz="900">
                          <a:effectLst/>
                        </a:rPr>
                        <a:t> ≤ 800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79367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800 MHz &lt; BW</a:t>
                      </a:r>
                      <a:r>
                        <a:rPr lang="en-GB" sz="900" baseline="-25000">
                          <a:effectLst/>
                        </a:rPr>
                        <a:t>Channel_CA</a:t>
                      </a:r>
                      <a:r>
                        <a:rPr lang="en-GB" sz="900">
                          <a:effectLst/>
                        </a:rPr>
                        <a:t> ≤ 1200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79648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200 MHz &lt; BW</a:t>
                      </a:r>
                      <a:r>
                        <a:rPr lang="en-GB" sz="900" baseline="-25000">
                          <a:effectLst/>
                        </a:rPr>
                        <a:t>Channel_CA</a:t>
                      </a:r>
                      <a:r>
                        <a:rPr lang="en-GB" sz="900">
                          <a:effectLst/>
                        </a:rPr>
                        <a:t> ≤ 400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718184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400 MHz &lt; BW</a:t>
                      </a:r>
                      <a:r>
                        <a:rPr lang="en-GB" sz="900" baseline="-25000">
                          <a:effectLst/>
                        </a:rPr>
                        <a:t>Channel_CA</a:t>
                      </a:r>
                      <a:r>
                        <a:rPr lang="en-GB" sz="900">
                          <a:effectLst/>
                        </a:rPr>
                        <a:t> ≤ 600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2414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600 MHz &lt; BW</a:t>
                      </a:r>
                      <a:r>
                        <a:rPr lang="en-GB" sz="900" baseline="-25000">
                          <a:effectLst/>
                        </a:rPr>
                        <a:t>Channel_CA</a:t>
                      </a:r>
                      <a:r>
                        <a:rPr lang="en-GB" sz="900">
                          <a:effectLst/>
                        </a:rPr>
                        <a:t> ≤ 800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22012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 MHz &lt; BW</a:t>
                      </a:r>
                      <a:r>
                        <a:rPr lang="en-GB" sz="900" baseline="-25000">
                          <a:effectLst/>
                        </a:rPr>
                        <a:t>Channel_CA</a:t>
                      </a:r>
                      <a:r>
                        <a:rPr lang="en-GB" sz="900">
                          <a:effectLst/>
                        </a:rPr>
                        <a:t> ≤ 200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rowSpan="7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03471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200 MHz &lt; BW</a:t>
                      </a:r>
                      <a:r>
                        <a:rPr lang="en-GB" sz="900" baseline="-25000">
                          <a:effectLst/>
                        </a:rPr>
                        <a:t>Channel_CA</a:t>
                      </a:r>
                      <a:r>
                        <a:rPr lang="en-GB" sz="900">
                          <a:effectLst/>
                        </a:rPr>
                        <a:t> ≤ 300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13831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300 MHz &lt; BW</a:t>
                      </a:r>
                      <a:r>
                        <a:rPr lang="en-GB" sz="900" baseline="-25000">
                          <a:effectLst/>
                        </a:rPr>
                        <a:t>Channel_CA</a:t>
                      </a:r>
                      <a:r>
                        <a:rPr lang="en-GB" sz="900">
                          <a:effectLst/>
                        </a:rPr>
                        <a:t> ≤ 400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1659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J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400 MHz &lt; BW</a:t>
                      </a:r>
                      <a:r>
                        <a:rPr lang="en-GB" sz="900" baseline="-25000">
                          <a:effectLst/>
                        </a:rPr>
                        <a:t>Channel_CA</a:t>
                      </a:r>
                      <a:r>
                        <a:rPr lang="en-GB" sz="900">
                          <a:effectLst/>
                        </a:rPr>
                        <a:t> ≤ 500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68369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500 MHz &lt; BW</a:t>
                      </a:r>
                      <a:r>
                        <a:rPr lang="en-GB" sz="900" baseline="-25000">
                          <a:effectLst/>
                        </a:rPr>
                        <a:t>Channel_CA</a:t>
                      </a:r>
                      <a:r>
                        <a:rPr lang="en-GB" sz="900">
                          <a:effectLst/>
                        </a:rPr>
                        <a:t> ≤ 600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4926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600 MHz &lt; BW</a:t>
                      </a:r>
                      <a:r>
                        <a:rPr lang="en-GB" sz="900" baseline="-25000">
                          <a:effectLst/>
                        </a:rPr>
                        <a:t>Channel_CA</a:t>
                      </a:r>
                      <a:r>
                        <a:rPr lang="en-GB" sz="900">
                          <a:effectLst/>
                        </a:rPr>
                        <a:t> ≤ 700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4650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700 MHz &lt; BW</a:t>
                      </a:r>
                      <a:r>
                        <a:rPr lang="en-GB" sz="900" baseline="-25000">
                          <a:effectLst/>
                        </a:rPr>
                        <a:t>Channel_CA</a:t>
                      </a:r>
                      <a:r>
                        <a:rPr lang="en-GB" sz="900">
                          <a:effectLst/>
                        </a:rPr>
                        <a:t> ≤ 800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90984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 MHz ≤ BW</a:t>
                      </a:r>
                      <a:r>
                        <a:rPr lang="en-GB" sz="900" baseline="-25000">
                          <a:effectLst/>
                        </a:rPr>
                        <a:t>Channel_CA</a:t>
                      </a:r>
                      <a:r>
                        <a:rPr lang="en-GB" sz="900">
                          <a:effectLst/>
                        </a:rPr>
                        <a:t> ≤ 200 MHz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942063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150 MHz ≤ BW</a:t>
                      </a:r>
                      <a:r>
                        <a:rPr lang="en-GB" sz="900" baseline="-25000">
                          <a:effectLst/>
                        </a:rPr>
                        <a:t>Channel_CA</a:t>
                      </a:r>
                      <a:r>
                        <a:rPr lang="en-GB" sz="900">
                          <a:effectLst/>
                        </a:rPr>
                        <a:t> ≤ 300 MHz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7344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Q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200 MHz ≤ BW</a:t>
                      </a:r>
                      <a:r>
                        <a:rPr lang="en-GB" sz="900" baseline="-25000">
                          <a:effectLst/>
                        </a:rPr>
                        <a:t>Channel_CA</a:t>
                      </a:r>
                      <a:r>
                        <a:rPr lang="en-GB" sz="900">
                          <a:effectLst/>
                        </a:rPr>
                        <a:t> ≤ 400 MHz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9956201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1:	Maximum supported component carrier bandwidths for fallback groups 1, 2, 3 and 4 are 400 MHz, 200 MHz, 100 MHz and 100 MHz respectively.</a:t>
                      </a:r>
                      <a:endParaRPr lang="en-US" sz="900" dirty="0">
                        <a:effectLst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2:	It is mandatory for a UE to be able to fallback to lower order CA bandwidth class configuration within a fallback group. It is not mandatory for a UE to be able to fallback to lower order CA bandwidth class configuration that belong to a different fallback group.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6222614"/>
                  </a:ext>
                </a:extLst>
              </a:tr>
            </a:tbl>
          </a:graphicData>
        </a:graphic>
      </p:graphicFrame>
      <p:sp>
        <p:nvSpPr>
          <p:cNvPr id="13" name="Rectangle 3">
            <a:extLst>
              <a:ext uri="{FF2B5EF4-FFF2-40B4-BE49-F238E27FC236}">
                <a16:creationId xmlns:a16="http://schemas.microsoft.com/office/drawing/2014/main" id="{927672A7-3B52-5747-9A3B-65B939A53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0163" y="22225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Table 5.3A.4-1: CA bandwidth classes</a:t>
            </a:r>
            <a:endParaRPr kumimoji="0" lang="en-GB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639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2337</TotalTime>
  <Words>1033</Words>
  <Application>Microsoft Macintosh PowerPoint</Application>
  <PresentationFormat>Widescreen</PresentationFormat>
  <Paragraphs>182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Unicode MS</vt:lpstr>
      <vt:lpstr>Arial</vt:lpstr>
      <vt:lpstr>Calibri</vt:lpstr>
      <vt:lpstr>Calibri Light</vt:lpstr>
      <vt:lpstr>Office Theme</vt:lpstr>
      <vt:lpstr>WF on IAB DC/CA Requirements</vt:lpstr>
      <vt:lpstr>Scenario 1: DC for IAB nodes</vt:lpstr>
      <vt:lpstr>Scenario 2: CA for IAB nodes</vt:lpstr>
      <vt:lpstr>Way Forward</vt:lpstr>
      <vt:lpstr>Appendix – 38.101-2 5.2A </vt:lpstr>
      <vt:lpstr>Appendix – 38.101-2 5.3A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IAB RRM Requirements</dc:title>
  <dc:creator>Nazmul Islam</dc:creator>
  <cp:lastModifiedBy>GRANT, MARC B</cp:lastModifiedBy>
  <cp:revision>37</cp:revision>
  <dcterms:created xsi:type="dcterms:W3CDTF">2019-10-16T05:58:20Z</dcterms:created>
  <dcterms:modified xsi:type="dcterms:W3CDTF">2019-11-22T16:13:08Z</dcterms:modified>
</cp:coreProperties>
</file>