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67" r:id="rId4"/>
    <p:sldId id="263" r:id="rId5"/>
    <p:sldId id="268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7" autoAdjust="0"/>
    <p:restoredTop sz="95394" autoAdjust="0"/>
  </p:normalViewPr>
  <p:slideViewPr>
    <p:cSldViewPr snapToGrid="0">
      <p:cViewPr varScale="1">
        <p:scale>
          <a:sx n="74" d="100"/>
          <a:sy n="7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920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98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6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</a:t>
            </a:r>
            <a:r>
              <a:rPr lang="en-US" altLang="zh-CN" sz="4800" dirty="0" err="1"/>
              <a:t>Tx</a:t>
            </a:r>
            <a:r>
              <a:rPr lang="en-US" altLang="zh-CN" sz="4800" dirty="0"/>
              <a:t> Full power transmission test cases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 </a:t>
            </a:r>
            <a:r>
              <a:rPr lang="en-US" altLang="zh-CN" sz="2800" dirty="0" smtClean="0"/>
              <a:t>Intel, OPPO, </a:t>
            </a:r>
            <a:r>
              <a:rPr lang="en-US" altLang="zh-CN" sz="2800" dirty="0" smtClean="0"/>
              <a:t>Samsung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#93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R4-1916007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Reno, USA, 18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– 22</a:t>
            </a:r>
            <a:r>
              <a:rPr lang="en-US" altLang="zh-CN" sz="2400" b="1" baseline="30000" dirty="0"/>
              <a:t>nd</a:t>
            </a:r>
            <a:r>
              <a:rPr lang="en-US" altLang="zh-CN" sz="2400" b="1" dirty="0"/>
              <a:t> Nov, 2019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altLang="zh-CN" dirty="0"/>
              <a:t>Background(1)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16586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Testing scenarios and configurations in original contributions:</a:t>
            </a:r>
          </a:p>
          <a:p>
            <a:pPr marL="822960" lvl="1" indent="-365760"/>
            <a:r>
              <a:rPr lang="en-US" altLang="zh-CN" dirty="0"/>
              <a:t>Note: [4] was not included due to the generality of final proposal.</a:t>
            </a:r>
          </a:p>
          <a:p>
            <a:pPr marL="365760" indent="-365760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945093"/>
              </p:ext>
            </p:extLst>
          </p:nvPr>
        </p:nvGraphicFramePr>
        <p:xfrm>
          <a:off x="2230580" y="2828160"/>
          <a:ext cx="6132023" cy="3661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95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97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427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6159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1 port, rank1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2 ports, rank1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47847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Mode 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Vivo, Samsung: TPMI 2</a:t>
                      </a:r>
                      <a:endParaRPr lang="zh-CN" sz="14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Qualcomm: TPMI 0,1,2</a:t>
                      </a:r>
                      <a:endParaRPr lang="zh-CN" sz="14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Intel: </a:t>
                      </a:r>
                      <a:r>
                        <a:rPr lang="en-GB" altLang="zh-CN" sz="1600" dirty="0">
                          <a:effectLst/>
                        </a:rPr>
                        <a:t>Yes for TPMI2 if rank2 not supported; </a:t>
                      </a:r>
                      <a:r>
                        <a:rPr lang="en-GB" sz="1600" dirty="0">
                          <a:effectLst/>
                        </a:rPr>
                        <a:t>No if rank2 supported and verified..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5735">
                <a:tc rowSpan="2"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Mode 2</a:t>
                      </a:r>
                      <a:endParaRPr lang="zh-CN" sz="140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Samsung, Qualcomm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(</a:t>
                      </a:r>
                      <a:r>
                        <a:rPr lang="en-US" sz="1600" dirty="0">
                          <a:effectLst/>
                        </a:rPr>
                        <a:t>full power TPMIs</a:t>
                      </a:r>
                      <a:r>
                        <a:rPr lang="en-GB" sz="1600" dirty="0">
                          <a:effectLst/>
                        </a:rPr>
                        <a:t>)</a:t>
                      </a:r>
                      <a:endParaRPr lang="zh-CN" sz="14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Vivo, Samsung, Qualcomm, </a:t>
                      </a:r>
                      <a:r>
                        <a:rPr lang="en-GB" sz="1600" dirty="0">
                          <a:solidFill>
                            <a:srgbClr val="0000FF"/>
                          </a:solidFill>
                          <a:effectLst/>
                        </a:rPr>
                        <a:t>Intel</a:t>
                      </a:r>
                      <a:endParaRPr lang="zh-CN" sz="14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47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(Non </a:t>
                      </a:r>
                      <a:r>
                        <a:rPr lang="en-US" sz="1600" dirty="0">
                          <a:effectLst/>
                        </a:rPr>
                        <a:t>full power TPMIs</a:t>
                      </a:r>
                      <a:r>
                        <a:rPr lang="en-GB" sz="1600" dirty="0">
                          <a:effectLst/>
                        </a:rPr>
                        <a:t>)</a:t>
                      </a:r>
                      <a:endParaRPr lang="zh-CN" sz="14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Qualcomm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9576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None</a:t>
                      </a:r>
                      <a:endParaRPr lang="zh-CN" sz="140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“The other mode”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Vivo (TPMI: FFS)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445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altLang="zh-CN" dirty="0"/>
              <a:t>Background(2)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365760"/>
            <a:r>
              <a:rPr lang="en-US" altLang="zh-CN" dirty="0"/>
              <a:t>Agreement from Chairman’s minutes:</a:t>
            </a:r>
          </a:p>
          <a:p>
            <a:pPr marL="822960" lvl="1" indent="-365760"/>
            <a:r>
              <a:rPr lang="en-GB" altLang="zh-CN" dirty="0">
                <a:solidFill>
                  <a:srgbClr val="0070C0"/>
                </a:solidFill>
              </a:rPr>
              <a:t>In REl-16 </a:t>
            </a:r>
            <a:r>
              <a:rPr lang="en-GB" altLang="zh-CN" dirty="0" err="1">
                <a:solidFill>
                  <a:srgbClr val="0070C0"/>
                </a:solidFill>
              </a:rPr>
              <a:t>eMIMO</a:t>
            </a:r>
            <a:r>
              <a:rPr lang="en-GB" altLang="zh-CN" dirty="0">
                <a:solidFill>
                  <a:srgbClr val="0070C0"/>
                </a:solidFill>
              </a:rPr>
              <a:t>, only full power transmission will be tested </a:t>
            </a:r>
            <a:endParaRPr lang="zh-CN" altLang="zh-CN" dirty="0">
              <a:solidFill>
                <a:srgbClr val="0070C0"/>
              </a:solidFill>
            </a:endParaRPr>
          </a:p>
          <a:p>
            <a:pPr marL="1280160" lvl="2" indent="-365760"/>
            <a:r>
              <a:rPr lang="en-US" altLang="zh-CN" dirty="0"/>
              <a:t>This means the power scaling scheme which would cause non-full </a:t>
            </a:r>
            <a:r>
              <a:rPr lang="en-US" altLang="zh-CN" dirty="0" err="1"/>
              <a:t>Tx</a:t>
            </a:r>
            <a:r>
              <a:rPr lang="en-US" altLang="zh-CN" dirty="0"/>
              <a:t> power needs not be verified.</a:t>
            </a:r>
          </a:p>
          <a:p>
            <a:pPr marL="365760" indent="-365760"/>
            <a:r>
              <a:rPr lang="en-US" altLang="zh-CN" dirty="0"/>
              <a:t>Some other issues and proposals other than verification point:</a:t>
            </a:r>
          </a:p>
          <a:p>
            <a:pPr marL="822960" lvl="1" indent="-365760"/>
            <a:r>
              <a:rPr lang="en-US" altLang="zh-CN" dirty="0"/>
              <a:t>How to meet other Tx requirements when testing full power transmission  </a:t>
            </a:r>
          </a:p>
          <a:p>
            <a:pPr marL="822960" lvl="1" indent="-365760"/>
            <a:r>
              <a:rPr lang="en-US" altLang="zh-CN" dirty="0"/>
              <a:t>Only add maximum output power requirements. I.e. no other test cases such as emission tests. [4]</a:t>
            </a:r>
          </a:p>
          <a:p>
            <a:pPr marL="822960" lvl="1" indent="-365760"/>
            <a:r>
              <a:rPr lang="en-US" altLang="zh-CN" dirty="0"/>
              <a:t>Enable test equipment to perform measurements on multiple antenna.[3]</a:t>
            </a:r>
          </a:p>
          <a:p>
            <a:pPr marL="822960" lvl="1" indent="-365760"/>
            <a:r>
              <a:rPr lang="en-US" altLang="zh-CN" dirty="0"/>
              <a:t>Power class applicability, i.e. whether UL full power transmission could be extended to other power classes other than PC3.[3]</a:t>
            </a:r>
          </a:p>
          <a:p>
            <a:pPr marL="822960" lvl="1" indent="-365760"/>
            <a:r>
              <a:rPr lang="en-US" altLang="zh-CN" dirty="0"/>
              <a:t>…</a:t>
            </a:r>
          </a:p>
          <a:p>
            <a:pPr marL="822960" lvl="1" indent="-365760"/>
            <a:endParaRPr lang="en-US" altLang="zh-CN" dirty="0"/>
          </a:p>
          <a:p>
            <a:pPr marL="822960" lvl="1" indent="-365760"/>
            <a:endParaRPr lang="en-US" altLang="zh-CN" dirty="0"/>
          </a:p>
          <a:p>
            <a:pPr marL="822960" lvl="1" indent="-365760"/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2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(1)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887091"/>
          </a:xfrm>
        </p:spPr>
        <p:txBody>
          <a:bodyPr>
            <a:normAutofit fontScale="92500" lnSpcReduction="10000"/>
          </a:bodyPr>
          <a:lstStyle/>
          <a:p>
            <a:pPr marL="365760" indent="-365760"/>
            <a:r>
              <a:rPr lang="en-US" altLang="zh-CN" sz="2400" dirty="0"/>
              <a:t>Test configurations introduced based on supported </a:t>
            </a:r>
            <a:r>
              <a:rPr lang="en-US" altLang="zh-CN" sz="2400" dirty="0" smtClean="0"/>
              <a:t>mode</a:t>
            </a:r>
          </a:p>
          <a:p>
            <a:pPr marL="822960" lvl="1" indent="-365760"/>
            <a:r>
              <a:rPr lang="en-US" altLang="zh-CN" sz="2000" dirty="0" smtClean="0"/>
              <a:t>Current assumption is </a:t>
            </a:r>
            <a:r>
              <a:rPr lang="en-US" altLang="zh-CN" sz="2000" dirty="0" smtClean="0"/>
              <a:t>UE </a:t>
            </a:r>
            <a:r>
              <a:rPr lang="en-US" altLang="zh-CN" sz="2000" dirty="0" smtClean="0"/>
              <a:t>can only support one mode. This could also be updated based on RAN1 progress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274762"/>
              </p:ext>
            </p:extLst>
          </p:nvPr>
        </p:nvGraphicFramePr>
        <p:xfrm>
          <a:off x="1456796" y="2576830"/>
          <a:ext cx="8941727" cy="3889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12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121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382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6159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1 port, rank1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2 ports, rank1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264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Mode 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-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US" sz="2000" dirty="0">
                          <a:effectLst/>
                        </a:rPr>
                        <a:t>TPMI2 (Note 1)</a:t>
                      </a:r>
                      <a:endParaRPr lang="en-GB" altLang="zh-CN" sz="20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endParaRPr lang="en-US" sz="20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428">
                <a:tc rowSpan="2"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Mode 2</a:t>
                      </a:r>
                      <a:endParaRPr lang="zh-CN" sz="18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endParaRPr lang="en-GB" altLang="zh-CN" sz="2000" strike="sng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altLang="zh-CN" sz="20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FFS [</a:t>
                      </a:r>
                      <a:r>
                        <a:rPr lang="en-US" altLang="zh-CN" sz="20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</a:t>
                      </a:r>
                      <a:r>
                        <a:rPr lang="en-US" altLang="zh-CN" sz="2000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Note 4</a:t>
                      </a:r>
                      <a:r>
                        <a:rPr lang="en-US" altLang="zh-CN" sz="20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)]</a:t>
                      </a:r>
                      <a:endParaRPr lang="zh-CN" sz="18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US" sz="2000" dirty="0">
                          <a:effectLst/>
                        </a:rPr>
                        <a:t>Full power TPMI(s) UE reported </a:t>
                      </a:r>
                      <a:r>
                        <a:rPr lang="zh-CN" altLang="en-US" sz="2000" baseline="0" dirty="0">
                          <a:effectLst/>
                        </a:rPr>
                        <a:t> </a:t>
                      </a:r>
                      <a:r>
                        <a:rPr lang="en-US" altLang="zh-CN" sz="2000" baseline="0" dirty="0">
                          <a:effectLst/>
                        </a:rPr>
                        <a:t>(Note 2)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25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None</a:t>
                      </a:r>
                      <a:endParaRPr lang="zh-CN" sz="1800" dirty="0">
                        <a:effectLst/>
                      </a:endParaRPr>
                    </a:p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“The other mode”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-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TPMI: </a:t>
                      </a:r>
                      <a:r>
                        <a:rPr lang="en-US" sz="2000" dirty="0">
                          <a:effectLst/>
                        </a:rPr>
                        <a:t>[One</a:t>
                      </a:r>
                      <a:r>
                        <a:rPr lang="en-US" sz="2000" baseline="0" dirty="0">
                          <a:effectLst/>
                        </a:rPr>
                        <a:t> r</a:t>
                      </a:r>
                      <a:r>
                        <a:rPr lang="en-US" sz="2000" dirty="0">
                          <a:effectLst/>
                        </a:rPr>
                        <a:t>andom selected] (Note 3)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0990">
                <a:tc gridSpan="3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Note 1: </a:t>
                      </a:r>
                      <a:r>
                        <a:rPr lang="en-GB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 need to be tested if Rel-15 UL-MIMO rank2 is supported and verified.</a:t>
                      </a:r>
                    </a:p>
                    <a:p>
                      <a:pPr marL="0" algn="just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Note 2: Random selection of one TPMI is considered to limit</a:t>
                      </a:r>
                      <a:r>
                        <a:rPr lang="en-GB" altLang="zh-CN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the test case number</a:t>
                      </a:r>
                      <a:r>
                        <a:rPr lang="en-GB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just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Note 3:</a:t>
                      </a:r>
                      <a:r>
                        <a:rPr lang="en-GB" altLang="zh-CN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All the full power TPMI</a:t>
                      </a:r>
                      <a:r>
                        <a:rPr lang="en-US" altLang="zh-CN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(s), typically one should be tested.</a:t>
                      </a:r>
                      <a:endParaRPr lang="en-GB" altLang="zh-CN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800" b="1" strike="noStrike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[Note </a:t>
                      </a:r>
                      <a:r>
                        <a:rPr lang="en-GB" altLang="zh-CN" sz="1800" b="1" strike="noStrike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4: </a:t>
                      </a:r>
                      <a:r>
                        <a:rPr lang="en-US" altLang="zh-CN" sz="1800" b="1" strike="noStrike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This only applies</a:t>
                      </a:r>
                      <a:r>
                        <a:rPr lang="en-US" altLang="zh-CN" sz="1800" b="1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to Mode 2 thus cannot be used for other modes. In addition, i</a:t>
                      </a:r>
                      <a:r>
                        <a:rPr lang="en-US" altLang="zh-CN" sz="1800" b="1" strike="noStrike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 R</a:t>
                      </a:r>
                      <a:r>
                        <a:rPr lang="en-US" altLang="zh-CN" sz="1800" b="1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el-15 introduced similar case, this </a:t>
                      </a:r>
                      <a:r>
                        <a:rPr lang="en-US" altLang="zh-CN" sz="1800" b="1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tentative point </a:t>
                      </a:r>
                      <a:r>
                        <a:rPr lang="en-US" altLang="zh-CN" sz="1800" b="1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would be totally unnecessary</a:t>
                      </a:r>
                      <a:r>
                        <a:rPr lang="en-US" altLang="zh-CN" sz="1800" b="1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.]</a:t>
                      </a:r>
                      <a:endParaRPr lang="zh-CN" sz="1800" b="1" strike="noStrike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 fontAlgn="auto" hangingPunct="1">
                        <a:spcAft>
                          <a:spcPts val="9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At least introduce </a:t>
            </a:r>
            <a:r>
              <a:rPr lang="en-US" altLang="zh-CN" dirty="0" smtClean="0"/>
              <a:t>MOP requirements for </a:t>
            </a:r>
            <a:r>
              <a:rPr lang="en-US" altLang="zh-CN" dirty="0"/>
              <a:t>Full </a:t>
            </a:r>
            <a:r>
              <a:rPr lang="en-US" altLang="zh-CN" dirty="0" err="1"/>
              <a:t>Tx</a:t>
            </a:r>
            <a:r>
              <a:rPr lang="en-US" altLang="zh-CN" dirty="0"/>
              <a:t> Power feature in Rel-16 </a:t>
            </a:r>
            <a:r>
              <a:rPr lang="en-US" altLang="zh-CN" dirty="0" err="1"/>
              <a:t>eMIMO</a:t>
            </a:r>
            <a:r>
              <a:rPr lang="en-US" altLang="zh-CN" dirty="0"/>
              <a:t>.</a:t>
            </a:r>
          </a:p>
          <a:p>
            <a:pPr marL="365760" indent="-365760"/>
            <a:r>
              <a:rPr lang="en-US" altLang="zh-CN" dirty="0" smtClean="0"/>
              <a:t>Study whether </a:t>
            </a:r>
            <a:r>
              <a:rPr lang="en-US" altLang="zh-CN" dirty="0"/>
              <a:t>other cases, such as emission requirements should be verified or </a:t>
            </a:r>
            <a:r>
              <a:rPr lang="en-US" altLang="zh-CN" dirty="0" smtClean="0"/>
              <a:t>not.</a:t>
            </a:r>
          </a:p>
          <a:p>
            <a:pPr marL="365760" indent="-365760"/>
            <a:endParaRPr lang="en-US" altLang="zh-CN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983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365760"/>
            <a:r>
              <a:rPr lang="en-US" altLang="zh-CN" dirty="0"/>
              <a:t>[1] R4-1913319, Discussion on Uplink full power transmission, Samsung, RAN4#93</a:t>
            </a:r>
          </a:p>
          <a:p>
            <a:pPr marL="365760" indent="-365760"/>
            <a:r>
              <a:rPr lang="en-US" altLang="zh-CN" dirty="0"/>
              <a:t>[2] R4-1914227, Further analysis of RF requirements for </a:t>
            </a:r>
            <a:r>
              <a:rPr lang="en-US" altLang="zh-CN" dirty="0" err="1"/>
              <a:t>eMIMO</a:t>
            </a:r>
            <a:r>
              <a:rPr lang="en-US" altLang="zh-CN" dirty="0"/>
              <a:t> UL Full Power, vivo, RAN4#93</a:t>
            </a:r>
          </a:p>
          <a:p>
            <a:pPr marL="365760" indent="-365760"/>
            <a:r>
              <a:rPr lang="en-US" altLang="zh-CN" dirty="0"/>
              <a:t>[3] R4-1913801, TX full power capability, Qualcomm Incorporated, RAN4#93</a:t>
            </a:r>
          </a:p>
          <a:p>
            <a:pPr marL="365760" indent="-365760"/>
            <a:r>
              <a:rPr lang="en-US" altLang="zh-CN" dirty="0"/>
              <a:t>[4] R4-1915355, Consideration on </a:t>
            </a:r>
            <a:r>
              <a:rPr lang="en-US" altLang="zh-CN" dirty="0" err="1"/>
              <a:t>eMIMO</a:t>
            </a:r>
            <a:r>
              <a:rPr lang="en-US" altLang="zh-CN" dirty="0"/>
              <a:t> full power, Huawei, RAN4#93</a:t>
            </a:r>
          </a:p>
          <a:p>
            <a:pPr marL="365760" indent="-365760"/>
            <a:r>
              <a:rPr lang="en-US" altLang="zh-CN" dirty="0"/>
              <a:t>[5] R4-1913472, On Full </a:t>
            </a:r>
            <a:r>
              <a:rPr lang="en-US" altLang="zh-CN" dirty="0" err="1"/>
              <a:t>tx</a:t>
            </a:r>
            <a:r>
              <a:rPr lang="en-US" altLang="zh-CN" dirty="0"/>
              <a:t> power measurement, Intel , RAN4#93</a:t>
            </a:r>
          </a:p>
          <a:p>
            <a:pPr marL="365760" indent="-365760"/>
            <a:r>
              <a:rPr lang="en-US" altLang="zh-CN" dirty="0"/>
              <a:t>[6] Chairman’s notes, RAN4#93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8759</TotalTime>
  <Words>534</Words>
  <Application>Microsoft Office PowerPoint</Application>
  <PresentationFormat>宽屏</PresentationFormat>
  <Paragraphs>73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Tx Full power transmission test cases</vt:lpstr>
      <vt:lpstr>Background(1)</vt:lpstr>
      <vt:lpstr>Background(2)</vt:lpstr>
      <vt:lpstr>Way Forward (1)</vt:lpstr>
      <vt:lpstr>Way Forward (2)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keywords>CTPClassification=CTP_NT</cp:keywords>
  <cp:lastModifiedBy>冯三军</cp:lastModifiedBy>
  <cp:revision>281</cp:revision>
  <dcterms:created xsi:type="dcterms:W3CDTF">2017-01-18T06:26:21Z</dcterms:created>
  <dcterms:modified xsi:type="dcterms:W3CDTF">2019-11-22T23:27:01Z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