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2"/>
  </p:notesMasterIdLst>
  <p:sldIdLst>
    <p:sldId id="256" r:id="rId7"/>
    <p:sldId id="261" r:id="rId8"/>
    <p:sldId id="264" r:id="rId9"/>
    <p:sldId id="267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11/22/2019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11/22/2019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Guardbands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R4-1915980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#93</a:t>
            </a:r>
          </a:p>
          <a:p>
            <a:pPr hangingPunct="0"/>
            <a:r>
              <a:rPr lang="en-US" b="1" dirty="0"/>
              <a:t>Reno, USA, </a:t>
            </a:r>
          </a:p>
          <a:p>
            <a:pPr hangingPunct="0"/>
            <a:r>
              <a:rPr lang="en-US" b="1" dirty="0"/>
              <a:t>18</a:t>
            </a:r>
            <a:r>
              <a:rPr lang="en-US" b="1" baseline="30000" dirty="0"/>
              <a:t>th</a:t>
            </a:r>
            <a:r>
              <a:rPr lang="en-US" b="1" dirty="0"/>
              <a:t>  Nov. – 22</a:t>
            </a:r>
            <a:r>
              <a:rPr lang="en-US" b="1" baseline="30000" dirty="0"/>
              <a:t>nd</a:t>
            </a:r>
            <a:r>
              <a:rPr lang="en-US" b="1" dirty="0"/>
              <a:t>  Nov.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Inter-carrier</a:t>
            </a:r>
            <a:r>
              <a:rPr lang="en-US" dirty="0"/>
              <a:t> guardbands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GB" sz="2000" b="1" dirty="0"/>
              <a:t>There is consensus to:</a:t>
            </a:r>
            <a:endParaRPr lang="en-GB" sz="700" b="1" dirty="0"/>
          </a:p>
          <a:p>
            <a:pPr lvl="1"/>
            <a:r>
              <a:rPr lang="en-GB" sz="2000" dirty="0"/>
              <a:t>Reuse the minimum guard-bands definition dependent on configured bandwidth as done 	 for Rel-15 and given in Table 5.3.3-1 (TS 38.101-1).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BBDB9C-4847-4B74-B76C-6C9B86BE0AE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901" y="2329917"/>
            <a:ext cx="6968221" cy="35226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45" y="962511"/>
            <a:ext cx="11389259" cy="5576401"/>
          </a:xfr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2000" b="1" dirty="0"/>
              <a:t>There is consensus to:</a:t>
            </a:r>
            <a:endParaRPr lang="en-GB" sz="700" b="1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Define minimum Intra-carrier</a:t>
            </a:r>
            <a:r>
              <a:rPr lang="en-US" sz="1600" dirty="0"/>
              <a:t> guard PRBs for a carrier configured by a serving cell as an integer number of full PRBs. 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The </a:t>
            </a:r>
            <a:r>
              <a:rPr lang="en-GB" sz="1600" dirty="0"/>
              <a:t>Intra-carrier</a:t>
            </a:r>
            <a:r>
              <a:rPr lang="en-US" sz="1600" dirty="0"/>
              <a:t> guard PRBs are defined on a common RB grid which reference point is configured by the gNB as specified in section 5.3.4 of 38.101-1. 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Point A and first usable PRB are given by the gNB according to Rel-15 mechanisms.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The default pattern is that for which the radio requirements apply given the specified channel raster points, starting at the first usable PRB, for usable PRBs and </a:t>
            </a:r>
            <a:r>
              <a:rPr lang="en-GB" sz="1600" dirty="0"/>
              <a:t>Intra-carrier</a:t>
            </a:r>
            <a:r>
              <a:rPr lang="en-US" sz="1600" dirty="0"/>
              <a:t> guard PRBs are given for different SCS and CBW in the following table together with maximum number of RBs: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4572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NR Rel-15 minimum guard-bands definition [Table 5.3.3-1 (TS 38.101-1)] is used as baseline for determining the number of </a:t>
            </a:r>
            <a:r>
              <a:rPr lang="en-GB" sz="1600" dirty="0"/>
              <a:t>Intra-carrier</a:t>
            </a:r>
            <a:r>
              <a:rPr lang="en-US" sz="1600" dirty="0"/>
              <a:t> guard PRBs presented in the table above.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The number of usable RBs per sub-channel and the number of intra-carrier guard PRBs can for different SCS vary due to configuration according to the following table:.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4572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Note that for 20MHz channels and 30kHz SCS only [50] and 51 can be used for number of usable RBs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Definition of Intra-carrier guardbands for channel bandwidths larger than 80MHz are FFS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F5E03E-B8C8-47FC-B20E-4CD66535F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466260"/>
              </p:ext>
            </p:extLst>
          </p:nvPr>
        </p:nvGraphicFramePr>
        <p:xfrm>
          <a:off x="1312753" y="2941112"/>
          <a:ext cx="10041047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045">
                  <a:extLst>
                    <a:ext uri="{9D8B030D-6E8A-4147-A177-3AD203B41FA5}">
                      <a16:colId xmlns:a16="http://schemas.microsoft.com/office/drawing/2014/main" val="1861333839"/>
                    </a:ext>
                  </a:extLst>
                </a:gridCol>
                <a:gridCol w="1520121">
                  <a:extLst>
                    <a:ext uri="{9D8B030D-6E8A-4147-A177-3AD203B41FA5}">
                      <a16:colId xmlns:a16="http://schemas.microsoft.com/office/drawing/2014/main" val="4262582363"/>
                    </a:ext>
                  </a:extLst>
                </a:gridCol>
                <a:gridCol w="1100547">
                  <a:extLst>
                    <a:ext uri="{9D8B030D-6E8A-4147-A177-3AD203B41FA5}">
                      <a16:colId xmlns:a16="http://schemas.microsoft.com/office/drawing/2014/main" val="4148531946"/>
                    </a:ext>
                  </a:extLst>
                </a:gridCol>
                <a:gridCol w="872570">
                  <a:extLst>
                    <a:ext uri="{9D8B030D-6E8A-4147-A177-3AD203B41FA5}">
                      <a16:colId xmlns:a16="http://schemas.microsoft.com/office/drawing/2014/main" val="982470010"/>
                    </a:ext>
                  </a:extLst>
                </a:gridCol>
                <a:gridCol w="1460211">
                  <a:extLst>
                    <a:ext uri="{9D8B030D-6E8A-4147-A177-3AD203B41FA5}">
                      <a16:colId xmlns:a16="http://schemas.microsoft.com/office/drawing/2014/main" val="3233823115"/>
                    </a:ext>
                  </a:extLst>
                </a:gridCol>
                <a:gridCol w="993278">
                  <a:extLst>
                    <a:ext uri="{9D8B030D-6E8A-4147-A177-3AD203B41FA5}">
                      <a16:colId xmlns:a16="http://schemas.microsoft.com/office/drawing/2014/main" val="199532356"/>
                    </a:ext>
                  </a:extLst>
                </a:gridCol>
                <a:gridCol w="1615886">
                  <a:extLst>
                    <a:ext uri="{9D8B030D-6E8A-4147-A177-3AD203B41FA5}">
                      <a16:colId xmlns:a16="http://schemas.microsoft.com/office/drawing/2014/main" val="131242747"/>
                    </a:ext>
                  </a:extLst>
                </a:gridCol>
                <a:gridCol w="1182389">
                  <a:extLst>
                    <a:ext uri="{9D8B030D-6E8A-4147-A177-3AD203B41FA5}">
                      <a16:colId xmlns:a16="http://schemas.microsoft.com/office/drawing/2014/main" val="41674568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20MHz Channels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40MHz Channels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60MHz Channels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80MHz Channels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6456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105-6-105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216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N/A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noProof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N/A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802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50-6-50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/>
                        <a:t>50-6-50-6-50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50-6-49-7-49-6-50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217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124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Alt. 1 60KHz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[23-5-23]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[23-5-23-5-23]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[23-5-23-5-23-5-23]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107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841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/>
                        <a:t>Alt. 2 60KHz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[25]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[24-3-24]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[24-3-25-3-24]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[24-4-24-3-24-4-24]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/>
                        <a:t>Max. 107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42820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74ED0BC-B401-46F9-95E0-BC29F8ABB2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151443"/>
              </p:ext>
            </p:extLst>
          </p:nvPr>
        </p:nvGraphicFramePr>
        <p:xfrm>
          <a:off x="2413906" y="5230437"/>
          <a:ext cx="749093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597">
                  <a:extLst>
                    <a:ext uri="{9D8B030D-6E8A-4147-A177-3AD203B41FA5}">
                      <a16:colId xmlns:a16="http://schemas.microsoft.com/office/drawing/2014/main" val="4148531946"/>
                    </a:ext>
                  </a:extLst>
                </a:gridCol>
                <a:gridCol w="1142597">
                  <a:extLst>
                    <a:ext uri="{9D8B030D-6E8A-4147-A177-3AD203B41FA5}">
                      <a16:colId xmlns:a16="http://schemas.microsoft.com/office/drawing/2014/main" val="2751325778"/>
                    </a:ext>
                  </a:extLst>
                </a:gridCol>
                <a:gridCol w="1281065">
                  <a:extLst>
                    <a:ext uri="{9D8B030D-6E8A-4147-A177-3AD203B41FA5}">
                      <a16:colId xmlns:a16="http://schemas.microsoft.com/office/drawing/2014/main" val="3233823115"/>
                    </a:ext>
                  </a:extLst>
                </a:gridCol>
                <a:gridCol w="1281065">
                  <a:extLst>
                    <a:ext uri="{9D8B030D-6E8A-4147-A177-3AD203B41FA5}">
                      <a16:colId xmlns:a16="http://schemas.microsoft.com/office/drawing/2014/main" val="3194984736"/>
                    </a:ext>
                  </a:extLst>
                </a:gridCol>
                <a:gridCol w="1321806">
                  <a:extLst>
                    <a:ext uri="{9D8B030D-6E8A-4147-A177-3AD203B41FA5}">
                      <a16:colId xmlns:a16="http://schemas.microsoft.com/office/drawing/2014/main" val="131242747"/>
                    </a:ext>
                  </a:extLst>
                </a:gridCol>
                <a:gridCol w="1321806">
                  <a:extLst>
                    <a:ext uri="{9D8B030D-6E8A-4147-A177-3AD203B41FA5}">
                      <a16:colId xmlns:a16="http://schemas.microsoft.com/office/drawing/2014/main" val="246319167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15kHz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30kHz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60kHz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645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Usable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Guard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Usable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Guard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Usable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Guard RBs </a:t>
                      </a:r>
                      <a:endParaRPr lang="en-GB" sz="12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6642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104, 105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/>
                        <a:t>6, 7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49, 50, 51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5, 6, 7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[22, 23, 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[3, 4, 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802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90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7"/>
            <a:ext cx="10515600" cy="557640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2000" b="1" dirty="0"/>
              <a:t>Notes: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Alternatives for 60kHz SCS.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Alt.1 is based on the existing number of RBs that a UE has to support for 60kHz SCS.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Alt.2 is based on the a increased number of RBs which is applicable only for NR-U. 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RB shift for PRB grid alignment FFS.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810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/>
              <a:t>R4-1913060,  WF on Guardbands for NR-U, Nokia</a:t>
            </a:r>
            <a:endParaRPr lang="en-GB" sz="1800" dirty="0"/>
          </a:p>
          <a:p>
            <a:pPr marL="457200" lvl="1" indent="0">
              <a:buNone/>
            </a:pPr>
            <a:r>
              <a:rPr lang="en-US" sz="1800" dirty="0"/>
              <a:t>R4-1913529, Further considerations on the in-carrier bands and wideband operation for NR-U, Apple</a:t>
            </a:r>
          </a:p>
          <a:p>
            <a:pPr marL="457200" lvl="1" indent="0">
              <a:buNone/>
            </a:pPr>
            <a:r>
              <a:rPr lang="en-US" sz="1800" dirty="0"/>
              <a:t>R4-1914143, Specification of channel raster design and intra-carrier GB for wideband operation, Ericsson</a:t>
            </a:r>
          </a:p>
          <a:p>
            <a:pPr marL="457200" lvl="1" indent="0">
              <a:buNone/>
            </a:pPr>
            <a:r>
              <a:rPr lang="it-IT" sz="1800" dirty="0"/>
              <a:t>R4-1914229, </a:t>
            </a:r>
            <a:r>
              <a:rPr lang="it-IT" sz="1800" dirty="0" err="1"/>
              <a:t>Discussion</a:t>
            </a:r>
            <a:r>
              <a:rPr lang="it-IT" sz="1800" dirty="0"/>
              <a:t> on intra-</a:t>
            </a:r>
            <a:r>
              <a:rPr lang="it-IT" sz="1800" dirty="0" err="1"/>
              <a:t>carrier</a:t>
            </a:r>
            <a:r>
              <a:rPr lang="it-IT" sz="1800" dirty="0"/>
              <a:t> guardband, ZTE</a:t>
            </a:r>
          </a:p>
          <a:p>
            <a:pPr marL="457200" lvl="1" indent="0">
              <a:buNone/>
            </a:pPr>
            <a:r>
              <a:rPr lang="en-US" sz="1800" dirty="0"/>
              <a:t>R4-1914333, NR-U - Definition of guardbands, Nokia</a:t>
            </a:r>
          </a:p>
          <a:p>
            <a:pPr marL="457200" lvl="1" indent="0">
              <a:buNone/>
            </a:pPr>
            <a:r>
              <a:rPr lang="en-US" sz="1800" dirty="0"/>
              <a:t>R4-1914578, Guard band on wideband operation, Huawei</a:t>
            </a:r>
          </a:p>
          <a:p>
            <a:pPr marL="457200" lvl="1" indent="0">
              <a:buNone/>
            </a:pPr>
            <a:r>
              <a:rPr lang="en-US" sz="1800" dirty="0"/>
              <a:t>R4-1914675, Guard band design for NR-U, </a:t>
            </a:r>
            <a:r>
              <a:rPr lang="en-US" sz="1800" dirty="0" err="1"/>
              <a:t>Futurewei</a:t>
            </a: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443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4C6B7B9B-35F3-49D9-AECF-B9C4C53FB3F5}">
  <ds:schemaRefs>
    <ds:schemaRef ds:uri="http://purl.org/dc/terms/"/>
    <ds:schemaRef ds:uri="89a48c40-3d93-469d-b9d4-51d7ced6a166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a1a702-c131-4c0a-94d3-ca02808a59d1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6165</TotalTime>
  <Words>528</Words>
  <Application>Microsoft Office PowerPoint</Application>
  <PresentationFormat>Widescreen</PresentationFormat>
  <Paragraphs>97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Guardbands for NR-U</vt:lpstr>
      <vt:lpstr>Definition of Inter-carrier guardbands</vt:lpstr>
      <vt:lpstr>Definition of Intra-carrier guardbands</vt:lpstr>
      <vt:lpstr>Definition of Intra-carrier guardbands</vt:lpstr>
      <vt:lpstr>References: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RAN4#93 JOH, Nokia</cp:lastModifiedBy>
  <cp:revision>72</cp:revision>
  <dcterms:created xsi:type="dcterms:W3CDTF">2018-08-21T06:09:04Z</dcterms:created>
  <dcterms:modified xsi:type="dcterms:W3CDTF">2019-11-22T16:58:13Z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