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1" r:id="rId3"/>
    <p:sldId id="268" r:id="rId4"/>
    <p:sldId id="261" r:id="rId5"/>
    <p:sldId id="270" r:id="rId6"/>
    <p:sldId id="274" r:id="rId7"/>
    <p:sldId id="275" r:id="rId8"/>
    <p:sldId id="27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91" autoAdjust="0"/>
  </p:normalViewPr>
  <p:slideViewPr>
    <p:cSldViewPr>
      <p:cViewPr varScale="1">
        <p:scale>
          <a:sx n="75" d="100"/>
          <a:sy n="75" d="100"/>
        </p:scale>
        <p:origin x="864" y="52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34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4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053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#93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pt-BR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US, Nov 18-22,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PUSCH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R4-1915886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R4-1910128</a:t>
            </a:r>
            <a:r>
              <a:rPr lang="zh-CN" altLang="en-US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 </a:t>
            </a:r>
            <a:r>
              <a:rPr lang="en-US" altLang="zh-CN" dirty="0" smtClean="0"/>
              <a:t>Way </a:t>
            </a:r>
            <a:r>
              <a:rPr lang="en-US" altLang="zh-CN" dirty="0"/>
              <a:t>forward on NR HST BS demodulation </a:t>
            </a:r>
            <a:r>
              <a:rPr lang="en-US" altLang="zh-CN" dirty="0" smtClean="0"/>
              <a:t>requirements, RAN4#92</a:t>
            </a:r>
            <a:endParaRPr lang="zh-CN" altLang="en-US" dirty="0"/>
          </a:p>
          <a:p>
            <a:pPr lvl="1"/>
            <a:r>
              <a:rPr lang="en-US" altLang="zh-CN" dirty="0" smtClean="0"/>
              <a:t>R4-1912809  Way </a:t>
            </a:r>
            <a:r>
              <a:rPr lang="en-US" altLang="zh-CN" dirty="0"/>
              <a:t>forward on NR HST PUSCH demodulation </a:t>
            </a:r>
            <a:r>
              <a:rPr lang="en-US" altLang="zh-CN" dirty="0" smtClean="0"/>
              <a:t>requirements, RAN4#92Bis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38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Maximum Doppler shift</a:t>
            </a:r>
          </a:p>
          <a:p>
            <a:pPr lvl="1" hangingPunct="0"/>
            <a:r>
              <a:rPr lang="en-GB" altLang="zh-CN" sz="2000" dirty="0" smtClean="0"/>
              <a:t>Single </a:t>
            </a:r>
            <a:r>
              <a:rPr lang="en-GB" altLang="zh-CN" sz="2000" dirty="0"/>
              <a:t>tap HST 500km/h 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15kHz </a:t>
            </a:r>
            <a:r>
              <a:rPr lang="en-GB" altLang="zh-CN" sz="1800" dirty="0" smtClean="0"/>
              <a:t>SCS : 1740Hz</a:t>
            </a:r>
            <a:endParaRPr lang="zh-CN" altLang="zh-CN" sz="1600" dirty="0"/>
          </a:p>
          <a:p>
            <a:pPr lvl="2" hangingPunct="0"/>
            <a:r>
              <a:rPr lang="en-GB" altLang="zh-CN" sz="1800" dirty="0" smtClean="0"/>
              <a:t>30kHz </a:t>
            </a:r>
            <a:r>
              <a:rPr lang="en-GB" altLang="zh-CN" sz="1800" dirty="0"/>
              <a:t>SCS:  </a:t>
            </a:r>
            <a:r>
              <a:rPr lang="en-GB" altLang="zh-CN" sz="1800" dirty="0" smtClean="0"/>
              <a:t>3334Hz</a:t>
            </a:r>
          </a:p>
          <a:p>
            <a:pPr hangingPunct="0"/>
            <a:r>
              <a:rPr lang="en-GB" altLang="zh-CN" sz="2400" dirty="0"/>
              <a:t>Carrier frequency</a:t>
            </a:r>
          </a:p>
          <a:p>
            <a:pPr lvl="1" hangingPunct="0"/>
            <a:r>
              <a:rPr lang="en-US" altLang="zh-CN" sz="2000" dirty="0"/>
              <a:t>500km/h for 15kHz SCS : </a:t>
            </a:r>
            <a:r>
              <a:rPr lang="en-US" altLang="zh-CN" sz="2000" dirty="0" smtClean="0"/>
              <a:t>1.8GHz (Band n3)</a:t>
            </a:r>
          </a:p>
          <a:p>
            <a:pPr lvl="0" hangingPunct="0"/>
            <a:r>
              <a:rPr lang="en-US" altLang="zh-CN" sz="2400" dirty="0"/>
              <a:t>l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  for PUSCH mapping type A</a:t>
            </a:r>
          </a:p>
          <a:p>
            <a:pPr lvl="1" hangingPunct="0"/>
            <a:r>
              <a:rPr lang="en-US" altLang="zh-CN" sz="2000" i="1" dirty="0" smtClean="0"/>
              <a:t>l</a:t>
            </a:r>
            <a:r>
              <a:rPr lang="en-US" altLang="zh-CN" sz="2000" i="1" baseline="-25000" dirty="0" smtClean="0"/>
              <a:t>0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= 2 </a:t>
            </a:r>
            <a:r>
              <a:rPr lang="en-US" altLang="zh-CN" sz="2000" dirty="0" smtClean="0"/>
              <a:t>(For simulation alignment)</a:t>
            </a:r>
          </a:p>
          <a:p>
            <a:pPr lvl="2" hangingPunct="0"/>
            <a:r>
              <a:rPr lang="en-US" altLang="zh-CN" sz="1800" dirty="0"/>
              <a:t>If no </a:t>
            </a:r>
            <a:r>
              <a:rPr lang="en-US" altLang="zh-CN" sz="1800" dirty="0" smtClean="0"/>
              <a:t>performance different between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2 </a:t>
            </a:r>
            <a:r>
              <a:rPr lang="en-US" altLang="zh-CN" sz="1800" dirty="0" smtClean="0"/>
              <a:t>and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</a:t>
            </a:r>
            <a:r>
              <a:rPr lang="en-US" altLang="zh-CN" sz="1800" dirty="0" smtClean="0"/>
              <a:t>3, define performance requirements based on </a:t>
            </a:r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= </a:t>
            </a:r>
            <a:r>
              <a:rPr lang="en-US" altLang="zh-CN" sz="1800" dirty="0" smtClean="0"/>
              <a:t>2</a:t>
            </a:r>
          </a:p>
          <a:p>
            <a:pPr lvl="2" hangingPunct="0"/>
            <a:r>
              <a:rPr lang="en-US" altLang="zh-CN" sz="1800" i="1" dirty="0"/>
              <a:t>l</a:t>
            </a:r>
            <a:r>
              <a:rPr lang="en-US" altLang="zh-CN" sz="1800" i="1" baseline="-25000" dirty="0"/>
              <a:t>0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value for testing is based on BS declaration</a:t>
            </a:r>
            <a:endParaRPr lang="en-US" altLang="zh-CN" sz="1800" dirty="0"/>
          </a:p>
          <a:p>
            <a:pPr hangingPunct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6747" y="8371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688632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600" dirty="0" smtClean="0"/>
              <a:t>Antenna configuration: </a:t>
            </a:r>
          </a:p>
          <a:p>
            <a:pPr lvl="1" hangingPunct="0"/>
            <a:r>
              <a:rPr lang="en-US" altLang="zh-CN" sz="1200" dirty="0" smtClean="0"/>
              <a:t>Tunnel scenario: 1x2, FFS 1x1</a:t>
            </a:r>
          </a:p>
          <a:p>
            <a:pPr lvl="2" hangingPunct="0"/>
            <a:r>
              <a:rPr lang="en-US" altLang="zh-CN" sz="1000" dirty="0" smtClean="0"/>
              <a:t>Test setup for conducted test with 1x1 needs further discussion</a:t>
            </a:r>
          </a:p>
          <a:p>
            <a:pPr lvl="2" hangingPunct="0"/>
            <a:r>
              <a:rPr lang="en-US" altLang="zh-CN" sz="1000" dirty="0" smtClean="0"/>
              <a:t>FFS on OTA test for 1x1</a:t>
            </a:r>
          </a:p>
          <a:p>
            <a:pPr lvl="2" hangingPunct="0"/>
            <a:r>
              <a:rPr lang="en-US" altLang="zh-CN" sz="1000" dirty="0" smtClean="0"/>
              <a:t>Whether to introduce test for 1x1 needs to consider the testable SNR value</a:t>
            </a:r>
            <a:r>
              <a:rPr lang="en-US" altLang="zh-CN" sz="1100" dirty="0" smtClean="0"/>
              <a:t/>
            </a:r>
            <a:br>
              <a:rPr lang="en-US" altLang="zh-CN" sz="1100" dirty="0" smtClean="0"/>
            </a:br>
            <a:endParaRPr lang="en-US" altLang="zh-CN" sz="1100" dirty="0" smtClean="0"/>
          </a:p>
          <a:p>
            <a:pPr lvl="1" hangingPunct="0"/>
            <a:r>
              <a:rPr lang="en-US" altLang="zh-CN" sz="1200" dirty="0" smtClean="0"/>
              <a:t>Open space scenario: 1x2 and 1x8</a:t>
            </a:r>
            <a:endParaRPr lang="zh-CN" altLang="zh-CN" sz="1200" dirty="0" smtClean="0"/>
          </a:p>
          <a:p>
            <a:pPr lvl="2" hangingPunct="0"/>
            <a:r>
              <a:rPr lang="en-US" altLang="zh-CN" sz="1000" dirty="0" smtClean="0"/>
              <a:t>As per BS declaration, only one antenna configuration is selected for test</a:t>
            </a:r>
          </a:p>
          <a:p>
            <a:pPr lvl="2" hangingPunct="0"/>
            <a:r>
              <a:rPr lang="en-US" altLang="zh-CN" sz="1000" dirty="0" smtClean="0"/>
              <a:t>Define conducted tests for both 1x2 and 1x8</a:t>
            </a:r>
          </a:p>
          <a:p>
            <a:pPr lvl="2" hangingPunct="0"/>
            <a:r>
              <a:rPr lang="en-US" altLang="zh-CN" sz="1000" dirty="0" smtClean="0"/>
              <a:t>Define OTA tests for 1x2 only</a:t>
            </a:r>
            <a:endParaRPr lang="zh-CN" altLang="zh-CN" sz="1000" dirty="0"/>
          </a:p>
          <a:p>
            <a:pPr hangingPunct="0"/>
            <a:r>
              <a:rPr lang="en-GB" altLang="zh-CN" sz="1600" dirty="0" smtClean="0"/>
              <a:t>MCS</a:t>
            </a:r>
            <a:endParaRPr lang="zh-CN" altLang="zh-CN" sz="1600" dirty="0" smtClean="0"/>
          </a:p>
          <a:p>
            <a:pPr lvl="1" hangingPunct="0"/>
            <a:r>
              <a:rPr lang="en-GB" altLang="zh-CN" sz="1200" dirty="0" smtClean="0"/>
              <a:t>350km/h</a:t>
            </a:r>
          </a:p>
          <a:p>
            <a:pPr lvl="2" hangingPunct="0"/>
            <a:r>
              <a:rPr lang="en-US" altLang="zh-CN" sz="1000" dirty="0"/>
              <a:t>Open space scenario: MCS 2 and MCS 16</a:t>
            </a:r>
          </a:p>
          <a:p>
            <a:pPr lvl="2" hangingPunct="0"/>
            <a:r>
              <a:rPr lang="en-US" altLang="zh-CN" sz="1000" dirty="0"/>
              <a:t>Tunnel scenario: MCS </a:t>
            </a:r>
            <a:r>
              <a:rPr lang="en-US" altLang="zh-CN" sz="1000" dirty="0" smtClean="0"/>
              <a:t>2</a:t>
            </a:r>
            <a:r>
              <a:rPr lang="en-US" altLang="zh-CN" sz="1000" dirty="0"/>
              <a:t> </a:t>
            </a:r>
            <a:r>
              <a:rPr lang="en-US" altLang="zh-CN" sz="1000" dirty="0" smtClean="0"/>
              <a:t>and </a:t>
            </a:r>
            <a:r>
              <a:rPr lang="en-US" altLang="zh-CN" sz="1000" dirty="0"/>
              <a:t>MCS 16</a:t>
            </a:r>
          </a:p>
          <a:p>
            <a:pPr marL="914400" lvl="2" indent="0" hangingPunct="0">
              <a:buNone/>
            </a:pPr>
            <a:endParaRPr lang="zh-CN" altLang="zh-CN" sz="800" dirty="0" smtClean="0"/>
          </a:p>
          <a:p>
            <a:pPr lvl="1" hangingPunct="0"/>
            <a:r>
              <a:rPr lang="en-US" altLang="zh-CN" sz="1200" dirty="0" smtClean="0"/>
              <a:t>500km/h</a:t>
            </a:r>
          </a:p>
          <a:p>
            <a:pPr lvl="2" hangingPunct="0"/>
            <a:r>
              <a:rPr lang="en-US" altLang="zh-CN" sz="1000" dirty="0" smtClean="0"/>
              <a:t>Open space scenario: MCS 2 and MCS 16</a:t>
            </a:r>
          </a:p>
          <a:p>
            <a:pPr lvl="2" hangingPunct="0"/>
            <a:r>
              <a:rPr lang="en-US" altLang="zh-CN" sz="1000" dirty="0" smtClean="0"/>
              <a:t>Tunnel scenario: MCS 2, FFS on MCS 16</a:t>
            </a:r>
          </a:p>
          <a:p>
            <a:pPr lvl="2" hangingPunct="0"/>
            <a:endParaRPr lang="en-US" altLang="zh-CN" sz="800" dirty="0"/>
          </a:p>
          <a:p>
            <a:pPr hangingPunct="0"/>
            <a:r>
              <a:rPr lang="en-US" altLang="zh-CN" sz="1600" dirty="0" smtClean="0"/>
              <a:t>TDD configuration</a:t>
            </a:r>
          </a:p>
          <a:p>
            <a:pPr lvl="1" hangingPunct="0"/>
            <a:r>
              <a:rPr lang="en-US" altLang="zh-CN" sz="1200" dirty="0" smtClean="0"/>
              <a:t>Reuse the existing TDD configurations for 15 kHz SCS and 30 kHz SCS as baseline, i.e.</a:t>
            </a:r>
          </a:p>
          <a:p>
            <a:pPr lvl="2" hangingPunct="0"/>
            <a:r>
              <a:rPr lang="en-US" altLang="zh-CN" sz="1000" dirty="0" smtClean="0"/>
              <a:t>15 kHz SCS: </a:t>
            </a:r>
            <a:r>
              <a:rPr lang="en-GB" altLang="zh-CN" sz="1000" dirty="0"/>
              <a:t>3D1S1U, </a:t>
            </a:r>
            <a:r>
              <a:rPr lang="en-GB" altLang="zh-CN" sz="1000" dirty="0" smtClean="0"/>
              <a:t>S=10D:2G:2U</a:t>
            </a:r>
            <a:endParaRPr lang="en-US" altLang="zh-CN" sz="1000" dirty="0" smtClean="0"/>
          </a:p>
          <a:p>
            <a:pPr lvl="2" hangingPunct="0"/>
            <a:r>
              <a:rPr lang="en-US" altLang="zh-CN" sz="1000" dirty="0" smtClean="0"/>
              <a:t>30 kHz SCS: </a:t>
            </a:r>
            <a:r>
              <a:rPr lang="en-GB" altLang="zh-CN" sz="1000" dirty="0"/>
              <a:t>7D1S2U, </a:t>
            </a:r>
            <a:r>
              <a:rPr lang="en-GB" altLang="zh-CN" sz="1000" dirty="0" smtClean="0"/>
              <a:t>S=6D:4G:4U</a:t>
            </a:r>
          </a:p>
          <a:p>
            <a:pPr lvl="2" hangingPunct="0"/>
            <a:endParaRPr lang="en-GB" altLang="zh-CN" sz="800" dirty="0"/>
          </a:p>
          <a:p>
            <a:pPr hangingPunct="0"/>
            <a:r>
              <a:rPr lang="en-GB" altLang="zh-CN" sz="1600" dirty="0" smtClean="0"/>
              <a:t>Test applicability</a:t>
            </a:r>
          </a:p>
          <a:p>
            <a:pPr lvl="1" hangingPunct="0"/>
            <a:r>
              <a:rPr lang="en-GB" altLang="zh-CN" sz="1200" dirty="0" smtClean="0"/>
              <a:t>The BS performance requirements for HST scenario are optional</a:t>
            </a:r>
            <a:endParaRPr lang="en-GB" altLang="zh-CN" sz="12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US" altLang="zh-CN" sz="1200" dirty="0" smtClean="0"/>
              <a:t>Not define PUCCH performance requirements for HST</a:t>
            </a:r>
            <a:endParaRPr lang="zh-CN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PUSCH</a:t>
            </a:r>
            <a:endParaRPr lang="zh-CN" altLang="en-US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xmlns="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673723"/>
              </p:ext>
            </p:extLst>
          </p:nvPr>
        </p:nvGraphicFramePr>
        <p:xfrm>
          <a:off x="251520" y="836712"/>
          <a:ext cx="8686802" cy="5564870"/>
        </p:xfrm>
        <a:graphic>
          <a:graphicData uri="http://schemas.openxmlformats.org/drawingml/2006/table">
            <a:tbl>
              <a:tblPr firstRow="1" firstCol="1" bandRow="1"/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115192498"/>
                    </a:ext>
                  </a:extLst>
                </a:gridCol>
                <a:gridCol w="1699678">
                  <a:extLst>
                    <a:ext uri="{9D8B030D-6E8A-4147-A177-3AD203B41FA5}">
                      <a16:colId xmlns:a16="http://schemas.microsoft.com/office/drawing/2014/main" xmlns="" val="1375557807"/>
                    </a:ext>
                  </a:extLst>
                </a:gridCol>
                <a:gridCol w="1396666"/>
                <a:gridCol w="158996"/>
                <a:gridCol w="1419587">
                  <a:extLst>
                    <a:ext uri="{9D8B030D-6E8A-4147-A177-3AD203B41FA5}">
                      <a16:colId xmlns:a16="http://schemas.microsoft.com/office/drawing/2014/main" xmlns="" val="3430033481"/>
                    </a:ext>
                  </a:extLst>
                </a:gridCol>
                <a:gridCol w="1419587"/>
              </a:tblGrid>
              <a:tr h="1880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alue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358880"/>
                  </a:ext>
                </a:extLst>
              </a:tr>
              <a:tr h="1880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350km/h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 = 500km/h</a:t>
                      </a: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931505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2498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</a:t>
                      </a:r>
                      <a:r>
                        <a:rPr lang="en-GB" sz="1050" noProof="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8711282"/>
                  </a:ext>
                </a:extLst>
              </a:tr>
              <a:tr h="129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FFS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2, FFS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on 1</a:t>
                      </a: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2,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964014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357649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 smtClean="0"/>
                        <a:t>15kHz,</a:t>
                      </a:r>
                      <a:r>
                        <a:rPr lang="en-GB" altLang="zh-CN" sz="1050" baseline="0" noProof="0" dirty="0" smtClean="0"/>
                        <a:t> 30kHz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54432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Reference signal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 1+1+1</a:t>
                      </a:r>
                      <a:endParaRPr kumimoji="1" lang="en-GB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 with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GB" altLang="zh-CN" sz="105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02151103"/>
                  </a:ext>
                </a:extLst>
              </a:tr>
              <a:tr h="3354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(for simulation</a:t>
                      </a:r>
                      <a:r>
                        <a:rPr lang="en-US" altLang="zh-CN" sz="1050" baseline="0" dirty="0" smtClean="0"/>
                        <a:t> alignment</a:t>
                      </a:r>
                      <a:r>
                        <a:rPr lang="en-US" altLang="zh-CN" sz="1050" dirty="0" smtClean="0"/>
                        <a:t>) </a:t>
                      </a:r>
                    </a:p>
                    <a:p>
                      <a:pPr marL="914400" marR="0" lvl="2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smtClean="0"/>
                        <a:t>(Note</a:t>
                      </a:r>
                      <a:r>
                        <a:rPr lang="en-US" altLang="zh-CN" sz="1050" baseline="0" dirty="0" smtClean="0"/>
                        <a:t> 1</a:t>
                      </a:r>
                      <a:r>
                        <a:rPr lang="en-US" altLang="zh-CN" sz="1050" dirty="0" smtClean="0"/>
                        <a:t>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2" hangingPunct="0"/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(for simulation alignment)</a:t>
                      </a:r>
                    </a:p>
                    <a:p>
                      <a:pPr lvl="2" hangingPunct="0"/>
                      <a:r>
                        <a:rPr kumimoji="1" lang="en-US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(Note</a:t>
                      </a:r>
                      <a:r>
                        <a:rPr kumimoji="1" lang="en-US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kumimoji="1" lang="en-US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vl="2" hangingPunct="0"/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3379793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00096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/>
                        <a:t>start symbol 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793208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altLang="zh-CN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12939419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6139130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</a:t>
                      </a: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 2 and MCS 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space: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MCS</a:t>
                      </a: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2, FFS on MCS 16</a:t>
                      </a: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</a:t>
                      </a: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 and MCS 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050" kern="120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9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Doppler shift</a:t>
                      </a:r>
                      <a:endParaRPr lang="en-GB" sz="105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 SCS: 1740Hz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sz="1050" kern="1200" noProof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kern="120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 SCS: 3334Hz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85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2.1GHz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  <a:endParaRPr kumimoji="1" lang="en-GB" sz="1050" kern="1200" baseline="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 SCS: 1.8GHz (Band n3)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05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 SCS: 3.6GHz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zh-CN" sz="1200" kern="1200" baseline="0" noProof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42473166"/>
                  </a:ext>
                </a:extLst>
              </a:tr>
              <a:tr h="538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HST single-tap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channel model:</a:t>
                      </a:r>
                      <a:endParaRPr lang="en-GB" altLang="zh-CN" sz="1050" noProof="0" dirty="0" smtClean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Tunnel: Ds=300m,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=2m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Open space: Ds=700m, </a:t>
                      </a:r>
                      <a:r>
                        <a:rPr lang="en-GB" altLang="zh-CN" sz="1050" baseline="0" noProof="0" dirty="0" err="1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050" baseline="0" noProof="0" dirty="0" smtClean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=150m</a:t>
                      </a:r>
                      <a:endParaRPr lang="en-GB" altLang="zh-CN" sz="1050" noProof="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GB" altLang="zh-CN" sz="120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4786565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10MHz; </a:t>
                      </a:r>
                      <a:r>
                        <a:rPr kumimoji="1" lang="en-GB" altLang="zh-CN" sz="105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050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40MHz</a:t>
                      </a:r>
                      <a:endParaRPr kumimoji="1" lang="en-GB" altLang="zh-CN" sz="1050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2039032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55922388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0705625"/>
                  </a:ext>
                </a:extLst>
              </a:tr>
              <a:tr h="3588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/>
                        <a:t>Code block group, Frequency hopping, Limited buffer rate matching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22200636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050" noProof="0"/>
                        <a:t>Number of HARQ transmissions </a:t>
                      </a:r>
                      <a:endParaRPr lang="en-GB" sz="105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05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5498067"/>
                  </a:ext>
                </a:extLst>
              </a:tr>
              <a:tr h="1794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/>
                        <a:t>SNR @70% of maximum throughput</a:t>
                      </a: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5215549"/>
                  </a:ext>
                </a:extLst>
              </a:tr>
              <a:tr h="179423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noProof="0" dirty="0" smtClean="0"/>
                        <a:t>Note</a:t>
                      </a:r>
                      <a:r>
                        <a:rPr lang="en-GB" altLang="zh-CN" sz="1050" baseline="0" noProof="0" dirty="0" smtClean="0"/>
                        <a:t> 1: Company is encouraged to evaluate the performance difference between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2 and</a:t>
                      </a:r>
                      <a:r>
                        <a:rPr lang="en-US" altLang="zh-CN" sz="1050" baseline="0" dirty="0" smtClean="0"/>
                        <a:t> </a:t>
                      </a:r>
                      <a:r>
                        <a:rPr lang="en-US" altLang="zh-CN" sz="1050" i="1" dirty="0" smtClean="0"/>
                        <a:t>l</a:t>
                      </a:r>
                      <a:r>
                        <a:rPr lang="en-US" altLang="zh-CN" sz="1050" i="1" baseline="-25000" dirty="0" smtClean="0"/>
                        <a:t>0</a:t>
                      </a:r>
                      <a:r>
                        <a:rPr lang="en-US" altLang="zh-CN" sz="1050" dirty="0" smtClean="0"/>
                        <a:t> = 3</a:t>
                      </a:r>
                      <a:endParaRPr lang="en-GB" altLang="zh-CN" sz="1050" noProof="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sz="105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27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4096"/>
          </a:xfrm>
        </p:spPr>
        <p:txBody>
          <a:bodyPr>
            <a:normAutofit/>
          </a:bodyPr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Scenario Y</a:t>
            </a:r>
            <a:endParaRPr lang="en-US" altLang="zh-CN" dirty="0"/>
          </a:p>
          <a:p>
            <a:pPr lvl="1"/>
            <a:r>
              <a:rPr lang="en-US" altLang="zh-CN" dirty="0" smtClean="0"/>
              <a:t>15kHz SCS</a:t>
            </a:r>
          </a:p>
          <a:p>
            <a:pPr lvl="2"/>
            <a:r>
              <a:rPr lang="en-US" altLang="zh-CN" sz="2500" dirty="0"/>
              <a:t>A  = </a:t>
            </a:r>
            <a:r>
              <a:rPr lang="en-US" altLang="zh-CN" sz="2500" dirty="0" smtClean="0"/>
              <a:t>10us, </a:t>
            </a:r>
            <a:r>
              <a:rPr lang="en-GB" altLang="zh-CN" sz="2500" dirty="0" err="1" smtClean="0"/>
              <a:t>Δω</a:t>
            </a:r>
            <a:r>
              <a:rPr lang="en-GB" altLang="zh-CN" sz="2500" dirty="0" smtClean="0"/>
              <a:t> </a:t>
            </a:r>
            <a:r>
              <a:rPr lang="en-GB" altLang="zh-CN" sz="2500" dirty="0"/>
              <a:t>= </a:t>
            </a:r>
            <a:r>
              <a:rPr lang="en-GB" altLang="zh-CN" sz="2500" dirty="0" smtClean="0"/>
              <a:t>0.13s </a:t>
            </a:r>
            <a:r>
              <a:rPr lang="en-GB" altLang="zh-CN" sz="2500" dirty="0"/>
              <a:t>– </a:t>
            </a:r>
            <a:r>
              <a:rPr lang="en-GB" altLang="zh-CN" sz="2500" dirty="0" smtClean="0"/>
              <a:t>1</a:t>
            </a:r>
            <a:endParaRPr lang="en-US" altLang="zh-CN" sz="2200" dirty="0" smtClean="0"/>
          </a:p>
          <a:p>
            <a:pPr lvl="1"/>
            <a:r>
              <a:rPr lang="en-US" altLang="zh-CN" dirty="0" smtClean="0"/>
              <a:t>30kHz SCS </a:t>
            </a:r>
          </a:p>
          <a:p>
            <a:pPr lvl="2"/>
            <a:r>
              <a:rPr lang="en-US" altLang="zh-CN" sz="2500" dirty="0" smtClean="0"/>
              <a:t>A  = 5us, </a:t>
            </a:r>
            <a:r>
              <a:rPr lang="en-GB" altLang="zh-CN" sz="2500" dirty="0" err="1" smtClean="0"/>
              <a:t>Δω</a:t>
            </a:r>
            <a:r>
              <a:rPr lang="en-GB" altLang="zh-CN" sz="2500" dirty="0" smtClean="0"/>
              <a:t> = 0.26s – 1</a:t>
            </a:r>
          </a:p>
          <a:p>
            <a:pPr lvl="1"/>
            <a:r>
              <a:rPr lang="en-GB" altLang="zh-CN" dirty="0" smtClean="0">
                <a:solidFill>
                  <a:schemeClr val="dk1"/>
                </a:solidFill>
              </a:rPr>
              <a:t>Note: Scenario X and Z also need to be scaled for 30kHz SCS if Scenario X and Z are agreed after March discussion</a:t>
            </a:r>
          </a:p>
          <a:p>
            <a:pPr lvl="1"/>
            <a:endParaRPr lang="en-GB" altLang="zh-CN" sz="1500" dirty="0"/>
          </a:p>
          <a:p>
            <a:r>
              <a:rPr lang="en-GB" altLang="zh-CN" dirty="0" smtClean="0"/>
              <a:t>CBW / SCS</a:t>
            </a:r>
          </a:p>
          <a:p>
            <a:pPr lvl="1"/>
            <a:r>
              <a:rPr lang="en-GB" altLang="zh-CN" dirty="0" smtClean="0"/>
              <a:t>10MHz / 15kHz</a:t>
            </a:r>
          </a:p>
          <a:p>
            <a:pPr lvl="1"/>
            <a:r>
              <a:rPr lang="en-GB" altLang="zh-CN" dirty="0" smtClean="0"/>
              <a:t>40MHz / 30kHz</a:t>
            </a:r>
          </a:p>
          <a:p>
            <a:pPr lvl="1"/>
            <a:endParaRPr lang="en-GB" altLang="zh-CN" sz="1500" dirty="0" smtClean="0"/>
          </a:p>
          <a:p>
            <a:r>
              <a:rPr lang="en-US" altLang="zh-CN" dirty="0" smtClean="0"/>
              <a:t>Allocated RBs </a:t>
            </a:r>
            <a:r>
              <a:rPr lang="en-US" altLang="zh-CN" dirty="0"/>
              <a:t>for SRS</a:t>
            </a:r>
          </a:p>
          <a:p>
            <a:pPr lvl="1"/>
            <a:r>
              <a:rPr lang="en-US" altLang="zh-CN" sz="2500" dirty="0"/>
              <a:t>10 MHz CBW / 15 kHz SCS: </a:t>
            </a:r>
            <a:r>
              <a:rPr lang="en-US" altLang="zh-CN" sz="2500" dirty="0" smtClean="0"/>
              <a:t>40 contiguously allocated RBs starting from RPB index 0</a:t>
            </a:r>
            <a:endParaRPr lang="en-US" altLang="zh-CN" sz="2500" dirty="0"/>
          </a:p>
          <a:p>
            <a:pPr lvl="1"/>
            <a:r>
              <a:rPr lang="en-US" altLang="zh-CN" sz="2500" dirty="0"/>
              <a:t>40 MHz CBW / 30 KHz SCS: </a:t>
            </a:r>
            <a:r>
              <a:rPr lang="en-US" altLang="zh-CN" sz="2500" dirty="0" smtClean="0"/>
              <a:t>80 contiguously allocated RBs starting from PRB index 0</a:t>
            </a:r>
          </a:p>
          <a:p>
            <a:pPr lvl="1"/>
            <a:endParaRPr lang="en-US" altLang="zh-CN" sz="1500" dirty="0">
              <a:solidFill>
                <a:srgbClr val="FF0000"/>
              </a:solidFill>
            </a:endParaRPr>
          </a:p>
          <a:p>
            <a:r>
              <a:rPr lang="en-US" altLang="zh-CN" dirty="0"/>
              <a:t>Allocated RBs for PUSCH</a:t>
            </a:r>
          </a:p>
          <a:p>
            <a:pPr lvl="1"/>
            <a:r>
              <a:rPr lang="en-US" altLang="zh-CN" dirty="0"/>
              <a:t>10 MHz CBW / 15 kHz SCS: 25 </a:t>
            </a:r>
            <a:r>
              <a:rPr lang="en-US" altLang="zh-CN" dirty="0" smtClean="0"/>
              <a:t>continuously </a:t>
            </a:r>
            <a:r>
              <a:rPr lang="en-US" altLang="zh-CN" dirty="0"/>
              <a:t>allocated RBs for each UE</a:t>
            </a:r>
          </a:p>
          <a:p>
            <a:pPr lvl="2"/>
            <a:r>
              <a:rPr lang="en-US" altLang="zh-CN" dirty="0"/>
              <a:t>Starting PRB index</a:t>
            </a:r>
          </a:p>
          <a:p>
            <a:pPr lvl="3"/>
            <a:r>
              <a:rPr lang="en-US" altLang="zh-CN" dirty="0"/>
              <a:t> Moving UE: 0 </a:t>
            </a:r>
          </a:p>
          <a:p>
            <a:pPr lvl="3"/>
            <a:r>
              <a:rPr lang="en-US" altLang="zh-CN" dirty="0"/>
              <a:t>Stationary UE: 25</a:t>
            </a:r>
          </a:p>
          <a:p>
            <a:pPr lvl="1"/>
            <a:r>
              <a:rPr lang="en-US" altLang="zh-CN" dirty="0"/>
              <a:t>40MHz CBW / 30 KHz SCS: 50 RBs continuously allocated for each UE</a:t>
            </a:r>
          </a:p>
          <a:p>
            <a:pPr lvl="2"/>
            <a:r>
              <a:rPr lang="en-US" altLang="zh-CN" dirty="0"/>
              <a:t>Starting PRB index</a:t>
            </a:r>
          </a:p>
          <a:p>
            <a:pPr lvl="3"/>
            <a:r>
              <a:rPr lang="en-US" altLang="zh-CN" dirty="0"/>
              <a:t>Moving UE: 0</a:t>
            </a:r>
          </a:p>
          <a:p>
            <a:pPr lvl="3"/>
            <a:r>
              <a:rPr lang="en-US" altLang="zh-CN" dirty="0"/>
              <a:t>Stationary UE: </a:t>
            </a:r>
            <a:r>
              <a:rPr lang="en-US" altLang="zh-CN" dirty="0" smtClean="0"/>
              <a:t>50</a:t>
            </a:r>
          </a:p>
          <a:p>
            <a:r>
              <a:rPr lang="en-GB" altLang="zh-CN" dirty="0"/>
              <a:t>DMRS: </a:t>
            </a:r>
            <a:r>
              <a:rPr lang="en-GB" altLang="zh-CN" dirty="0" smtClean="0"/>
              <a:t>1+1+1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97555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3204" y="2203"/>
            <a:ext cx="8229600" cy="944169"/>
          </a:xfrm>
        </p:spPr>
        <p:txBody>
          <a:bodyPr/>
          <a:lstStyle/>
          <a:p>
            <a:r>
              <a:rPr lang="en-US" altLang="zh-CN" dirty="0" smtClean="0"/>
              <a:t>UL timing 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46372"/>
            <a:ext cx="8568952" cy="572298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3100" dirty="0" smtClean="0"/>
              <a:t>TDD </a:t>
            </a:r>
            <a:r>
              <a:rPr lang="en-US" altLang="zh-CN" sz="3100" dirty="0"/>
              <a:t>configuration</a:t>
            </a:r>
          </a:p>
          <a:p>
            <a:pPr lvl="1" hangingPunct="0"/>
            <a:r>
              <a:rPr lang="en-US" altLang="zh-CN" dirty="0"/>
              <a:t>Reuse the existing TDD </a:t>
            </a:r>
            <a:r>
              <a:rPr lang="en-US" altLang="zh-CN" dirty="0" smtClean="0"/>
              <a:t>configurations</a:t>
            </a:r>
          </a:p>
          <a:p>
            <a:pPr lvl="2" hangingPunct="0"/>
            <a:r>
              <a:rPr lang="en-US" altLang="zh-CN" dirty="0" smtClean="0"/>
              <a:t>15 </a:t>
            </a:r>
            <a:r>
              <a:rPr lang="en-US" altLang="zh-CN" dirty="0"/>
              <a:t>kHz SCS: </a:t>
            </a:r>
            <a:r>
              <a:rPr lang="en-GB" altLang="zh-CN" dirty="0"/>
              <a:t>3D1S1U, S=10D:2G:2U</a:t>
            </a:r>
            <a:endParaRPr lang="en-US" altLang="zh-CN" dirty="0"/>
          </a:p>
          <a:p>
            <a:pPr lvl="2"/>
            <a:r>
              <a:rPr lang="en-US" altLang="zh-CN" dirty="0"/>
              <a:t>30 kHz SCS: </a:t>
            </a:r>
            <a:r>
              <a:rPr lang="en-GB" altLang="zh-CN" dirty="0"/>
              <a:t>7D1S2U, S=6D:4G:4U</a:t>
            </a:r>
            <a:endParaRPr lang="en-US" altLang="zh-CN" dirty="0"/>
          </a:p>
          <a:p>
            <a:r>
              <a:rPr lang="en-US" altLang="zh-CN" sz="3100" dirty="0" smtClean="0"/>
              <a:t>PUSCH transmission</a:t>
            </a:r>
          </a:p>
          <a:p>
            <a:pPr lvl="1"/>
            <a:r>
              <a:rPr lang="en-US" altLang="zh-CN" dirty="0" smtClean="0"/>
              <a:t>FDD</a:t>
            </a:r>
          </a:p>
          <a:p>
            <a:pPr lvl="2"/>
            <a:r>
              <a:rPr lang="en-GB" altLang="zh-CN" dirty="0"/>
              <a:t>S</a:t>
            </a:r>
            <a:r>
              <a:rPr lang="en-GB" altLang="zh-CN" dirty="0" smtClean="0"/>
              <a:t>lots </a:t>
            </a:r>
            <a:r>
              <a:rPr lang="en-GB" altLang="zh-CN" dirty="0"/>
              <a:t>#0, #2, #4, #6, and #8 in radio </a:t>
            </a:r>
            <a:r>
              <a:rPr lang="en-GB" altLang="zh-CN" dirty="0" smtClean="0"/>
              <a:t>frames</a:t>
            </a:r>
          </a:p>
          <a:p>
            <a:pPr lvl="1"/>
            <a:r>
              <a:rPr lang="en-GB" altLang="zh-CN" dirty="0" smtClean="0"/>
              <a:t>TDD</a:t>
            </a:r>
          </a:p>
          <a:p>
            <a:pPr lvl="2"/>
            <a:r>
              <a:rPr lang="en-GB" altLang="zh-CN" dirty="0" smtClean="0"/>
              <a:t>15 kHz SCS: slots </a:t>
            </a:r>
            <a:r>
              <a:rPr lang="en-GB" altLang="zh-CN" dirty="0"/>
              <a:t>#4 and #9 in radio </a:t>
            </a:r>
            <a:r>
              <a:rPr lang="en-GB" altLang="zh-CN" dirty="0" smtClean="0"/>
              <a:t>frames</a:t>
            </a:r>
          </a:p>
          <a:p>
            <a:pPr lvl="2"/>
            <a:r>
              <a:rPr lang="en-GB" altLang="zh-CN" dirty="0" smtClean="0"/>
              <a:t>30 kHz SCS: slots </a:t>
            </a:r>
            <a:r>
              <a:rPr lang="en-GB" altLang="zh-CN" dirty="0"/>
              <a:t>#8, #9, #18 and #19 in radio </a:t>
            </a:r>
            <a:r>
              <a:rPr lang="en-GB" altLang="zh-CN" dirty="0" smtClean="0"/>
              <a:t>frames</a:t>
            </a:r>
          </a:p>
          <a:p>
            <a:r>
              <a:rPr lang="en-GB" altLang="zh-CN" sz="3100" dirty="0"/>
              <a:t>SRS transmission (optional)</a:t>
            </a:r>
          </a:p>
          <a:p>
            <a:pPr lvl="1"/>
            <a:r>
              <a:rPr lang="en-GB" altLang="zh-CN" dirty="0" smtClean="0"/>
              <a:t>FDD </a:t>
            </a:r>
            <a:endParaRPr lang="en-GB" altLang="zh-CN" dirty="0"/>
          </a:p>
          <a:p>
            <a:pPr lvl="2"/>
            <a:r>
              <a:rPr lang="en-US" altLang="zh-CN" dirty="0" smtClean="0"/>
              <a:t>Slot #1 </a:t>
            </a:r>
            <a:r>
              <a:rPr lang="en-US" altLang="zh-CN" dirty="0"/>
              <a:t>in radio frames</a:t>
            </a:r>
            <a:endParaRPr lang="en-GB" altLang="zh-CN" dirty="0"/>
          </a:p>
          <a:p>
            <a:pPr lvl="1"/>
            <a:r>
              <a:rPr lang="en-GB" altLang="zh-CN" dirty="0" smtClean="0"/>
              <a:t>TDD</a:t>
            </a:r>
            <a:endParaRPr lang="en-GB" altLang="zh-CN" dirty="0"/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last symbol in the special </a:t>
            </a:r>
            <a:r>
              <a:rPr lang="en-US" altLang="zh-CN" dirty="0" smtClean="0"/>
              <a:t>slot </a:t>
            </a:r>
            <a:r>
              <a:rPr lang="en-US" altLang="zh-CN" dirty="0" smtClean="0">
                <a:solidFill>
                  <a:srgbClr val="FF0000"/>
                </a:solidFill>
              </a:rPr>
              <a:t>(Further check is needed)</a:t>
            </a:r>
            <a:endParaRPr lang="en-US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/>
              <a:t>15kHz SCS: last symbol </a:t>
            </a:r>
            <a:r>
              <a:rPr lang="x-none" altLang="zh-CN" dirty="0"/>
              <a:t>in </a:t>
            </a:r>
            <a:r>
              <a:rPr lang="x-none" altLang="zh-CN" dirty="0" smtClean="0">
                <a:solidFill>
                  <a:srgbClr val="FF0000"/>
                </a:solidFill>
              </a:rPr>
              <a:t>slot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x-none" altLang="zh-CN" dirty="0" smtClean="0">
                <a:solidFill>
                  <a:srgbClr val="FF0000"/>
                </a:solidFill>
              </a:rPr>
              <a:t>#3 </a:t>
            </a:r>
            <a:r>
              <a:rPr lang="x-none" altLang="zh-CN" dirty="0">
                <a:solidFill>
                  <a:srgbClr val="FF0000"/>
                </a:solidFill>
              </a:rPr>
              <a:t>in radio frames</a:t>
            </a:r>
            <a:endParaRPr lang="en-US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/>
              <a:t>30kHz SCS: last symbol </a:t>
            </a:r>
            <a:r>
              <a:rPr lang="x-none" altLang="zh-CN" dirty="0"/>
              <a:t>in </a:t>
            </a:r>
            <a:r>
              <a:rPr lang="x-none" altLang="zh-CN" dirty="0" smtClean="0">
                <a:solidFill>
                  <a:srgbClr val="FF0000"/>
                </a:solidFill>
              </a:rPr>
              <a:t>slot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x-none" altLang="zh-CN" dirty="0" smtClean="0">
                <a:solidFill>
                  <a:srgbClr val="FF0000"/>
                </a:solidFill>
              </a:rPr>
              <a:t>#7 </a:t>
            </a:r>
            <a:r>
              <a:rPr lang="x-none" altLang="zh-CN" dirty="0">
                <a:solidFill>
                  <a:srgbClr val="FF0000"/>
                </a:solidFill>
              </a:rPr>
              <a:t>in radio </a:t>
            </a:r>
            <a:r>
              <a:rPr lang="x-none" altLang="zh-CN" dirty="0" smtClean="0">
                <a:solidFill>
                  <a:srgbClr val="FF0000"/>
                </a:solidFill>
              </a:rPr>
              <a:t>frames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6257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UL timing adjustment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sz="2800" dirty="0" smtClean="0"/>
              <a:t>Antenna configuration: </a:t>
            </a:r>
          </a:p>
          <a:p>
            <a:pPr lvl="1"/>
            <a:r>
              <a:rPr lang="en-US" altLang="zh-CN" sz="2400" dirty="0" smtClean="0"/>
              <a:t>1x2</a:t>
            </a:r>
          </a:p>
          <a:p>
            <a:r>
              <a:rPr lang="en-US" altLang="zh-CN" sz="2800" dirty="0" smtClean="0"/>
              <a:t>Waveform: </a:t>
            </a:r>
          </a:p>
          <a:p>
            <a:pPr lvl="1"/>
            <a:r>
              <a:rPr lang="en-US" altLang="zh-CN" sz="2400" dirty="0" smtClean="0"/>
              <a:t>CP-OFDM</a:t>
            </a:r>
          </a:p>
          <a:p>
            <a:r>
              <a:rPr lang="en-US" altLang="zh-CN" sz="2800" dirty="0" smtClean="0"/>
              <a:t>PUSCH mapping type</a:t>
            </a:r>
          </a:p>
          <a:p>
            <a:pPr lvl="1"/>
            <a:r>
              <a:rPr lang="en-US" altLang="zh-CN" sz="2400" dirty="0" smtClean="0"/>
              <a:t>Type A and Type B</a:t>
            </a:r>
          </a:p>
          <a:p>
            <a:pPr lvl="1"/>
            <a:r>
              <a:rPr lang="en-US" altLang="zh-CN" sz="2400" i="1" dirty="0"/>
              <a:t>l</a:t>
            </a:r>
            <a:r>
              <a:rPr lang="en-US" altLang="zh-CN" sz="2400" i="1" baseline="-25000" dirty="0"/>
              <a:t>0</a:t>
            </a:r>
            <a:r>
              <a:rPr lang="en-US" altLang="zh-CN" sz="2400" dirty="0"/>
              <a:t> = </a:t>
            </a:r>
            <a:r>
              <a:rPr lang="en-US" altLang="zh-CN" sz="2400" dirty="0" smtClean="0"/>
              <a:t>2</a:t>
            </a:r>
          </a:p>
          <a:p>
            <a:r>
              <a:rPr lang="en-US" altLang="zh-CN" sz="2800" dirty="0" smtClean="0"/>
              <a:t>MCS</a:t>
            </a:r>
          </a:p>
          <a:p>
            <a:pPr lvl="1"/>
            <a:r>
              <a:rPr lang="en-US" altLang="zh-CN" sz="2400" dirty="0" smtClean="0"/>
              <a:t>MCS 16</a:t>
            </a:r>
          </a:p>
          <a:p>
            <a:r>
              <a:rPr lang="en-GB" altLang="zh-CN" sz="2800" dirty="0" smtClean="0"/>
              <a:t>Test </a:t>
            </a:r>
            <a:r>
              <a:rPr lang="en-GB" altLang="zh-CN" sz="2800" dirty="0"/>
              <a:t>metric</a:t>
            </a:r>
          </a:p>
          <a:p>
            <a:pPr lvl="1"/>
            <a:r>
              <a:rPr lang="x-none" altLang="zh-CN" sz="2400" dirty="0"/>
              <a:t>Reuse LTE </a:t>
            </a:r>
            <a:r>
              <a:rPr lang="en-US" altLang="zh-CN" sz="2400" dirty="0"/>
              <a:t>test metric</a:t>
            </a:r>
          </a:p>
          <a:p>
            <a:pPr lvl="2"/>
            <a:r>
              <a:rPr lang="en-US" altLang="zh-CN" sz="2100" dirty="0"/>
              <a:t>M</a:t>
            </a:r>
            <a:r>
              <a:rPr lang="x-none" altLang="zh-CN" sz="2100" dirty="0"/>
              <a:t>aximum throughput for an FRC equals </a:t>
            </a:r>
            <a:r>
              <a:rPr lang="en-US" altLang="zh-CN" sz="2100" dirty="0"/>
              <a:t>to </a:t>
            </a:r>
            <a:r>
              <a:rPr lang="x-none" altLang="zh-CN" sz="2100" dirty="0"/>
              <a:t>the </a:t>
            </a:r>
            <a:r>
              <a:rPr lang="en-US" altLang="zh-CN" sz="2100" dirty="0"/>
              <a:t>p</a:t>
            </a:r>
            <a:r>
              <a:rPr lang="x-none" altLang="zh-CN" sz="2100" dirty="0"/>
              <a:t>ayload size* the </a:t>
            </a:r>
            <a:r>
              <a:rPr lang="en-US" altLang="zh-CN" sz="2100" dirty="0"/>
              <a:t>n</a:t>
            </a:r>
            <a:r>
              <a:rPr lang="x-none" altLang="zh-CN" sz="2100" dirty="0"/>
              <a:t>umber of uplink subframes per second in which PUSCH is transmitted</a:t>
            </a:r>
            <a:endParaRPr lang="en-US" altLang="zh-CN" sz="2100" dirty="0"/>
          </a:p>
          <a:p>
            <a:pPr lvl="2"/>
            <a:r>
              <a:rPr lang="en-US" altLang="zh-CN" sz="2100" dirty="0"/>
              <a:t>SNR@70% of maximum throughput for the moving </a:t>
            </a:r>
            <a:r>
              <a:rPr lang="en-US" altLang="zh-CN" sz="2100" dirty="0" smtClean="0"/>
              <a:t>UE</a:t>
            </a:r>
            <a:endParaRPr lang="en-US" altLang="zh-CN" sz="2100" dirty="0"/>
          </a:p>
        </p:txBody>
      </p:sp>
    </p:spTree>
    <p:extLst>
      <p:ext uri="{BB962C8B-B14F-4D97-AF65-F5344CB8AC3E}">
        <p14:creationId xmlns:p14="http://schemas.microsoft.com/office/powerpoint/2010/main" val="197887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3166</TotalTime>
  <Words>811</Words>
  <Application>Microsoft Office PowerPoint</Application>
  <PresentationFormat>全屏显示(4:3)</PresentationFormat>
  <Paragraphs>187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#93   Reno, Nevada, US, Nov 18-22, 2019</vt:lpstr>
      <vt:lpstr>Background</vt:lpstr>
      <vt:lpstr>PUSCH</vt:lpstr>
      <vt:lpstr>PUSCH</vt:lpstr>
      <vt:lpstr>Simulation assumption for PUSCH</vt:lpstr>
      <vt:lpstr>UL timing adjustment</vt:lpstr>
      <vt:lpstr>UL timing adjustment</vt:lpstr>
      <vt:lpstr>UL timing adjustment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Daixizeng</cp:lastModifiedBy>
  <cp:revision>370</cp:revision>
  <dcterms:created xsi:type="dcterms:W3CDTF">2016-01-12T08:39:50Z</dcterms:created>
  <dcterms:modified xsi:type="dcterms:W3CDTF">2019-11-22T02:54:41Z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(3)sE7lHIvnx+jEgBDsOy+zn00gPVDQZTjYdN8kiR1zDSHgVnkVHXXSDmSqcWcjuG4QNIYh0tvT
jrIs588gGFwYFsNMB8Kq7r7N+VpwMvhvErZKI8hI8iK65SCbM3rndVu/RmcjDCimB8uQFy5Z
JVUuyOuUKFN1+iI7beMaVaYfH/Vuo4+5tYcPb7jhFSdpeNTHaaiIQGD666D6bRDJysqEkcUJ
IjFJCJyTJRXyefjsyA</vt:lpwstr>
  </property>
  <property fmtid="{D5CDD505-2E9C-101B-9397-08002B2CF9AE}" pid="3" name="_2015_ms_pID_7253431">
    <vt:lpwstr>kuVDqWfNvoil2ITong+vyhOYIyVoh3jZOnc/+m4HOTfEa1Ag+1H16s
FJw/senOj8CfeVhA/bUj7+72aRjWnotiAHkEDxYPW1vNYa0TwmPQ17vj7snyDwheG7sZuYkN
B+F6EbSzbxSRwae3pIFdmeKHyIlmA5Ac59QhBMgC2smTa0Ce4MawYFif7BsohrzLH/RKsl33
Me5oicA2AAkL/lvY+frAetaU6B65fp3n4GeP</vt:lpwstr>
  </property>
  <property fmtid="{D5CDD505-2E9C-101B-9397-08002B2CF9AE}" pid="4" name="_2015_ms_pID_7253432">
    <vt:lpwstr>nkhDPEsTl8J3WaZlzCD21MixT8p80kHmiOdX
hrZOcT7JlOwECMUUbxNhC9KGFfTfGIvFW6fML5X2c1H4C3PJTV0=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1569032609</vt:lpwstr>
  </property>
</Properties>
</file>