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6"/>
    <p:sldMasterId id="2147483660" r:id="rId7"/>
  </p:sldMasterIdLst>
  <p:sldIdLst>
    <p:sldId id="268" r:id="rId8"/>
    <p:sldId id="265" r:id="rId9"/>
    <p:sldId id="257" r:id="rId10"/>
    <p:sldId id="269" r:id="rId11"/>
    <p:sldId id="270" r:id="rId12"/>
    <p:sldId id="260" r:id="rId13"/>
    <p:sldId id="266" r:id="rId14"/>
    <p:sldId id="264" r:id="rId15"/>
    <p:sldId id="267" r:id="rId16"/>
    <p:sldId id="258" r:id="rId17"/>
    <p:sldId id="263" r:id="rId18"/>
    <p:sldId id="259" r:id="rId19"/>
    <p:sldId id="261" r:id="rId20"/>
    <p:sldId id="262"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64" d="100"/>
          <a:sy n="64" d="100"/>
        </p:scale>
        <p:origin x="748" y="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3" Type="http://schemas.openxmlformats.org/officeDocument/2006/relationships/customXml" Target="../customXml/item3.xml"/><Relationship Id="rId21" Type="http://schemas.openxmlformats.org/officeDocument/2006/relationships/slide" Target="slides/slide14.xml"/><Relationship Id="rId7" Type="http://schemas.openxmlformats.org/officeDocument/2006/relationships/slideMaster" Target="slideMasters/slideMaster2.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4.xml"/><Relationship Id="rId24" Type="http://schemas.openxmlformats.org/officeDocument/2006/relationships/theme" Target="theme/theme1.xml"/><Relationship Id="rId5" Type="http://schemas.openxmlformats.org/officeDocument/2006/relationships/customXml" Target="../customXml/item5.xml"/><Relationship Id="rId15" Type="http://schemas.openxmlformats.org/officeDocument/2006/relationships/slide" Target="slides/slide8.xml"/><Relationship Id="rId23" Type="http://schemas.openxmlformats.org/officeDocument/2006/relationships/viewProps" Target="viewProps.xml"/><Relationship Id="rId10" Type="http://schemas.openxmlformats.org/officeDocument/2006/relationships/slide" Target="slides/slide3.xml"/><Relationship Id="rId19" Type="http://schemas.openxmlformats.org/officeDocument/2006/relationships/slide" Target="slides/slide12.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655A60-A819-4A69-8804-4498027C635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7BC30C71-3F7F-438E-82BC-B5FD2897F99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144E0A7F-5E87-40D5-BAB0-FFF6A36A52ED}"/>
              </a:ext>
            </a:extLst>
          </p:cNvPr>
          <p:cNvSpPr>
            <a:spLocks noGrp="1"/>
          </p:cNvSpPr>
          <p:nvPr>
            <p:ph type="dt" sz="half" idx="10"/>
          </p:nvPr>
        </p:nvSpPr>
        <p:spPr/>
        <p:txBody>
          <a:bodyPr/>
          <a:lstStyle/>
          <a:p>
            <a:fld id="{225EA4A4-954E-473C-A6EC-BA744BE500C9}" type="datetimeFigureOut">
              <a:rPr lang="en-GB" smtClean="0"/>
              <a:t>23/11/2019</a:t>
            </a:fld>
            <a:endParaRPr lang="en-GB"/>
          </a:p>
        </p:txBody>
      </p:sp>
      <p:sp>
        <p:nvSpPr>
          <p:cNvPr id="5" name="Footer Placeholder 4">
            <a:extLst>
              <a:ext uri="{FF2B5EF4-FFF2-40B4-BE49-F238E27FC236}">
                <a16:creationId xmlns:a16="http://schemas.microsoft.com/office/drawing/2014/main" id="{E944920A-17DA-4C88-A943-DB745D5B005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22EF5B2-BF88-43CE-ADE2-03F8DC4C404D}"/>
              </a:ext>
            </a:extLst>
          </p:cNvPr>
          <p:cNvSpPr>
            <a:spLocks noGrp="1"/>
          </p:cNvSpPr>
          <p:nvPr>
            <p:ph type="sldNum" sz="quarter" idx="12"/>
          </p:nvPr>
        </p:nvSpPr>
        <p:spPr/>
        <p:txBody>
          <a:bodyPr/>
          <a:lstStyle/>
          <a:p>
            <a:fld id="{59B5C927-8B01-41AF-A449-1E3EF0DA0033}" type="slidenum">
              <a:rPr lang="en-GB" smtClean="0"/>
              <a:t>‹#›</a:t>
            </a:fld>
            <a:endParaRPr lang="en-GB"/>
          </a:p>
        </p:txBody>
      </p:sp>
    </p:spTree>
    <p:extLst>
      <p:ext uri="{BB962C8B-B14F-4D97-AF65-F5344CB8AC3E}">
        <p14:creationId xmlns:p14="http://schemas.microsoft.com/office/powerpoint/2010/main" val="39830958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D93D26-6849-42A2-9CC4-D83D9A4B073E}"/>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EAAC9FA7-E4B8-4F5E-B568-5520CBF0246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3F32F98-A612-4CF6-AB54-B8AAB3BD3475}"/>
              </a:ext>
            </a:extLst>
          </p:cNvPr>
          <p:cNvSpPr>
            <a:spLocks noGrp="1"/>
          </p:cNvSpPr>
          <p:nvPr>
            <p:ph type="dt" sz="half" idx="10"/>
          </p:nvPr>
        </p:nvSpPr>
        <p:spPr/>
        <p:txBody>
          <a:bodyPr/>
          <a:lstStyle/>
          <a:p>
            <a:fld id="{225EA4A4-954E-473C-A6EC-BA744BE500C9}" type="datetimeFigureOut">
              <a:rPr lang="en-GB" smtClean="0"/>
              <a:t>23/11/2019</a:t>
            </a:fld>
            <a:endParaRPr lang="en-GB"/>
          </a:p>
        </p:txBody>
      </p:sp>
      <p:sp>
        <p:nvSpPr>
          <p:cNvPr id="5" name="Footer Placeholder 4">
            <a:extLst>
              <a:ext uri="{FF2B5EF4-FFF2-40B4-BE49-F238E27FC236}">
                <a16:creationId xmlns:a16="http://schemas.microsoft.com/office/drawing/2014/main" id="{DF85FD01-4318-4B37-BBA8-9702A363A23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DBEBEB2-5D29-4B7C-91BA-49BDBA8F9594}"/>
              </a:ext>
            </a:extLst>
          </p:cNvPr>
          <p:cNvSpPr>
            <a:spLocks noGrp="1"/>
          </p:cNvSpPr>
          <p:nvPr>
            <p:ph type="sldNum" sz="quarter" idx="12"/>
          </p:nvPr>
        </p:nvSpPr>
        <p:spPr/>
        <p:txBody>
          <a:bodyPr/>
          <a:lstStyle/>
          <a:p>
            <a:fld id="{59B5C927-8B01-41AF-A449-1E3EF0DA0033}" type="slidenum">
              <a:rPr lang="en-GB" smtClean="0"/>
              <a:t>‹#›</a:t>
            </a:fld>
            <a:endParaRPr lang="en-GB"/>
          </a:p>
        </p:txBody>
      </p:sp>
    </p:spTree>
    <p:extLst>
      <p:ext uri="{BB962C8B-B14F-4D97-AF65-F5344CB8AC3E}">
        <p14:creationId xmlns:p14="http://schemas.microsoft.com/office/powerpoint/2010/main" val="27516267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7DDDECB-55E8-4A9A-85E2-6297C64F3D0E}"/>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C944C16F-C9FA-4617-B641-85EEA1779F1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106666C-0202-4A3F-B550-3B4DD69B8C38}"/>
              </a:ext>
            </a:extLst>
          </p:cNvPr>
          <p:cNvSpPr>
            <a:spLocks noGrp="1"/>
          </p:cNvSpPr>
          <p:nvPr>
            <p:ph type="dt" sz="half" idx="10"/>
          </p:nvPr>
        </p:nvSpPr>
        <p:spPr/>
        <p:txBody>
          <a:bodyPr/>
          <a:lstStyle/>
          <a:p>
            <a:fld id="{225EA4A4-954E-473C-A6EC-BA744BE500C9}" type="datetimeFigureOut">
              <a:rPr lang="en-GB" smtClean="0"/>
              <a:t>23/11/2019</a:t>
            </a:fld>
            <a:endParaRPr lang="en-GB"/>
          </a:p>
        </p:txBody>
      </p:sp>
      <p:sp>
        <p:nvSpPr>
          <p:cNvPr id="5" name="Footer Placeholder 4">
            <a:extLst>
              <a:ext uri="{FF2B5EF4-FFF2-40B4-BE49-F238E27FC236}">
                <a16:creationId xmlns:a16="http://schemas.microsoft.com/office/drawing/2014/main" id="{2D8FEA08-A218-4872-A8C5-EDE8F188535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3117194-106A-4AF0-B194-0BCC1763827D}"/>
              </a:ext>
            </a:extLst>
          </p:cNvPr>
          <p:cNvSpPr>
            <a:spLocks noGrp="1"/>
          </p:cNvSpPr>
          <p:nvPr>
            <p:ph type="sldNum" sz="quarter" idx="12"/>
          </p:nvPr>
        </p:nvSpPr>
        <p:spPr/>
        <p:txBody>
          <a:bodyPr/>
          <a:lstStyle/>
          <a:p>
            <a:fld id="{59B5C927-8B01-41AF-A449-1E3EF0DA0033}" type="slidenum">
              <a:rPr lang="en-GB" smtClean="0"/>
              <a:t>‹#›</a:t>
            </a:fld>
            <a:endParaRPr lang="en-GB"/>
          </a:p>
        </p:txBody>
      </p:sp>
    </p:spTree>
    <p:extLst>
      <p:ext uri="{BB962C8B-B14F-4D97-AF65-F5344CB8AC3E}">
        <p14:creationId xmlns:p14="http://schemas.microsoft.com/office/powerpoint/2010/main" val="29024795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62BDD4DB-9E7D-4215-B5C3-C804ACA64495}" type="datetimeFigureOut">
              <a:rPr lang="zh-CN" altLang="en-US" smtClean="0"/>
              <a:t>2019/11/23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72277385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2BDD4DB-9E7D-4215-B5C3-C804ACA64495}" type="datetimeFigureOut">
              <a:rPr lang="zh-CN" altLang="en-US" smtClean="0"/>
              <a:t>2019/11/23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311084738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62BDD4DB-9E7D-4215-B5C3-C804ACA64495}" type="datetimeFigureOut">
              <a:rPr lang="zh-CN" altLang="en-US" smtClean="0"/>
              <a:t>2019/11/23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6187947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62BDD4DB-9E7D-4215-B5C3-C804ACA64495}" type="datetimeFigureOut">
              <a:rPr lang="zh-CN" altLang="en-US" smtClean="0"/>
              <a:t>2019/11/23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156854968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62BDD4DB-9E7D-4215-B5C3-C804ACA64495}" type="datetimeFigureOut">
              <a:rPr lang="zh-CN" altLang="en-US" smtClean="0"/>
              <a:t>2019/11/23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285554998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2BDD4DB-9E7D-4215-B5C3-C804ACA64495}" type="datetimeFigureOut">
              <a:rPr lang="zh-CN" altLang="en-US" smtClean="0"/>
              <a:t>2019/11/23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372971013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2BDD4DB-9E7D-4215-B5C3-C804ACA64495}" type="datetimeFigureOut">
              <a:rPr lang="zh-CN" altLang="en-US" smtClean="0"/>
              <a:t>2019/11/23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969017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2BDD4DB-9E7D-4215-B5C3-C804ACA64495}" type="datetimeFigureOut">
              <a:rPr lang="zh-CN" altLang="en-US" smtClean="0"/>
              <a:t>2019/11/23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21757437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61302D-6C98-4C19-B406-D596E4789DC3}"/>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74E7C607-4120-4E89-A529-CE78D0DA4D7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650FA2C-8A21-4AC6-9BE9-867F10DFD0FF}"/>
              </a:ext>
            </a:extLst>
          </p:cNvPr>
          <p:cNvSpPr>
            <a:spLocks noGrp="1"/>
          </p:cNvSpPr>
          <p:nvPr>
            <p:ph type="dt" sz="half" idx="10"/>
          </p:nvPr>
        </p:nvSpPr>
        <p:spPr/>
        <p:txBody>
          <a:bodyPr/>
          <a:lstStyle/>
          <a:p>
            <a:fld id="{225EA4A4-954E-473C-A6EC-BA744BE500C9}" type="datetimeFigureOut">
              <a:rPr lang="en-GB" smtClean="0"/>
              <a:t>23/11/2019</a:t>
            </a:fld>
            <a:endParaRPr lang="en-GB"/>
          </a:p>
        </p:txBody>
      </p:sp>
      <p:sp>
        <p:nvSpPr>
          <p:cNvPr id="5" name="Footer Placeholder 4">
            <a:extLst>
              <a:ext uri="{FF2B5EF4-FFF2-40B4-BE49-F238E27FC236}">
                <a16:creationId xmlns:a16="http://schemas.microsoft.com/office/drawing/2014/main" id="{73239D1B-EF32-4AAA-AD01-439E2B8FA61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AD91326-771E-4406-B046-2A2C14D9A934}"/>
              </a:ext>
            </a:extLst>
          </p:cNvPr>
          <p:cNvSpPr>
            <a:spLocks noGrp="1"/>
          </p:cNvSpPr>
          <p:nvPr>
            <p:ph type="sldNum" sz="quarter" idx="12"/>
          </p:nvPr>
        </p:nvSpPr>
        <p:spPr/>
        <p:txBody>
          <a:bodyPr/>
          <a:lstStyle/>
          <a:p>
            <a:fld id="{59B5C927-8B01-41AF-A449-1E3EF0DA0033}" type="slidenum">
              <a:rPr lang="en-GB" smtClean="0"/>
              <a:t>‹#›</a:t>
            </a:fld>
            <a:endParaRPr lang="en-GB"/>
          </a:p>
        </p:txBody>
      </p:sp>
    </p:spTree>
    <p:extLst>
      <p:ext uri="{BB962C8B-B14F-4D97-AF65-F5344CB8AC3E}">
        <p14:creationId xmlns:p14="http://schemas.microsoft.com/office/powerpoint/2010/main" val="344563639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2BDD4DB-9E7D-4215-B5C3-C804ACA64495}" type="datetimeFigureOut">
              <a:rPr lang="zh-CN" altLang="en-US" smtClean="0"/>
              <a:t>2019/11/23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318630443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2BDD4DB-9E7D-4215-B5C3-C804ACA64495}" type="datetimeFigureOut">
              <a:rPr lang="zh-CN" altLang="en-US" smtClean="0"/>
              <a:t>2019/11/23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329968606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2BDD4DB-9E7D-4215-B5C3-C804ACA64495}" type="datetimeFigureOut">
              <a:rPr lang="zh-CN" altLang="en-US" smtClean="0"/>
              <a:t>2019/11/23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17747922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AC4E03-6EAA-44D9-892C-892A84BA6B9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19F27F21-1949-4A8A-8C3C-73D5F30A6BF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1FFB797-E37D-4B40-868D-7CD4F8987223}"/>
              </a:ext>
            </a:extLst>
          </p:cNvPr>
          <p:cNvSpPr>
            <a:spLocks noGrp="1"/>
          </p:cNvSpPr>
          <p:nvPr>
            <p:ph type="dt" sz="half" idx="10"/>
          </p:nvPr>
        </p:nvSpPr>
        <p:spPr/>
        <p:txBody>
          <a:bodyPr/>
          <a:lstStyle/>
          <a:p>
            <a:fld id="{225EA4A4-954E-473C-A6EC-BA744BE500C9}" type="datetimeFigureOut">
              <a:rPr lang="en-GB" smtClean="0"/>
              <a:t>23/11/2019</a:t>
            </a:fld>
            <a:endParaRPr lang="en-GB"/>
          </a:p>
        </p:txBody>
      </p:sp>
      <p:sp>
        <p:nvSpPr>
          <p:cNvPr id="5" name="Footer Placeholder 4">
            <a:extLst>
              <a:ext uri="{FF2B5EF4-FFF2-40B4-BE49-F238E27FC236}">
                <a16:creationId xmlns:a16="http://schemas.microsoft.com/office/drawing/2014/main" id="{4BD42357-EAB6-46F6-8ED8-F33C7A404E4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3EF9B36-FE56-4A44-A528-B909C87A882C}"/>
              </a:ext>
            </a:extLst>
          </p:cNvPr>
          <p:cNvSpPr>
            <a:spLocks noGrp="1"/>
          </p:cNvSpPr>
          <p:nvPr>
            <p:ph type="sldNum" sz="quarter" idx="12"/>
          </p:nvPr>
        </p:nvSpPr>
        <p:spPr/>
        <p:txBody>
          <a:bodyPr/>
          <a:lstStyle/>
          <a:p>
            <a:fld id="{59B5C927-8B01-41AF-A449-1E3EF0DA0033}" type="slidenum">
              <a:rPr lang="en-GB" smtClean="0"/>
              <a:t>‹#›</a:t>
            </a:fld>
            <a:endParaRPr lang="en-GB"/>
          </a:p>
        </p:txBody>
      </p:sp>
    </p:spTree>
    <p:extLst>
      <p:ext uri="{BB962C8B-B14F-4D97-AF65-F5344CB8AC3E}">
        <p14:creationId xmlns:p14="http://schemas.microsoft.com/office/powerpoint/2010/main" val="7580401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266BEE-AA4D-4850-A5C1-99D9C48BB6DA}"/>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F78F4694-4E74-4875-AAC0-F56F49747B8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F6985133-5D32-4CCC-8FDD-82638F74CE2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EA001009-938C-4E87-A5DF-6BAD9FD43E6D}"/>
              </a:ext>
            </a:extLst>
          </p:cNvPr>
          <p:cNvSpPr>
            <a:spLocks noGrp="1"/>
          </p:cNvSpPr>
          <p:nvPr>
            <p:ph type="dt" sz="half" idx="10"/>
          </p:nvPr>
        </p:nvSpPr>
        <p:spPr/>
        <p:txBody>
          <a:bodyPr/>
          <a:lstStyle/>
          <a:p>
            <a:fld id="{225EA4A4-954E-473C-A6EC-BA744BE500C9}" type="datetimeFigureOut">
              <a:rPr lang="en-GB" smtClean="0"/>
              <a:t>23/11/2019</a:t>
            </a:fld>
            <a:endParaRPr lang="en-GB"/>
          </a:p>
        </p:txBody>
      </p:sp>
      <p:sp>
        <p:nvSpPr>
          <p:cNvPr id="6" name="Footer Placeholder 5">
            <a:extLst>
              <a:ext uri="{FF2B5EF4-FFF2-40B4-BE49-F238E27FC236}">
                <a16:creationId xmlns:a16="http://schemas.microsoft.com/office/drawing/2014/main" id="{BF058AB1-E614-4B3C-BE54-E162E0193C05}"/>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CB37A5BB-892B-49CE-A87B-C0D91159DDDB}"/>
              </a:ext>
            </a:extLst>
          </p:cNvPr>
          <p:cNvSpPr>
            <a:spLocks noGrp="1"/>
          </p:cNvSpPr>
          <p:nvPr>
            <p:ph type="sldNum" sz="quarter" idx="12"/>
          </p:nvPr>
        </p:nvSpPr>
        <p:spPr/>
        <p:txBody>
          <a:bodyPr/>
          <a:lstStyle/>
          <a:p>
            <a:fld id="{59B5C927-8B01-41AF-A449-1E3EF0DA0033}" type="slidenum">
              <a:rPr lang="en-GB" smtClean="0"/>
              <a:t>‹#›</a:t>
            </a:fld>
            <a:endParaRPr lang="en-GB"/>
          </a:p>
        </p:txBody>
      </p:sp>
    </p:spTree>
    <p:extLst>
      <p:ext uri="{BB962C8B-B14F-4D97-AF65-F5344CB8AC3E}">
        <p14:creationId xmlns:p14="http://schemas.microsoft.com/office/powerpoint/2010/main" val="16366701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B7A6E7-C531-4ABE-8B79-C2BD53CA5308}"/>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3578D378-B310-48B0-B21F-462F2D18144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0080E9A-D7B3-4776-B98D-8479952B53B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3464EC10-F965-4D21-92E3-FCBCB3D08F6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01546FA-50F2-45D6-8713-C4D37D4D97C2}"/>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A76F86CE-D3AD-49FF-A11C-27B0CFDA95FA}"/>
              </a:ext>
            </a:extLst>
          </p:cNvPr>
          <p:cNvSpPr>
            <a:spLocks noGrp="1"/>
          </p:cNvSpPr>
          <p:nvPr>
            <p:ph type="dt" sz="half" idx="10"/>
          </p:nvPr>
        </p:nvSpPr>
        <p:spPr/>
        <p:txBody>
          <a:bodyPr/>
          <a:lstStyle/>
          <a:p>
            <a:fld id="{225EA4A4-954E-473C-A6EC-BA744BE500C9}" type="datetimeFigureOut">
              <a:rPr lang="en-GB" smtClean="0"/>
              <a:t>23/11/2019</a:t>
            </a:fld>
            <a:endParaRPr lang="en-GB"/>
          </a:p>
        </p:txBody>
      </p:sp>
      <p:sp>
        <p:nvSpPr>
          <p:cNvPr id="8" name="Footer Placeholder 7">
            <a:extLst>
              <a:ext uri="{FF2B5EF4-FFF2-40B4-BE49-F238E27FC236}">
                <a16:creationId xmlns:a16="http://schemas.microsoft.com/office/drawing/2014/main" id="{EE5A33D4-DD6A-4400-94A0-4DD3DAD03AD1}"/>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71EEEC83-FEE4-4354-92F8-C86E774C5206}"/>
              </a:ext>
            </a:extLst>
          </p:cNvPr>
          <p:cNvSpPr>
            <a:spLocks noGrp="1"/>
          </p:cNvSpPr>
          <p:nvPr>
            <p:ph type="sldNum" sz="quarter" idx="12"/>
          </p:nvPr>
        </p:nvSpPr>
        <p:spPr/>
        <p:txBody>
          <a:bodyPr/>
          <a:lstStyle/>
          <a:p>
            <a:fld id="{59B5C927-8B01-41AF-A449-1E3EF0DA0033}" type="slidenum">
              <a:rPr lang="en-GB" smtClean="0"/>
              <a:t>‹#›</a:t>
            </a:fld>
            <a:endParaRPr lang="en-GB"/>
          </a:p>
        </p:txBody>
      </p:sp>
    </p:spTree>
    <p:extLst>
      <p:ext uri="{BB962C8B-B14F-4D97-AF65-F5344CB8AC3E}">
        <p14:creationId xmlns:p14="http://schemas.microsoft.com/office/powerpoint/2010/main" val="40214750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68D31F-824F-4F31-A79C-89F4425EBA60}"/>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69C7C51E-4C78-45B9-9C5B-E52CB838FA3E}"/>
              </a:ext>
            </a:extLst>
          </p:cNvPr>
          <p:cNvSpPr>
            <a:spLocks noGrp="1"/>
          </p:cNvSpPr>
          <p:nvPr>
            <p:ph type="dt" sz="half" idx="10"/>
          </p:nvPr>
        </p:nvSpPr>
        <p:spPr/>
        <p:txBody>
          <a:bodyPr/>
          <a:lstStyle/>
          <a:p>
            <a:fld id="{225EA4A4-954E-473C-A6EC-BA744BE500C9}" type="datetimeFigureOut">
              <a:rPr lang="en-GB" smtClean="0"/>
              <a:t>23/11/2019</a:t>
            </a:fld>
            <a:endParaRPr lang="en-GB"/>
          </a:p>
        </p:txBody>
      </p:sp>
      <p:sp>
        <p:nvSpPr>
          <p:cNvPr id="4" name="Footer Placeholder 3">
            <a:extLst>
              <a:ext uri="{FF2B5EF4-FFF2-40B4-BE49-F238E27FC236}">
                <a16:creationId xmlns:a16="http://schemas.microsoft.com/office/drawing/2014/main" id="{A1E0C49B-79CC-49DF-BAC4-FB7A184A1760}"/>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6523A8D8-982C-41E6-8BC3-5E6E2A36EA36}"/>
              </a:ext>
            </a:extLst>
          </p:cNvPr>
          <p:cNvSpPr>
            <a:spLocks noGrp="1"/>
          </p:cNvSpPr>
          <p:nvPr>
            <p:ph type="sldNum" sz="quarter" idx="12"/>
          </p:nvPr>
        </p:nvSpPr>
        <p:spPr/>
        <p:txBody>
          <a:bodyPr/>
          <a:lstStyle/>
          <a:p>
            <a:fld id="{59B5C927-8B01-41AF-A449-1E3EF0DA0033}" type="slidenum">
              <a:rPr lang="en-GB" smtClean="0"/>
              <a:t>‹#›</a:t>
            </a:fld>
            <a:endParaRPr lang="en-GB"/>
          </a:p>
        </p:txBody>
      </p:sp>
    </p:spTree>
    <p:extLst>
      <p:ext uri="{BB962C8B-B14F-4D97-AF65-F5344CB8AC3E}">
        <p14:creationId xmlns:p14="http://schemas.microsoft.com/office/powerpoint/2010/main" val="2418185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AC2AA12-35A0-438D-98A6-B426689484F5}"/>
              </a:ext>
            </a:extLst>
          </p:cNvPr>
          <p:cNvSpPr>
            <a:spLocks noGrp="1"/>
          </p:cNvSpPr>
          <p:nvPr>
            <p:ph type="dt" sz="half" idx="10"/>
          </p:nvPr>
        </p:nvSpPr>
        <p:spPr/>
        <p:txBody>
          <a:bodyPr/>
          <a:lstStyle/>
          <a:p>
            <a:fld id="{225EA4A4-954E-473C-A6EC-BA744BE500C9}" type="datetimeFigureOut">
              <a:rPr lang="en-GB" smtClean="0"/>
              <a:t>23/11/2019</a:t>
            </a:fld>
            <a:endParaRPr lang="en-GB"/>
          </a:p>
        </p:txBody>
      </p:sp>
      <p:sp>
        <p:nvSpPr>
          <p:cNvPr id="3" name="Footer Placeholder 2">
            <a:extLst>
              <a:ext uri="{FF2B5EF4-FFF2-40B4-BE49-F238E27FC236}">
                <a16:creationId xmlns:a16="http://schemas.microsoft.com/office/drawing/2014/main" id="{30A277CD-4606-4686-8C48-624DBBC495D3}"/>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C97CBFD7-C419-46AE-B237-FBB7051A6975}"/>
              </a:ext>
            </a:extLst>
          </p:cNvPr>
          <p:cNvSpPr>
            <a:spLocks noGrp="1"/>
          </p:cNvSpPr>
          <p:nvPr>
            <p:ph type="sldNum" sz="quarter" idx="12"/>
          </p:nvPr>
        </p:nvSpPr>
        <p:spPr/>
        <p:txBody>
          <a:bodyPr/>
          <a:lstStyle/>
          <a:p>
            <a:fld id="{59B5C927-8B01-41AF-A449-1E3EF0DA0033}" type="slidenum">
              <a:rPr lang="en-GB" smtClean="0"/>
              <a:t>‹#›</a:t>
            </a:fld>
            <a:endParaRPr lang="en-GB"/>
          </a:p>
        </p:txBody>
      </p:sp>
    </p:spTree>
    <p:extLst>
      <p:ext uri="{BB962C8B-B14F-4D97-AF65-F5344CB8AC3E}">
        <p14:creationId xmlns:p14="http://schemas.microsoft.com/office/powerpoint/2010/main" val="15729171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5559B7-89C3-4111-B953-8709C915D83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00706C1C-1E14-4448-AD63-C3C6F462FDE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D9342AD6-5F8F-47C6-A6BC-0C76C6E1ACC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2EE7BBA-AAEB-4024-827D-5D40B99F867F}"/>
              </a:ext>
            </a:extLst>
          </p:cNvPr>
          <p:cNvSpPr>
            <a:spLocks noGrp="1"/>
          </p:cNvSpPr>
          <p:nvPr>
            <p:ph type="dt" sz="half" idx="10"/>
          </p:nvPr>
        </p:nvSpPr>
        <p:spPr/>
        <p:txBody>
          <a:bodyPr/>
          <a:lstStyle/>
          <a:p>
            <a:fld id="{225EA4A4-954E-473C-A6EC-BA744BE500C9}" type="datetimeFigureOut">
              <a:rPr lang="en-GB" smtClean="0"/>
              <a:t>23/11/2019</a:t>
            </a:fld>
            <a:endParaRPr lang="en-GB"/>
          </a:p>
        </p:txBody>
      </p:sp>
      <p:sp>
        <p:nvSpPr>
          <p:cNvPr id="6" name="Footer Placeholder 5">
            <a:extLst>
              <a:ext uri="{FF2B5EF4-FFF2-40B4-BE49-F238E27FC236}">
                <a16:creationId xmlns:a16="http://schemas.microsoft.com/office/drawing/2014/main" id="{02FE5C54-169E-4D9F-8F46-9254EA4B7AEE}"/>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D8EDDE6E-1E4B-43D7-9955-AA0F337829E9}"/>
              </a:ext>
            </a:extLst>
          </p:cNvPr>
          <p:cNvSpPr>
            <a:spLocks noGrp="1"/>
          </p:cNvSpPr>
          <p:nvPr>
            <p:ph type="sldNum" sz="quarter" idx="12"/>
          </p:nvPr>
        </p:nvSpPr>
        <p:spPr/>
        <p:txBody>
          <a:bodyPr/>
          <a:lstStyle/>
          <a:p>
            <a:fld id="{59B5C927-8B01-41AF-A449-1E3EF0DA0033}" type="slidenum">
              <a:rPr lang="en-GB" smtClean="0"/>
              <a:t>‹#›</a:t>
            </a:fld>
            <a:endParaRPr lang="en-GB"/>
          </a:p>
        </p:txBody>
      </p:sp>
    </p:spTree>
    <p:extLst>
      <p:ext uri="{BB962C8B-B14F-4D97-AF65-F5344CB8AC3E}">
        <p14:creationId xmlns:p14="http://schemas.microsoft.com/office/powerpoint/2010/main" val="21719449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A2C1FB-7340-4D7A-8CF7-C875F6473E1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62A65FC0-DA88-48EF-AFF1-C62556D56DD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B18D40F2-79F4-47AF-94B3-E1101FC14FE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1B7CDAB-B4CE-4E94-86D6-76F01E6C1F0D}"/>
              </a:ext>
            </a:extLst>
          </p:cNvPr>
          <p:cNvSpPr>
            <a:spLocks noGrp="1"/>
          </p:cNvSpPr>
          <p:nvPr>
            <p:ph type="dt" sz="half" idx="10"/>
          </p:nvPr>
        </p:nvSpPr>
        <p:spPr/>
        <p:txBody>
          <a:bodyPr/>
          <a:lstStyle/>
          <a:p>
            <a:fld id="{225EA4A4-954E-473C-A6EC-BA744BE500C9}" type="datetimeFigureOut">
              <a:rPr lang="en-GB" smtClean="0"/>
              <a:t>23/11/2019</a:t>
            </a:fld>
            <a:endParaRPr lang="en-GB"/>
          </a:p>
        </p:txBody>
      </p:sp>
      <p:sp>
        <p:nvSpPr>
          <p:cNvPr id="6" name="Footer Placeholder 5">
            <a:extLst>
              <a:ext uri="{FF2B5EF4-FFF2-40B4-BE49-F238E27FC236}">
                <a16:creationId xmlns:a16="http://schemas.microsoft.com/office/drawing/2014/main" id="{2E750FD5-3B42-471D-9FCB-B047904FB99B}"/>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2D2E2BF8-04DD-4907-B92B-E2DA80EE8C1D}"/>
              </a:ext>
            </a:extLst>
          </p:cNvPr>
          <p:cNvSpPr>
            <a:spLocks noGrp="1"/>
          </p:cNvSpPr>
          <p:nvPr>
            <p:ph type="sldNum" sz="quarter" idx="12"/>
          </p:nvPr>
        </p:nvSpPr>
        <p:spPr/>
        <p:txBody>
          <a:bodyPr/>
          <a:lstStyle/>
          <a:p>
            <a:fld id="{59B5C927-8B01-41AF-A449-1E3EF0DA0033}" type="slidenum">
              <a:rPr lang="en-GB" smtClean="0"/>
              <a:t>‹#›</a:t>
            </a:fld>
            <a:endParaRPr lang="en-GB"/>
          </a:p>
        </p:txBody>
      </p:sp>
    </p:spTree>
    <p:extLst>
      <p:ext uri="{BB962C8B-B14F-4D97-AF65-F5344CB8AC3E}">
        <p14:creationId xmlns:p14="http://schemas.microsoft.com/office/powerpoint/2010/main" val="42571899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A3EF81C-F909-488D-B3E1-C4B2B6F4CAA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F6380464-80B7-4900-A607-D382B2A2EB3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62C3F59-D5BB-4F7F-80E2-8775F31CE1F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25EA4A4-954E-473C-A6EC-BA744BE500C9}" type="datetimeFigureOut">
              <a:rPr lang="en-GB" smtClean="0"/>
              <a:t>23/11/2019</a:t>
            </a:fld>
            <a:endParaRPr lang="en-GB"/>
          </a:p>
        </p:txBody>
      </p:sp>
      <p:sp>
        <p:nvSpPr>
          <p:cNvPr id="5" name="Footer Placeholder 4">
            <a:extLst>
              <a:ext uri="{FF2B5EF4-FFF2-40B4-BE49-F238E27FC236}">
                <a16:creationId xmlns:a16="http://schemas.microsoft.com/office/drawing/2014/main" id="{887B3941-687A-4B86-A3D2-813F04D48E1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3A82E86A-CA03-4532-A7A7-1C8087A9388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9B5C927-8B01-41AF-A449-1E3EF0DA0033}" type="slidenum">
              <a:rPr lang="en-GB" smtClean="0"/>
              <a:t>‹#›</a:t>
            </a:fld>
            <a:endParaRPr lang="en-GB"/>
          </a:p>
        </p:txBody>
      </p:sp>
    </p:spTree>
    <p:extLst>
      <p:ext uri="{BB962C8B-B14F-4D97-AF65-F5344CB8AC3E}">
        <p14:creationId xmlns:p14="http://schemas.microsoft.com/office/powerpoint/2010/main" val="30619144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2BDD4DB-9E7D-4215-B5C3-C804ACA64495}" type="datetimeFigureOut">
              <a:rPr lang="zh-CN" altLang="en-US" smtClean="0"/>
              <a:t>2019/11/23</a:t>
            </a:fld>
            <a:endParaRPr lang="zh-CN" altLang="en-US"/>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306602160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847528" y="1772817"/>
            <a:ext cx="8496944" cy="1944215"/>
          </a:xfrm>
        </p:spPr>
        <p:txBody>
          <a:bodyPr>
            <a:normAutofit/>
          </a:bodyPr>
          <a:lstStyle/>
          <a:p>
            <a:r>
              <a:rPr lang="fi-FI" dirty="0"/>
              <a:t>WF on MR-DC </a:t>
            </a:r>
            <a:r>
              <a:rPr lang="fi-FI" dirty="0" err="1"/>
              <a:t>Early</a:t>
            </a:r>
            <a:r>
              <a:rPr lang="fi-FI" dirty="0"/>
              <a:t> </a:t>
            </a:r>
            <a:r>
              <a:rPr lang="fi-FI" dirty="0" err="1"/>
              <a:t>measurement</a:t>
            </a:r>
            <a:r>
              <a:rPr lang="fi-FI" dirty="0"/>
              <a:t> </a:t>
            </a:r>
            <a:r>
              <a:rPr lang="fi-FI" dirty="0" err="1"/>
              <a:t>reporting</a:t>
            </a:r>
            <a:endParaRPr lang="zh-CN" altLang="en-US" dirty="0"/>
          </a:p>
        </p:txBody>
      </p:sp>
      <p:sp>
        <p:nvSpPr>
          <p:cNvPr id="3" name="副标题 2"/>
          <p:cNvSpPr>
            <a:spLocks noGrp="1"/>
          </p:cNvSpPr>
          <p:nvPr>
            <p:ph type="subTitle" idx="1"/>
          </p:nvPr>
        </p:nvSpPr>
        <p:spPr>
          <a:xfrm>
            <a:off x="2895600" y="4293096"/>
            <a:ext cx="6400800" cy="1320552"/>
          </a:xfrm>
        </p:spPr>
        <p:txBody>
          <a:bodyPr/>
          <a:lstStyle/>
          <a:p>
            <a:r>
              <a:rPr lang="fi-FI" altLang="zh-CN" dirty="0"/>
              <a:t>Nokia, Nokia Shanghai Bell</a:t>
            </a:r>
            <a:endParaRPr lang="zh-CN" altLang="en-US" dirty="0"/>
          </a:p>
        </p:txBody>
      </p:sp>
      <p:sp>
        <p:nvSpPr>
          <p:cNvPr id="4" name="副标题 2"/>
          <p:cNvSpPr txBox="1">
            <a:spLocks/>
          </p:cNvSpPr>
          <p:nvPr/>
        </p:nvSpPr>
        <p:spPr>
          <a:xfrm>
            <a:off x="942679" y="260648"/>
            <a:ext cx="10275217" cy="936104"/>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GB" altLang="zh-CN" sz="2400" b="1" i="0" u="none" strike="noStrike" kern="1200" cap="none" spc="0" normalizeH="0" baseline="0" noProof="0" dirty="0">
                <a:ln>
                  <a:noFill/>
                </a:ln>
                <a:solidFill>
                  <a:prstClr val="black">
                    <a:tint val="75000"/>
                  </a:prstClr>
                </a:solidFill>
                <a:effectLst/>
                <a:uLnTx/>
                <a:uFillTx/>
                <a:latin typeface="Calibri"/>
                <a:ea typeface="宋体" panose="02010600030101010101" pitchFamily="2" charset="-122"/>
                <a:cs typeface="+mn-cs"/>
              </a:rPr>
              <a:t>3GPP TSG-RAN WG4 Meeting #93	           				 R4-1915842</a:t>
            </a:r>
            <a:endParaRPr kumimoji="0" lang="zh-CN" altLang="zh-CN" sz="2400" b="0" i="0" u="none" strike="noStrike" kern="1200" cap="none" spc="0" normalizeH="0" baseline="0" noProof="0" dirty="0">
              <a:ln>
                <a:noFill/>
              </a:ln>
              <a:solidFill>
                <a:prstClr val="black">
                  <a:tint val="75000"/>
                </a:prstClr>
              </a:solidFill>
              <a:effectLst/>
              <a:uLnTx/>
              <a:uFillTx/>
              <a:latin typeface="Calibri"/>
              <a:ea typeface="宋体" panose="02010600030101010101" pitchFamily="2" charset="-122"/>
              <a:cs typeface="+mn-cs"/>
            </a:endParaRPr>
          </a:p>
          <a:p>
            <a:pPr marL="0" marR="0" lvl="0" indent="0" algn="just"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altLang="zh-CN" sz="2400" b="1" i="0" u="none" strike="noStrike" kern="1200" cap="none" spc="0" normalizeH="0" baseline="0" noProof="0" dirty="0">
                <a:ln>
                  <a:noFill/>
                </a:ln>
                <a:solidFill>
                  <a:prstClr val="black">
                    <a:tint val="75000"/>
                  </a:prstClr>
                </a:solidFill>
                <a:effectLst/>
                <a:uLnTx/>
                <a:uFillTx/>
                <a:latin typeface="Calibri"/>
                <a:ea typeface="宋体" panose="02010600030101010101" pitchFamily="2" charset="-122"/>
                <a:cs typeface="+mn-cs"/>
              </a:rPr>
              <a:t>Reno</a:t>
            </a:r>
            <a:r>
              <a:rPr kumimoji="0" lang="en-GB" altLang="zh-CN" sz="2400" b="1" i="0" u="none" strike="noStrike" kern="1200" cap="none" spc="0" normalizeH="0" baseline="0" noProof="0" dirty="0">
                <a:ln>
                  <a:noFill/>
                </a:ln>
                <a:solidFill>
                  <a:prstClr val="black">
                    <a:tint val="75000"/>
                  </a:prstClr>
                </a:solidFill>
                <a:effectLst/>
                <a:uLnTx/>
                <a:uFillTx/>
                <a:latin typeface="Calibri"/>
                <a:ea typeface="宋体" panose="02010600030101010101" pitchFamily="2" charset="-122"/>
                <a:cs typeface="+mn-cs"/>
              </a:rPr>
              <a:t>, </a:t>
            </a:r>
            <a:r>
              <a:rPr kumimoji="0" lang="en-US" altLang="zh-CN" sz="2400" b="1" i="0" u="none" strike="noStrike" kern="1200" cap="none" spc="0" normalizeH="0" baseline="0" noProof="0" dirty="0">
                <a:ln>
                  <a:noFill/>
                </a:ln>
                <a:solidFill>
                  <a:prstClr val="black">
                    <a:tint val="75000"/>
                  </a:prstClr>
                </a:solidFill>
                <a:effectLst/>
                <a:uLnTx/>
                <a:uFillTx/>
                <a:latin typeface="Calibri"/>
                <a:ea typeface="宋体" panose="02010600030101010101" pitchFamily="2" charset="-122"/>
                <a:cs typeface="+mn-cs"/>
              </a:rPr>
              <a:t>USA</a:t>
            </a:r>
            <a:r>
              <a:rPr kumimoji="0" lang="en-GB" altLang="zh-CN" sz="2400" b="1" i="0" u="none" strike="noStrike" kern="1200" cap="none" spc="0" normalizeH="0" baseline="0" noProof="0" dirty="0">
                <a:ln>
                  <a:noFill/>
                </a:ln>
                <a:solidFill>
                  <a:prstClr val="black">
                    <a:tint val="75000"/>
                  </a:prstClr>
                </a:solidFill>
                <a:effectLst/>
                <a:uLnTx/>
                <a:uFillTx/>
                <a:latin typeface="Calibri"/>
                <a:ea typeface="宋体" panose="02010600030101010101" pitchFamily="2" charset="-122"/>
                <a:cs typeface="+mn-cs"/>
              </a:rPr>
              <a:t>, 18</a:t>
            </a:r>
            <a:r>
              <a:rPr kumimoji="0" lang="en-US" altLang="zh-CN" sz="2400" b="1" i="0" u="none" strike="noStrike" kern="1200" cap="none" spc="0" normalizeH="0" baseline="0" noProof="0" dirty="0">
                <a:ln>
                  <a:noFill/>
                </a:ln>
                <a:solidFill>
                  <a:prstClr val="black">
                    <a:tint val="75000"/>
                  </a:prstClr>
                </a:solidFill>
                <a:effectLst/>
                <a:uLnTx/>
                <a:uFillTx/>
                <a:latin typeface="Calibri"/>
                <a:ea typeface="宋体" panose="02010600030101010101" pitchFamily="2" charset="-122"/>
                <a:cs typeface="+mn-cs"/>
              </a:rPr>
              <a:t>-22</a:t>
            </a:r>
            <a:r>
              <a:rPr kumimoji="0" lang="en-GB" altLang="zh-CN" sz="2400" b="1" i="0" u="none" strike="noStrike" kern="1200" cap="none" spc="0" normalizeH="0" baseline="0" noProof="0" dirty="0">
                <a:ln>
                  <a:noFill/>
                </a:ln>
                <a:solidFill>
                  <a:prstClr val="black">
                    <a:tint val="75000"/>
                  </a:prstClr>
                </a:solidFill>
                <a:effectLst/>
                <a:uLnTx/>
                <a:uFillTx/>
                <a:latin typeface="Calibri"/>
                <a:ea typeface="宋体" panose="02010600030101010101" pitchFamily="2" charset="-122"/>
                <a:cs typeface="+mn-cs"/>
              </a:rPr>
              <a:t> </a:t>
            </a:r>
            <a:r>
              <a:rPr lang="en-US" altLang="zh-CN" sz="2400" b="1" dirty="0">
                <a:solidFill>
                  <a:prstClr val="black">
                    <a:tint val="75000"/>
                  </a:prstClr>
                </a:solidFill>
                <a:latin typeface="Calibri"/>
                <a:ea typeface="宋体" panose="02010600030101010101" pitchFamily="2" charset="-122"/>
              </a:rPr>
              <a:t>Nov</a:t>
            </a:r>
            <a:r>
              <a:rPr kumimoji="0" lang="en-GB" altLang="zh-CN" sz="2400" b="1" i="0" u="none" strike="noStrike" kern="1200" cap="none" spc="0" normalizeH="0" baseline="0" noProof="0" dirty="0">
                <a:ln>
                  <a:noFill/>
                </a:ln>
                <a:solidFill>
                  <a:prstClr val="black">
                    <a:tint val="75000"/>
                  </a:prstClr>
                </a:solidFill>
                <a:effectLst/>
                <a:uLnTx/>
                <a:uFillTx/>
                <a:latin typeface="Calibri"/>
                <a:ea typeface="宋体" panose="02010600030101010101" pitchFamily="2" charset="-122"/>
                <a:cs typeface="+mn-cs"/>
              </a:rPr>
              <a:t> 2019</a:t>
            </a:r>
            <a:endParaRPr kumimoji="0" lang="zh-CN" altLang="zh-CN" sz="2400" b="0" i="0" u="none" strike="noStrike" kern="1200" cap="none" spc="0" normalizeH="0" baseline="0" noProof="0" dirty="0">
              <a:ln>
                <a:noFill/>
              </a:ln>
              <a:solidFill>
                <a:prstClr val="black">
                  <a:tint val="75000"/>
                </a:prstClr>
              </a:solidFill>
              <a:effectLst/>
              <a:uLnTx/>
              <a:uFillTx/>
              <a:latin typeface="Calibri"/>
              <a:ea typeface="宋体" panose="02010600030101010101" pitchFamily="2" charset="-122"/>
              <a:cs typeface="+mn-cs"/>
            </a:endParaRPr>
          </a:p>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zh-CN" altLang="en-US" sz="3200" b="0" i="0" u="none" strike="noStrike" kern="1200" cap="none" spc="0" normalizeH="0" baseline="0" noProof="0" dirty="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3527179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175392-79E7-401D-9EA1-63F85921E4A2}"/>
              </a:ext>
            </a:extLst>
          </p:cNvPr>
          <p:cNvSpPr>
            <a:spLocks noGrp="1"/>
          </p:cNvSpPr>
          <p:nvPr>
            <p:ph type="title"/>
          </p:nvPr>
        </p:nvSpPr>
        <p:spPr>
          <a:xfrm>
            <a:off x="838200" y="365126"/>
            <a:ext cx="10515600" cy="678484"/>
          </a:xfrm>
        </p:spPr>
        <p:txBody>
          <a:bodyPr>
            <a:normAutofit fontScale="90000"/>
          </a:bodyPr>
          <a:lstStyle/>
          <a:p>
            <a:r>
              <a:rPr lang="fi-FI" dirty="0"/>
              <a:t>WF on </a:t>
            </a:r>
            <a:r>
              <a:rPr lang="fi-FI" dirty="0" err="1"/>
              <a:t>Idle</a:t>
            </a:r>
            <a:r>
              <a:rPr lang="fi-FI" dirty="0"/>
              <a:t> </a:t>
            </a:r>
            <a:r>
              <a:rPr lang="fi-FI" dirty="0" err="1"/>
              <a:t>measurements</a:t>
            </a:r>
            <a:r>
              <a:rPr lang="fi-FI" dirty="0"/>
              <a:t> for EMR</a:t>
            </a:r>
            <a:endParaRPr lang="en-GB" dirty="0"/>
          </a:p>
        </p:txBody>
      </p:sp>
      <p:sp>
        <p:nvSpPr>
          <p:cNvPr id="3" name="Content Placeholder 2">
            <a:extLst>
              <a:ext uri="{FF2B5EF4-FFF2-40B4-BE49-F238E27FC236}">
                <a16:creationId xmlns:a16="http://schemas.microsoft.com/office/drawing/2014/main" id="{8A091DBC-D940-4569-9242-9626E3DCDAB4}"/>
              </a:ext>
            </a:extLst>
          </p:cNvPr>
          <p:cNvSpPr>
            <a:spLocks noGrp="1"/>
          </p:cNvSpPr>
          <p:nvPr>
            <p:ph idx="1"/>
          </p:nvPr>
        </p:nvSpPr>
        <p:spPr>
          <a:xfrm>
            <a:off x="838200" y="1043610"/>
            <a:ext cx="10515600" cy="5133353"/>
          </a:xfrm>
        </p:spPr>
        <p:txBody>
          <a:bodyPr>
            <a:normAutofit/>
          </a:bodyPr>
          <a:lstStyle/>
          <a:p>
            <a:r>
              <a:rPr lang="en-GB" dirty="0"/>
              <a:t>On detected cell and cell detection:</a:t>
            </a:r>
          </a:p>
          <a:p>
            <a:pPr lvl="1"/>
            <a:r>
              <a:rPr lang="en-US" dirty="0"/>
              <a:t>The existing requirements under </a:t>
            </a:r>
            <a:r>
              <a:rPr lang="en-US" i="1" dirty="0"/>
              <a:t>ca-</a:t>
            </a:r>
            <a:r>
              <a:rPr lang="en-US" i="1" dirty="0" err="1"/>
              <a:t>IdleModeMeasurements</a:t>
            </a:r>
            <a:r>
              <a:rPr lang="en-US" dirty="0"/>
              <a:t> as baseline, </a:t>
            </a:r>
          </a:p>
          <a:p>
            <a:pPr lvl="1"/>
            <a:r>
              <a:rPr lang="en-US" dirty="0"/>
              <a:t>FFS whether to defines requirements for the detected cell status for the idle mode CA measurement when UE transitions from RRC Connected mode to Idle mode and after UE has entered Idle mode in 36.133 section 4.9.2.1</a:t>
            </a:r>
          </a:p>
          <a:p>
            <a:r>
              <a:rPr lang="en-GB" dirty="0"/>
              <a:t>Possible options:</a:t>
            </a:r>
          </a:p>
          <a:p>
            <a:pPr lvl="1"/>
            <a:r>
              <a:rPr lang="en-GB" dirty="0"/>
              <a:t>Option 1: Apply </a:t>
            </a:r>
            <a:r>
              <a:rPr lang="en-US" dirty="0"/>
              <a:t>the same principles for NR inter-frequency cells.</a:t>
            </a:r>
            <a:endParaRPr lang="en-GB" dirty="0"/>
          </a:p>
          <a:p>
            <a:pPr lvl="1"/>
            <a:r>
              <a:rPr lang="en-GB" dirty="0"/>
              <a:t>Option 2: Do not apply </a:t>
            </a:r>
            <a:r>
              <a:rPr lang="en-US" dirty="0"/>
              <a:t>the same principles for NR inter-frequency cells.</a:t>
            </a:r>
          </a:p>
        </p:txBody>
      </p:sp>
    </p:spTree>
    <p:extLst>
      <p:ext uri="{BB962C8B-B14F-4D97-AF65-F5344CB8AC3E}">
        <p14:creationId xmlns:p14="http://schemas.microsoft.com/office/powerpoint/2010/main" val="23845687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1008D9E-8173-4226-BB8C-0165EB1BBA2B}"/>
              </a:ext>
            </a:extLst>
          </p:cNvPr>
          <p:cNvSpPr>
            <a:spLocks noGrp="1"/>
          </p:cNvSpPr>
          <p:nvPr>
            <p:ph type="ctrTitle"/>
          </p:nvPr>
        </p:nvSpPr>
        <p:spPr/>
        <p:txBody>
          <a:bodyPr/>
          <a:lstStyle/>
          <a:p>
            <a:r>
              <a:rPr lang="fi-FI" dirty="0"/>
              <a:t>LTE NR Inter-RAT EMR</a:t>
            </a:r>
            <a:endParaRPr lang="en-GB" dirty="0"/>
          </a:p>
        </p:txBody>
      </p:sp>
      <p:sp>
        <p:nvSpPr>
          <p:cNvPr id="5" name="Subtitle 4">
            <a:extLst>
              <a:ext uri="{FF2B5EF4-FFF2-40B4-BE49-F238E27FC236}">
                <a16:creationId xmlns:a16="http://schemas.microsoft.com/office/drawing/2014/main" id="{90E1904F-5612-4D01-A8C9-B307AF28E4AC}"/>
              </a:ext>
            </a:extLst>
          </p:cNvPr>
          <p:cNvSpPr>
            <a:spLocks noGrp="1"/>
          </p:cNvSpPr>
          <p:nvPr>
            <p:ph type="subTitle" idx="1"/>
          </p:nvPr>
        </p:nvSpPr>
        <p:spPr/>
        <p:txBody>
          <a:bodyPr/>
          <a:lstStyle/>
          <a:p>
            <a:r>
              <a:rPr lang="fi-FI" dirty="0"/>
              <a:t>NR inter-RAT </a:t>
            </a:r>
            <a:r>
              <a:rPr lang="fi-FI" dirty="0" err="1"/>
              <a:t>measurement</a:t>
            </a:r>
            <a:r>
              <a:rPr lang="fi-FI" dirty="0"/>
              <a:t> for EMR </a:t>
            </a:r>
            <a:r>
              <a:rPr lang="fi-FI" dirty="0" err="1"/>
              <a:t>while</a:t>
            </a:r>
            <a:r>
              <a:rPr lang="fi-FI" dirty="0"/>
              <a:t> </a:t>
            </a:r>
            <a:r>
              <a:rPr lang="fi-FI" dirty="0" err="1"/>
              <a:t>camped</a:t>
            </a:r>
            <a:r>
              <a:rPr lang="fi-FI" dirty="0"/>
              <a:t> in LTE</a:t>
            </a:r>
            <a:endParaRPr lang="en-GB" dirty="0"/>
          </a:p>
        </p:txBody>
      </p:sp>
    </p:spTree>
    <p:extLst>
      <p:ext uri="{BB962C8B-B14F-4D97-AF65-F5344CB8AC3E}">
        <p14:creationId xmlns:p14="http://schemas.microsoft.com/office/powerpoint/2010/main" val="24806214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175392-79E7-401D-9EA1-63F85921E4A2}"/>
              </a:ext>
            </a:extLst>
          </p:cNvPr>
          <p:cNvSpPr>
            <a:spLocks noGrp="1"/>
          </p:cNvSpPr>
          <p:nvPr>
            <p:ph type="title"/>
          </p:nvPr>
        </p:nvSpPr>
        <p:spPr>
          <a:xfrm>
            <a:off x="838200" y="365126"/>
            <a:ext cx="10515600" cy="678484"/>
          </a:xfrm>
        </p:spPr>
        <p:txBody>
          <a:bodyPr>
            <a:normAutofit fontScale="90000"/>
          </a:bodyPr>
          <a:lstStyle/>
          <a:p>
            <a:r>
              <a:rPr lang="fi-FI" dirty="0"/>
              <a:t>LTE NR Inter-RAT EMR</a:t>
            </a:r>
            <a:endParaRPr lang="en-GB" dirty="0"/>
          </a:p>
        </p:txBody>
      </p:sp>
      <p:sp>
        <p:nvSpPr>
          <p:cNvPr id="3" name="Content Placeholder 2">
            <a:extLst>
              <a:ext uri="{FF2B5EF4-FFF2-40B4-BE49-F238E27FC236}">
                <a16:creationId xmlns:a16="http://schemas.microsoft.com/office/drawing/2014/main" id="{8A091DBC-D940-4569-9242-9626E3DCDAB4}"/>
              </a:ext>
            </a:extLst>
          </p:cNvPr>
          <p:cNvSpPr>
            <a:spLocks noGrp="1"/>
          </p:cNvSpPr>
          <p:nvPr>
            <p:ph idx="1"/>
          </p:nvPr>
        </p:nvSpPr>
        <p:spPr>
          <a:xfrm>
            <a:off x="838200" y="1043610"/>
            <a:ext cx="10515600" cy="5133353"/>
          </a:xfrm>
        </p:spPr>
        <p:txBody>
          <a:bodyPr>
            <a:normAutofit/>
          </a:bodyPr>
          <a:lstStyle/>
          <a:p>
            <a:r>
              <a:rPr lang="fi-FI" dirty="0" err="1"/>
              <a:t>Different</a:t>
            </a:r>
            <a:r>
              <a:rPr lang="fi-FI" dirty="0"/>
              <a:t> UE </a:t>
            </a:r>
            <a:r>
              <a:rPr lang="fi-FI" dirty="0" err="1"/>
              <a:t>capabilities</a:t>
            </a:r>
            <a:r>
              <a:rPr lang="fi-FI" dirty="0"/>
              <a:t>:</a:t>
            </a:r>
          </a:p>
          <a:p>
            <a:pPr marL="914400" lvl="1" indent="-457200">
              <a:buFont typeface="+mj-lt"/>
              <a:buAutoNum type="arabicPeriod"/>
            </a:pPr>
            <a:r>
              <a:rPr lang="en-US" dirty="0"/>
              <a:t>Option 1: UE supporting </a:t>
            </a:r>
            <a:r>
              <a:rPr lang="en-US" i="1" dirty="0"/>
              <a:t>ca-</a:t>
            </a:r>
            <a:r>
              <a:rPr lang="en-US" i="1" dirty="0" err="1"/>
              <a:t>IdleModeMeasurements</a:t>
            </a:r>
            <a:r>
              <a:rPr lang="en-US" dirty="0"/>
              <a:t> also support measurement of NR inter-RAT for early reporting.</a:t>
            </a:r>
            <a:endParaRPr lang="en-GB" dirty="0"/>
          </a:p>
          <a:p>
            <a:pPr marL="914400" lvl="1" indent="-457200">
              <a:buFont typeface="+mj-lt"/>
              <a:buAutoNum type="arabicPeriod"/>
            </a:pPr>
            <a:r>
              <a:rPr lang="en-US" dirty="0"/>
              <a:t>Option2: UE not supporting </a:t>
            </a:r>
            <a:r>
              <a:rPr lang="en-US" i="1" dirty="0"/>
              <a:t>ca-</a:t>
            </a:r>
            <a:r>
              <a:rPr lang="en-US" i="1" dirty="0" err="1"/>
              <a:t>IdleModeMeasurements</a:t>
            </a:r>
            <a:r>
              <a:rPr lang="en-US" dirty="0"/>
              <a:t> support measurement of NR inter-RAT for early reporting.</a:t>
            </a:r>
          </a:p>
          <a:p>
            <a:pPr marL="914400" lvl="1" indent="-457200">
              <a:buFont typeface="+mj-lt"/>
              <a:buAutoNum type="arabicPeriod"/>
            </a:pPr>
            <a:r>
              <a:rPr lang="en-US" dirty="0"/>
              <a:t>Other options are not precluded</a:t>
            </a:r>
            <a:endParaRPr lang="en-GB" dirty="0"/>
          </a:p>
          <a:p>
            <a:pPr lvl="1"/>
            <a:r>
              <a:rPr lang="en-US" dirty="0"/>
              <a:t>For all options: it is assumed that the UE under discussion is a UE capable of EN-DC, while a UE capable of existing </a:t>
            </a:r>
            <a:r>
              <a:rPr lang="en-US" i="1" dirty="0"/>
              <a:t>ca-</a:t>
            </a:r>
            <a:r>
              <a:rPr lang="en-US" i="1" dirty="0" err="1"/>
              <a:t>IdleModeMeasurements</a:t>
            </a:r>
            <a:r>
              <a:rPr lang="en-US" dirty="0"/>
              <a:t> might not support EN-DC.</a:t>
            </a:r>
          </a:p>
          <a:p>
            <a:pPr marL="0" indent="0">
              <a:buNone/>
            </a:pPr>
            <a:r>
              <a:rPr lang="en-GB" dirty="0"/>
              <a:t>Possible options: proceed the work in RAN4 defining requirements for all cases.</a:t>
            </a:r>
            <a:endParaRPr lang="fi-FI" dirty="0"/>
          </a:p>
          <a:p>
            <a:endParaRPr lang="en-GB" dirty="0"/>
          </a:p>
        </p:txBody>
      </p:sp>
    </p:spTree>
    <p:extLst>
      <p:ext uri="{BB962C8B-B14F-4D97-AF65-F5344CB8AC3E}">
        <p14:creationId xmlns:p14="http://schemas.microsoft.com/office/powerpoint/2010/main" val="5486065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175392-79E7-401D-9EA1-63F85921E4A2}"/>
              </a:ext>
            </a:extLst>
          </p:cNvPr>
          <p:cNvSpPr>
            <a:spLocks noGrp="1"/>
          </p:cNvSpPr>
          <p:nvPr>
            <p:ph type="title"/>
          </p:nvPr>
        </p:nvSpPr>
        <p:spPr>
          <a:xfrm>
            <a:off x="838200" y="365126"/>
            <a:ext cx="10515600" cy="678484"/>
          </a:xfrm>
        </p:spPr>
        <p:txBody>
          <a:bodyPr>
            <a:normAutofit fontScale="90000"/>
          </a:bodyPr>
          <a:lstStyle/>
          <a:p>
            <a:r>
              <a:rPr lang="fi-FI" dirty="0"/>
              <a:t>LTE NR Inter-RAT EMR</a:t>
            </a:r>
            <a:endParaRPr lang="en-GB" dirty="0"/>
          </a:p>
        </p:txBody>
      </p:sp>
      <p:sp>
        <p:nvSpPr>
          <p:cNvPr id="3" name="Content Placeholder 2">
            <a:extLst>
              <a:ext uri="{FF2B5EF4-FFF2-40B4-BE49-F238E27FC236}">
                <a16:creationId xmlns:a16="http://schemas.microsoft.com/office/drawing/2014/main" id="{8A091DBC-D940-4569-9242-9626E3DCDAB4}"/>
              </a:ext>
            </a:extLst>
          </p:cNvPr>
          <p:cNvSpPr>
            <a:spLocks noGrp="1"/>
          </p:cNvSpPr>
          <p:nvPr>
            <p:ph idx="1"/>
          </p:nvPr>
        </p:nvSpPr>
        <p:spPr>
          <a:xfrm>
            <a:off x="838200" y="1043610"/>
            <a:ext cx="10515600" cy="5133353"/>
          </a:xfrm>
        </p:spPr>
        <p:txBody>
          <a:bodyPr>
            <a:normAutofit/>
          </a:bodyPr>
          <a:lstStyle/>
          <a:p>
            <a:r>
              <a:rPr lang="fi-FI" dirty="0"/>
              <a:t>Number of </a:t>
            </a:r>
            <a:r>
              <a:rPr lang="fi-FI" dirty="0" err="1"/>
              <a:t>carriers</a:t>
            </a:r>
            <a:r>
              <a:rPr lang="fi-FI" dirty="0"/>
              <a:t>:</a:t>
            </a:r>
          </a:p>
          <a:p>
            <a:pPr lvl="1"/>
            <a:r>
              <a:rPr lang="en-GB" dirty="0"/>
              <a:t>Possible options</a:t>
            </a:r>
            <a:r>
              <a:rPr lang="fi-FI" dirty="0"/>
              <a:t>:</a:t>
            </a:r>
          </a:p>
          <a:p>
            <a:pPr marL="1371600" lvl="2" indent="-457200">
              <a:buFont typeface="+mj-lt"/>
              <a:buAutoNum type="arabicPeriod"/>
            </a:pPr>
            <a:r>
              <a:rPr lang="en-US" dirty="0"/>
              <a:t>For a UE supporting EMR of NR inter-RAT carriers in addition to ca-</a:t>
            </a:r>
            <a:r>
              <a:rPr lang="en-US" dirty="0" err="1"/>
              <a:t>IdleModeMeasurements</a:t>
            </a:r>
            <a:r>
              <a:rPr lang="en-US" dirty="0"/>
              <a:t> existing number of LTE carriers as defined under ca-</a:t>
            </a:r>
            <a:r>
              <a:rPr lang="en-US" dirty="0" err="1"/>
              <a:t>IdleModeMeasurements</a:t>
            </a:r>
            <a:r>
              <a:rPr lang="en-US" dirty="0"/>
              <a:t> are kept unchanged</a:t>
            </a:r>
            <a:endParaRPr lang="en-GB" dirty="0"/>
          </a:p>
          <a:p>
            <a:pPr lvl="3"/>
            <a:r>
              <a:rPr lang="en-US" dirty="0"/>
              <a:t>For a UE supporting EMR of NR inter-RAT carriers in addition to ca-</a:t>
            </a:r>
            <a:r>
              <a:rPr lang="en-US" dirty="0" err="1"/>
              <a:t>IdleModeMeasurements</a:t>
            </a:r>
            <a:r>
              <a:rPr lang="en-US" dirty="0"/>
              <a:t> shall support NR inter-RAT measurements on a number of NR carriers in addition to existing inter-frequency carriers as defined under ca-</a:t>
            </a:r>
            <a:r>
              <a:rPr lang="en-US" dirty="0" err="1"/>
              <a:t>IdleModeMeasurements</a:t>
            </a:r>
            <a:r>
              <a:rPr lang="en-US" dirty="0"/>
              <a:t>.</a:t>
            </a:r>
          </a:p>
          <a:p>
            <a:pPr marL="1371600" lvl="2" indent="-457200">
              <a:buFont typeface="+mj-lt"/>
              <a:buAutoNum type="arabicPeriod"/>
            </a:pPr>
            <a:r>
              <a:rPr lang="en-US" dirty="0"/>
              <a:t>For a UE supporting EMR of NR inter-RAT carriers in addition to ca-</a:t>
            </a:r>
            <a:r>
              <a:rPr lang="en-US" dirty="0" err="1"/>
              <a:t>IdleModeMeasurements</a:t>
            </a:r>
            <a:r>
              <a:rPr lang="en-US" dirty="0"/>
              <a:t> the UE support a number of EMR carriers which may be LTE or NR (total number of </a:t>
            </a:r>
            <a:r>
              <a:rPr lang="en-US" dirty="0" err="1"/>
              <a:t>euCA</a:t>
            </a:r>
            <a:r>
              <a:rPr lang="en-US" dirty="0"/>
              <a:t> EMR carriers remain unchanged)</a:t>
            </a:r>
          </a:p>
          <a:p>
            <a:pPr marL="1371600" lvl="2" indent="-457200">
              <a:buFont typeface="+mj-lt"/>
              <a:buAutoNum type="arabicPeriod"/>
            </a:pPr>
            <a:r>
              <a:rPr lang="en-GB" dirty="0"/>
              <a:t>For </a:t>
            </a:r>
            <a:r>
              <a:rPr lang="en-US" dirty="0"/>
              <a:t>a UE supporting EMR of NR inter-RAT carriers but not supporting ca-</a:t>
            </a:r>
            <a:r>
              <a:rPr lang="en-US" dirty="0" err="1"/>
              <a:t>IdleModeMeasurements</a:t>
            </a:r>
            <a:r>
              <a:rPr lang="en-US" dirty="0"/>
              <a:t> shall support measurements on a number of NR carriers.</a:t>
            </a:r>
          </a:p>
          <a:p>
            <a:pPr marL="1371600" lvl="2" indent="-457200">
              <a:buFont typeface="+mj-lt"/>
              <a:buAutoNum type="arabicPeriod"/>
            </a:pPr>
            <a:r>
              <a:rPr lang="en-US" dirty="0"/>
              <a:t>Other options are not precluded</a:t>
            </a:r>
            <a:endParaRPr lang="en-GB" dirty="0"/>
          </a:p>
          <a:p>
            <a:pPr lvl="1"/>
            <a:r>
              <a:rPr lang="fi-FI" dirty="0"/>
              <a:t>Number of NR inter-RAT </a:t>
            </a:r>
            <a:r>
              <a:rPr lang="fi-FI" dirty="0" err="1"/>
              <a:t>carriers</a:t>
            </a:r>
            <a:r>
              <a:rPr lang="fi-FI" dirty="0"/>
              <a:t>:</a:t>
            </a:r>
          </a:p>
          <a:p>
            <a:pPr lvl="2"/>
            <a:r>
              <a:rPr lang="fi-FI" dirty="0"/>
              <a:t>FFS</a:t>
            </a:r>
          </a:p>
        </p:txBody>
      </p:sp>
    </p:spTree>
    <p:extLst>
      <p:ext uri="{BB962C8B-B14F-4D97-AF65-F5344CB8AC3E}">
        <p14:creationId xmlns:p14="http://schemas.microsoft.com/office/powerpoint/2010/main" val="42401183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175392-79E7-401D-9EA1-63F85921E4A2}"/>
              </a:ext>
            </a:extLst>
          </p:cNvPr>
          <p:cNvSpPr>
            <a:spLocks noGrp="1"/>
          </p:cNvSpPr>
          <p:nvPr>
            <p:ph type="title"/>
          </p:nvPr>
        </p:nvSpPr>
        <p:spPr>
          <a:xfrm>
            <a:off x="838200" y="365126"/>
            <a:ext cx="10515600" cy="678484"/>
          </a:xfrm>
        </p:spPr>
        <p:txBody>
          <a:bodyPr>
            <a:normAutofit fontScale="90000"/>
          </a:bodyPr>
          <a:lstStyle/>
          <a:p>
            <a:r>
              <a:rPr lang="fi-FI" dirty="0"/>
              <a:t>LTE NR Inter-RAT EMR</a:t>
            </a:r>
            <a:endParaRPr lang="en-GB" dirty="0"/>
          </a:p>
        </p:txBody>
      </p:sp>
      <p:sp>
        <p:nvSpPr>
          <p:cNvPr id="3" name="Content Placeholder 2">
            <a:extLst>
              <a:ext uri="{FF2B5EF4-FFF2-40B4-BE49-F238E27FC236}">
                <a16:creationId xmlns:a16="http://schemas.microsoft.com/office/drawing/2014/main" id="{8A091DBC-D940-4569-9242-9626E3DCDAB4}"/>
              </a:ext>
            </a:extLst>
          </p:cNvPr>
          <p:cNvSpPr>
            <a:spLocks noGrp="1"/>
          </p:cNvSpPr>
          <p:nvPr>
            <p:ph idx="1"/>
          </p:nvPr>
        </p:nvSpPr>
        <p:spPr>
          <a:xfrm>
            <a:off x="838200" y="1043610"/>
            <a:ext cx="10515600" cy="5133353"/>
          </a:xfrm>
        </p:spPr>
        <p:txBody>
          <a:bodyPr>
            <a:normAutofit/>
          </a:bodyPr>
          <a:lstStyle/>
          <a:p>
            <a:r>
              <a:rPr lang="fi-FI" dirty="0" err="1"/>
              <a:t>Detected</a:t>
            </a:r>
            <a:r>
              <a:rPr lang="fi-FI" dirty="0"/>
              <a:t> </a:t>
            </a:r>
            <a:r>
              <a:rPr lang="fi-FI" dirty="0" err="1"/>
              <a:t>cell</a:t>
            </a:r>
            <a:r>
              <a:rPr lang="fi-FI" dirty="0"/>
              <a:t> </a:t>
            </a:r>
            <a:r>
              <a:rPr lang="fi-FI" dirty="0" err="1"/>
              <a:t>state</a:t>
            </a:r>
            <a:r>
              <a:rPr lang="fi-FI" dirty="0"/>
              <a:t>:</a:t>
            </a:r>
          </a:p>
          <a:p>
            <a:pPr lvl="1"/>
            <a:r>
              <a:rPr lang="en-US" dirty="0"/>
              <a:t>The existing requirements under </a:t>
            </a:r>
            <a:r>
              <a:rPr lang="en-US" i="1" dirty="0"/>
              <a:t>ca-</a:t>
            </a:r>
            <a:r>
              <a:rPr lang="en-US" i="1" dirty="0" err="1"/>
              <a:t>IdleModeMeasurements</a:t>
            </a:r>
            <a:r>
              <a:rPr lang="en-US" dirty="0"/>
              <a:t> as baseline,</a:t>
            </a:r>
          </a:p>
          <a:p>
            <a:pPr lvl="1"/>
            <a:r>
              <a:rPr lang="en-US" dirty="0"/>
              <a:t>FFS whether to define requirements for the detected cell status for the idle mode CA measurement when UE transitions from RRC Connected mode to Idle mode and after UE has entered Idle mode in 36.133 section 4.9.2.1</a:t>
            </a:r>
          </a:p>
          <a:p>
            <a:r>
              <a:rPr lang="en-GB" dirty="0"/>
              <a:t>Possible options:</a:t>
            </a:r>
          </a:p>
          <a:p>
            <a:pPr lvl="1"/>
            <a:r>
              <a:rPr lang="en-GB" dirty="0"/>
              <a:t>Option 1: Apply </a:t>
            </a:r>
            <a:r>
              <a:rPr lang="en-US" dirty="0"/>
              <a:t>the same principles for NR inter-RAT cells.</a:t>
            </a:r>
            <a:endParaRPr lang="en-GB" dirty="0"/>
          </a:p>
          <a:p>
            <a:pPr lvl="1"/>
            <a:r>
              <a:rPr lang="en-GB" dirty="0"/>
              <a:t>Option 2: Do not apply </a:t>
            </a:r>
            <a:r>
              <a:rPr lang="en-US" dirty="0"/>
              <a:t>the same principles for NR inter-RAT cells.</a:t>
            </a:r>
          </a:p>
        </p:txBody>
      </p:sp>
    </p:spTree>
    <p:extLst>
      <p:ext uri="{BB962C8B-B14F-4D97-AF65-F5344CB8AC3E}">
        <p14:creationId xmlns:p14="http://schemas.microsoft.com/office/powerpoint/2010/main" val="5201138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1008D9E-8173-4226-BB8C-0165EB1BBA2B}"/>
              </a:ext>
            </a:extLst>
          </p:cNvPr>
          <p:cNvSpPr>
            <a:spLocks noGrp="1"/>
          </p:cNvSpPr>
          <p:nvPr>
            <p:ph type="ctrTitle"/>
          </p:nvPr>
        </p:nvSpPr>
        <p:spPr/>
        <p:txBody>
          <a:bodyPr/>
          <a:lstStyle/>
          <a:p>
            <a:r>
              <a:rPr lang="fi-FI" dirty="0"/>
              <a:t>NR EMR</a:t>
            </a:r>
            <a:endParaRPr lang="en-GB" dirty="0"/>
          </a:p>
        </p:txBody>
      </p:sp>
      <p:sp>
        <p:nvSpPr>
          <p:cNvPr id="5" name="Subtitle 4">
            <a:extLst>
              <a:ext uri="{FF2B5EF4-FFF2-40B4-BE49-F238E27FC236}">
                <a16:creationId xmlns:a16="http://schemas.microsoft.com/office/drawing/2014/main" id="{90E1904F-5612-4D01-A8C9-B307AF28E4AC}"/>
              </a:ext>
            </a:extLst>
          </p:cNvPr>
          <p:cNvSpPr>
            <a:spLocks noGrp="1"/>
          </p:cNvSpPr>
          <p:nvPr>
            <p:ph type="subTitle" idx="1"/>
          </p:nvPr>
        </p:nvSpPr>
        <p:spPr/>
        <p:txBody>
          <a:bodyPr/>
          <a:lstStyle/>
          <a:p>
            <a:r>
              <a:rPr lang="fi-FI" dirty="0"/>
              <a:t>NR </a:t>
            </a:r>
            <a:r>
              <a:rPr lang="fi-FI" dirty="0" err="1"/>
              <a:t>measurements</a:t>
            </a:r>
            <a:r>
              <a:rPr lang="fi-FI" dirty="0"/>
              <a:t> for EMR </a:t>
            </a:r>
            <a:r>
              <a:rPr lang="fi-FI" dirty="0" err="1"/>
              <a:t>while</a:t>
            </a:r>
            <a:r>
              <a:rPr lang="fi-FI" dirty="0"/>
              <a:t> </a:t>
            </a:r>
            <a:r>
              <a:rPr lang="fi-FI" dirty="0" err="1"/>
              <a:t>serving</a:t>
            </a:r>
            <a:r>
              <a:rPr lang="fi-FI" dirty="0"/>
              <a:t> </a:t>
            </a:r>
            <a:r>
              <a:rPr lang="fi-FI" dirty="0" err="1"/>
              <a:t>cell</a:t>
            </a:r>
            <a:r>
              <a:rPr lang="fi-FI" dirty="0"/>
              <a:t> is in NR</a:t>
            </a:r>
            <a:endParaRPr lang="en-GB" dirty="0"/>
          </a:p>
        </p:txBody>
      </p:sp>
    </p:spTree>
    <p:extLst>
      <p:ext uri="{BB962C8B-B14F-4D97-AF65-F5344CB8AC3E}">
        <p14:creationId xmlns:p14="http://schemas.microsoft.com/office/powerpoint/2010/main" val="19897795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175392-79E7-401D-9EA1-63F85921E4A2}"/>
              </a:ext>
            </a:extLst>
          </p:cNvPr>
          <p:cNvSpPr>
            <a:spLocks noGrp="1"/>
          </p:cNvSpPr>
          <p:nvPr>
            <p:ph type="title"/>
          </p:nvPr>
        </p:nvSpPr>
        <p:spPr>
          <a:xfrm>
            <a:off x="838200" y="365126"/>
            <a:ext cx="10515600" cy="678484"/>
          </a:xfrm>
        </p:spPr>
        <p:txBody>
          <a:bodyPr>
            <a:normAutofit fontScale="90000"/>
          </a:bodyPr>
          <a:lstStyle/>
          <a:p>
            <a:r>
              <a:rPr lang="fi-FI" dirty="0" err="1"/>
              <a:t>Background</a:t>
            </a:r>
            <a:endParaRPr lang="en-GB" dirty="0"/>
          </a:p>
        </p:txBody>
      </p:sp>
      <p:sp>
        <p:nvSpPr>
          <p:cNvPr id="3" name="Content Placeholder 2">
            <a:extLst>
              <a:ext uri="{FF2B5EF4-FFF2-40B4-BE49-F238E27FC236}">
                <a16:creationId xmlns:a16="http://schemas.microsoft.com/office/drawing/2014/main" id="{8A091DBC-D940-4569-9242-9626E3DCDAB4}"/>
              </a:ext>
            </a:extLst>
          </p:cNvPr>
          <p:cNvSpPr>
            <a:spLocks noGrp="1"/>
          </p:cNvSpPr>
          <p:nvPr>
            <p:ph idx="1"/>
          </p:nvPr>
        </p:nvSpPr>
        <p:spPr>
          <a:xfrm>
            <a:off x="838200" y="1043610"/>
            <a:ext cx="10515600" cy="5133353"/>
          </a:xfrm>
        </p:spPr>
        <p:txBody>
          <a:bodyPr>
            <a:normAutofit/>
          </a:bodyPr>
          <a:lstStyle/>
          <a:p>
            <a:r>
              <a:rPr lang="fi-FI" dirty="0"/>
              <a:t>RAN4 </a:t>
            </a:r>
            <a:r>
              <a:rPr lang="fi-FI" dirty="0" err="1"/>
              <a:t>has</a:t>
            </a:r>
            <a:r>
              <a:rPr lang="fi-FI" dirty="0"/>
              <a:t> </a:t>
            </a:r>
            <a:r>
              <a:rPr lang="fi-FI" dirty="0" err="1"/>
              <a:t>earlier</a:t>
            </a:r>
            <a:r>
              <a:rPr lang="fi-FI" dirty="0"/>
              <a:t> </a:t>
            </a:r>
            <a:r>
              <a:rPr lang="fi-FI" dirty="0" err="1"/>
              <a:t>agreed</a:t>
            </a:r>
            <a:r>
              <a:rPr lang="fi-FI" dirty="0"/>
              <a:t> </a:t>
            </a:r>
            <a:r>
              <a:rPr lang="fi-FI" dirty="0" err="1"/>
              <a:t>that</a:t>
            </a:r>
            <a:r>
              <a:rPr lang="fi-FI" dirty="0"/>
              <a:t> </a:t>
            </a:r>
            <a:r>
              <a:rPr lang="fi-FI" dirty="0" err="1"/>
              <a:t>the</a:t>
            </a:r>
            <a:r>
              <a:rPr lang="fi-FI" dirty="0"/>
              <a:t> UE </a:t>
            </a:r>
            <a:r>
              <a:rPr lang="fi-FI" dirty="0" err="1"/>
              <a:t>measurement</a:t>
            </a:r>
            <a:r>
              <a:rPr lang="fi-FI" dirty="0"/>
              <a:t> </a:t>
            </a:r>
            <a:r>
              <a:rPr lang="fi-FI" dirty="0" err="1"/>
              <a:t>capability</a:t>
            </a:r>
            <a:r>
              <a:rPr lang="fi-FI" dirty="0"/>
              <a:t> </a:t>
            </a:r>
            <a:r>
              <a:rPr lang="fi-FI" dirty="0" err="1"/>
              <a:t>will</a:t>
            </a:r>
            <a:r>
              <a:rPr lang="fi-FI" dirty="0"/>
              <a:t> </a:t>
            </a:r>
            <a:r>
              <a:rPr lang="fi-FI" dirty="0" err="1"/>
              <a:t>not</a:t>
            </a:r>
            <a:r>
              <a:rPr lang="fi-FI" dirty="0"/>
              <a:t> </a:t>
            </a:r>
            <a:r>
              <a:rPr lang="fi-FI" dirty="0" err="1"/>
              <a:t>change</a:t>
            </a:r>
            <a:r>
              <a:rPr lang="fi-FI" dirty="0"/>
              <a:t> </a:t>
            </a:r>
            <a:r>
              <a:rPr lang="fi-FI" dirty="0" err="1"/>
              <a:t>due</a:t>
            </a:r>
            <a:r>
              <a:rPr lang="fi-FI" dirty="0"/>
              <a:t> to EMR</a:t>
            </a:r>
          </a:p>
          <a:p>
            <a:r>
              <a:rPr lang="fi-FI" dirty="0"/>
              <a:t>RAN4 </a:t>
            </a:r>
            <a:r>
              <a:rPr lang="fi-FI" dirty="0" err="1"/>
              <a:t>has</a:t>
            </a:r>
            <a:r>
              <a:rPr lang="fi-FI" dirty="0"/>
              <a:t> </a:t>
            </a:r>
            <a:r>
              <a:rPr lang="fi-FI" dirty="0" err="1"/>
              <a:t>earlier</a:t>
            </a:r>
            <a:r>
              <a:rPr lang="fi-FI" dirty="0"/>
              <a:t> </a:t>
            </a:r>
            <a:r>
              <a:rPr lang="fi-FI" dirty="0" err="1"/>
              <a:t>agreed</a:t>
            </a:r>
            <a:r>
              <a:rPr lang="fi-FI" dirty="0"/>
              <a:t> </a:t>
            </a:r>
            <a:r>
              <a:rPr lang="fi-FI" dirty="0" err="1"/>
              <a:t>that</a:t>
            </a:r>
            <a:r>
              <a:rPr lang="fi-FI" dirty="0"/>
              <a:t> </a:t>
            </a:r>
            <a:r>
              <a:rPr lang="en-GB" dirty="0"/>
              <a:t>requirements for EMR will be the same in Inactive mode and Idle mode </a:t>
            </a:r>
            <a:endParaRPr lang="fi-FI" dirty="0"/>
          </a:p>
          <a:p>
            <a:r>
              <a:rPr lang="fi-FI" dirty="0"/>
              <a:t>RAN4 </a:t>
            </a:r>
            <a:r>
              <a:rPr lang="fi-FI" dirty="0" err="1"/>
              <a:t>agreed</a:t>
            </a:r>
            <a:r>
              <a:rPr lang="fi-FI" dirty="0"/>
              <a:t> to </a:t>
            </a:r>
            <a:r>
              <a:rPr lang="fi-FI" dirty="0" err="1"/>
              <a:t>adopt</a:t>
            </a:r>
            <a:r>
              <a:rPr lang="fi-FI" dirty="0"/>
              <a:t> </a:t>
            </a:r>
            <a:r>
              <a:rPr lang="fi-FI" dirty="0" err="1"/>
              <a:t>support</a:t>
            </a:r>
            <a:r>
              <a:rPr lang="fi-FI" dirty="0"/>
              <a:t> of </a:t>
            </a:r>
            <a:r>
              <a:rPr lang="fi-FI" dirty="0" err="1"/>
              <a:t>overlapping</a:t>
            </a:r>
            <a:r>
              <a:rPr lang="fi-FI" dirty="0"/>
              <a:t> and </a:t>
            </a:r>
            <a:r>
              <a:rPr lang="fi-FI" dirty="0" err="1"/>
              <a:t>non-overlapping</a:t>
            </a:r>
            <a:r>
              <a:rPr lang="fi-FI" dirty="0"/>
              <a:t> </a:t>
            </a:r>
            <a:r>
              <a:rPr lang="fi-FI" dirty="0" err="1"/>
              <a:t>carrier</a:t>
            </a:r>
            <a:r>
              <a:rPr lang="fi-FI" dirty="0"/>
              <a:t> </a:t>
            </a:r>
            <a:r>
              <a:rPr lang="fi-FI" dirty="0" err="1"/>
              <a:t>concept</a:t>
            </a:r>
            <a:r>
              <a:rPr lang="fi-FI" dirty="0"/>
              <a:t>.</a:t>
            </a:r>
          </a:p>
          <a:p>
            <a:pPr lvl="2"/>
            <a:endParaRPr lang="en-GB" dirty="0"/>
          </a:p>
        </p:txBody>
      </p:sp>
    </p:spTree>
    <p:extLst>
      <p:ext uri="{BB962C8B-B14F-4D97-AF65-F5344CB8AC3E}">
        <p14:creationId xmlns:p14="http://schemas.microsoft.com/office/powerpoint/2010/main" val="34521409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175392-79E7-401D-9EA1-63F85921E4A2}"/>
              </a:ext>
            </a:extLst>
          </p:cNvPr>
          <p:cNvSpPr>
            <a:spLocks noGrp="1"/>
          </p:cNvSpPr>
          <p:nvPr>
            <p:ph type="title"/>
          </p:nvPr>
        </p:nvSpPr>
        <p:spPr>
          <a:xfrm>
            <a:off x="838200" y="365126"/>
            <a:ext cx="10515600" cy="678484"/>
          </a:xfrm>
        </p:spPr>
        <p:txBody>
          <a:bodyPr>
            <a:normAutofit fontScale="90000"/>
          </a:bodyPr>
          <a:lstStyle/>
          <a:p>
            <a:r>
              <a:rPr lang="fi-FI" dirty="0"/>
              <a:t>Definition of </a:t>
            </a:r>
            <a:r>
              <a:rPr lang="fi-FI" dirty="0" err="1"/>
              <a:t>overlapping</a:t>
            </a:r>
            <a:r>
              <a:rPr lang="fi-FI" dirty="0"/>
              <a:t> </a:t>
            </a:r>
            <a:r>
              <a:rPr lang="fi-FI" dirty="0" err="1"/>
              <a:t>carrier</a:t>
            </a:r>
            <a:endParaRPr lang="en-GB" dirty="0"/>
          </a:p>
        </p:txBody>
      </p:sp>
      <p:sp>
        <p:nvSpPr>
          <p:cNvPr id="3" name="Content Placeholder 2">
            <a:extLst>
              <a:ext uri="{FF2B5EF4-FFF2-40B4-BE49-F238E27FC236}">
                <a16:creationId xmlns:a16="http://schemas.microsoft.com/office/drawing/2014/main" id="{8A091DBC-D940-4569-9242-9626E3DCDAB4}"/>
              </a:ext>
            </a:extLst>
          </p:cNvPr>
          <p:cNvSpPr>
            <a:spLocks noGrp="1"/>
          </p:cNvSpPr>
          <p:nvPr>
            <p:ph idx="1"/>
          </p:nvPr>
        </p:nvSpPr>
        <p:spPr>
          <a:xfrm>
            <a:off x="838200" y="1043610"/>
            <a:ext cx="10515600" cy="5133353"/>
          </a:xfrm>
        </p:spPr>
        <p:txBody>
          <a:bodyPr>
            <a:normAutofit/>
          </a:bodyPr>
          <a:lstStyle/>
          <a:p>
            <a:r>
              <a:rPr lang="fi-FI" dirty="0"/>
              <a:t>Option 1 (LTE definition):</a:t>
            </a:r>
          </a:p>
          <a:p>
            <a:pPr lvl="1"/>
            <a:r>
              <a:rPr lang="en-GB" dirty="0"/>
              <a:t>An overlapping carrier is defined as a carrier </a:t>
            </a:r>
            <a:r>
              <a:rPr lang="en-GB" u="sng" dirty="0"/>
              <a:t>configured</a:t>
            </a:r>
            <a:r>
              <a:rPr lang="en-GB" dirty="0"/>
              <a:t> by higher layer for early measurement reporting and inter-frequency mobility measurements</a:t>
            </a:r>
          </a:p>
          <a:p>
            <a:pPr lvl="1"/>
            <a:r>
              <a:rPr lang="en-GB" dirty="0"/>
              <a:t>A non-overlapping carrier is defined as a carrier configured by higher layer for early measurement reporting while not configured for inter-frequency mobility measurements</a:t>
            </a:r>
          </a:p>
          <a:p>
            <a:r>
              <a:rPr lang="en-GB" dirty="0"/>
              <a:t>Option 2:</a:t>
            </a:r>
          </a:p>
          <a:p>
            <a:pPr lvl="1"/>
            <a:r>
              <a:rPr lang="en-GB" dirty="0"/>
              <a:t>An overlapping carrier is a carrier which the UE is </a:t>
            </a:r>
            <a:r>
              <a:rPr lang="en-GB" u="sng" dirty="0"/>
              <a:t>actively measuring</a:t>
            </a:r>
            <a:r>
              <a:rPr lang="en-GB" dirty="0"/>
              <a:t> for mobility and EMR.</a:t>
            </a:r>
          </a:p>
          <a:p>
            <a:pPr lvl="1"/>
            <a:r>
              <a:rPr lang="en-GB" dirty="0"/>
              <a:t>An non-overlapping carrier is a carrier which the UE is actively measuring for EMR only.</a:t>
            </a:r>
          </a:p>
          <a:p>
            <a:r>
              <a:rPr lang="en-GB" dirty="0">
                <a:highlight>
                  <a:srgbClr val="FFFF00"/>
                </a:highlight>
              </a:rPr>
              <a:t>Tentative Agreement: Option 2.</a:t>
            </a:r>
          </a:p>
          <a:p>
            <a:endParaRPr lang="en-GB" dirty="0"/>
          </a:p>
        </p:txBody>
      </p:sp>
    </p:spTree>
    <p:extLst>
      <p:ext uri="{BB962C8B-B14F-4D97-AF65-F5344CB8AC3E}">
        <p14:creationId xmlns:p14="http://schemas.microsoft.com/office/powerpoint/2010/main" val="187477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dirty="0"/>
              <a:t>Working assumption on EMR Carriers</a:t>
            </a:r>
          </a:p>
        </p:txBody>
      </p:sp>
      <p:sp>
        <p:nvSpPr>
          <p:cNvPr id="3" name="內容版面配置區 2"/>
          <p:cNvSpPr>
            <a:spLocks noGrp="1"/>
          </p:cNvSpPr>
          <p:nvPr>
            <p:ph idx="1"/>
          </p:nvPr>
        </p:nvSpPr>
        <p:spPr/>
        <p:txBody>
          <a:bodyPr/>
          <a:lstStyle/>
          <a:p>
            <a:r>
              <a:rPr lang="en-US" dirty="0"/>
              <a:t>RAN4 EMR requirements for NR carriers while camped on NR </a:t>
            </a:r>
            <a:r>
              <a:rPr lang="en-US" altLang="zh-TW" dirty="0"/>
              <a:t>only </a:t>
            </a:r>
            <a:r>
              <a:rPr lang="en-US" dirty="0"/>
              <a:t>apply if EMR carriers are in CA combination supported by UE  </a:t>
            </a:r>
          </a:p>
          <a:p>
            <a:r>
              <a:rPr lang="en-US" dirty="0"/>
              <a:t>RAN4 EMR requirements for NR carriers while camped on LTE </a:t>
            </a:r>
            <a:r>
              <a:rPr lang="en-US" altLang="zh-TW" dirty="0"/>
              <a:t>only </a:t>
            </a:r>
            <a:r>
              <a:rPr lang="en-US" dirty="0"/>
              <a:t>apply if UE supports EN-DC and NR EMR carriers are in the ENDC band combination supported by UE  </a:t>
            </a:r>
          </a:p>
          <a:p>
            <a:endParaRPr lang="en-US" dirty="0">
              <a:solidFill>
                <a:srgbClr val="FF0000"/>
              </a:solidFill>
            </a:endParaRPr>
          </a:p>
        </p:txBody>
      </p:sp>
    </p:spTree>
    <p:extLst>
      <p:ext uri="{BB962C8B-B14F-4D97-AF65-F5344CB8AC3E}">
        <p14:creationId xmlns:p14="http://schemas.microsoft.com/office/powerpoint/2010/main" val="977273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175392-79E7-401D-9EA1-63F85921E4A2}"/>
              </a:ext>
            </a:extLst>
          </p:cNvPr>
          <p:cNvSpPr>
            <a:spLocks noGrp="1"/>
          </p:cNvSpPr>
          <p:nvPr>
            <p:ph type="title"/>
          </p:nvPr>
        </p:nvSpPr>
        <p:spPr>
          <a:xfrm>
            <a:off x="838200" y="365126"/>
            <a:ext cx="10515600" cy="678484"/>
          </a:xfrm>
        </p:spPr>
        <p:txBody>
          <a:bodyPr>
            <a:normAutofit fontScale="90000"/>
          </a:bodyPr>
          <a:lstStyle/>
          <a:p>
            <a:r>
              <a:rPr lang="fi-FI" dirty="0"/>
              <a:t>WF on </a:t>
            </a:r>
            <a:r>
              <a:rPr lang="fi-FI" dirty="0" err="1"/>
              <a:t>Idle</a:t>
            </a:r>
            <a:r>
              <a:rPr lang="fi-FI" dirty="0"/>
              <a:t> </a:t>
            </a:r>
            <a:r>
              <a:rPr lang="fi-FI" dirty="0" err="1"/>
              <a:t>measurements</a:t>
            </a:r>
            <a:r>
              <a:rPr lang="fi-FI" dirty="0"/>
              <a:t> for EMR</a:t>
            </a:r>
            <a:endParaRPr lang="en-GB" dirty="0"/>
          </a:p>
        </p:txBody>
      </p:sp>
      <p:sp>
        <p:nvSpPr>
          <p:cNvPr id="3" name="Content Placeholder 2">
            <a:extLst>
              <a:ext uri="{FF2B5EF4-FFF2-40B4-BE49-F238E27FC236}">
                <a16:creationId xmlns:a16="http://schemas.microsoft.com/office/drawing/2014/main" id="{8A091DBC-D940-4569-9242-9626E3DCDAB4}"/>
              </a:ext>
            </a:extLst>
          </p:cNvPr>
          <p:cNvSpPr>
            <a:spLocks noGrp="1"/>
          </p:cNvSpPr>
          <p:nvPr>
            <p:ph idx="1"/>
          </p:nvPr>
        </p:nvSpPr>
        <p:spPr>
          <a:xfrm>
            <a:off x="838200" y="1043610"/>
            <a:ext cx="10515600" cy="5133353"/>
          </a:xfrm>
        </p:spPr>
        <p:txBody>
          <a:bodyPr>
            <a:normAutofit lnSpcReduction="10000"/>
          </a:bodyPr>
          <a:lstStyle/>
          <a:p>
            <a:r>
              <a:rPr lang="en-US" u="sng" dirty="0"/>
              <a:t>Number of carriers to measure</a:t>
            </a:r>
            <a:r>
              <a:rPr lang="en-US" dirty="0"/>
              <a:t> for EMR considering the use of overlapping and non-overlapping carriers:</a:t>
            </a:r>
          </a:p>
          <a:p>
            <a:pPr lvl="1"/>
            <a:r>
              <a:rPr lang="en-US" dirty="0"/>
              <a:t>Option 1:</a:t>
            </a:r>
            <a:r>
              <a:rPr lang="fi-FI" dirty="0"/>
              <a:t> </a:t>
            </a:r>
            <a:r>
              <a:rPr lang="en-GB" dirty="0"/>
              <a:t>Re-use the LTE </a:t>
            </a:r>
            <a:r>
              <a:rPr lang="en-GB" dirty="0" err="1"/>
              <a:t>euCA</a:t>
            </a:r>
            <a:r>
              <a:rPr lang="en-GB" dirty="0"/>
              <a:t> requirements for number of carriers to be reported for early measurements (Qualcomm)</a:t>
            </a:r>
          </a:p>
          <a:p>
            <a:pPr lvl="2"/>
            <a:r>
              <a:rPr lang="fi-FI" dirty="0" err="1"/>
              <a:t>Limit</a:t>
            </a:r>
            <a:r>
              <a:rPr lang="fi-FI" dirty="0"/>
              <a:t> </a:t>
            </a:r>
            <a:r>
              <a:rPr lang="fi-FI" dirty="0" err="1"/>
              <a:t>the</a:t>
            </a:r>
            <a:r>
              <a:rPr lang="fi-FI" dirty="0"/>
              <a:t> </a:t>
            </a:r>
            <a:r>
              <a:rPr lang="fi-FI" dirty="0" err="1"/>
              <a:t>number</a:t>
            </a:r>
            <a:r>
              <a:rPr lang="fi-FI" dirty="0"/>
              <a:t> of </a:t>
            </a:r>
            <a:r>
              <a:rPr lang="fi-FI" dirty="0" err="1"/>
              <a:t>overlapping</a:t>
            </a:r>
            <a:r>
              <a:rPr lang="fi-FI" dirty="0"/>
              <a:t> and </a:t>
            </a:r>
            <a:r>
              <a:rPr lang="fi-FI" dirty="0" err="1"/>
              <a:t>number</a:t>
            </a:r>
            <a:r>
              <a:rPr lang="fi-FI" dirty="0"/>
              <a:t> of </a:t>
            </a:r>
            <a:r>
              <a:rPr lang="fi-FI" dirty="0" err="1"/>
              <a:t>non-overlapping</a:t>
            </a:r>
            <a:r>
              <a:rPr lang="fi-FI" dirty="0"/>
              <a:t> </a:t>
            </a:r>
            <a:r>
              <a:rPr lang="fi-FI" dirty="0" err="1"/>
              <a:t>carriers</a:t>
            </a:r>
            <a:r>
              <a:rPr lang="fi-FI" dirty="0"/>
              <a:t> (i.e. LTE EMR </a:t>
            </a:r>
            <a:r>
              <a:rPr lang="fi-FI" dirty="0" err="1"/>
              <a:t>approach</a:t>
            </a:r>
            <a:r>
              <a:rPr lang="fi-FI" dirty="0"/>
              <a:t>)</a:t>
            </a:r>
            <a:endParaRPr lang="en-GB" dirty="0"/>
          </a:p>
          <a:p>
            <a:pPr lvl="1"/>
            <a:r>
              <a:rPr lang="fi-FI" dirty="0"/>
              <a:t>Option 2: </a:t>
            </a:r>
            <a:r>
              <a:rPr lang="en-GB" dirty="0"/>
              <a:t>Specify the total number of carriers (MediaTek)</a:t>
            </a:r>
          </a:p>
          <a:p>
            <a:pPr lvl="2"/>
            <a:r>
              <a:rPr lang="fi-FI" dirty="0" err="1"/>
              <a:t>Limit</a:t>
            </a:r>
            <a:r>
              <a:rPr lang="fi-FI" dirty="0"/>
              <a:t> </a:t>
            </a:r>
            <a:r>
              <a:rPr lang="fi-FI" dirty="0" err="1"/>
              <a:t>the</a:t>
            </a:r>
            <a:r>
              <a:rPr lang="fi-FI" dirty="0"/>
              <a:t> </a:t>
            </a:r>
            <a:r>
              <a:rPr lang="fi-FI" dirty="0" err="1"/>
              <a:t>number</a:t>
            </a:r>
            <a:r>
              <a:rPr lang="fi-FI" dirty="0"/>
              <a:t> of </a:t>
            </a:r>
            <a:r>
              <a:rPr lang="fi-FI" dirty="0" err="1"/>
              <a:t>overlapping</a:t>
            </a:r>
            <a:r>
              <a:rPr lang="fi-FI" dirty="0"/>
              <a:t> + </a:t>
            </a:r>
            <a:r>
              <a:rPr lang="fi-FI" dirty="0" err="1"/>
              <a:t>non-overlapping</a:t>
            </a:r>
            <a:r>
              <a:rPr lang="fi-FI" dirty="0"/>
              <a:t> </a:t>
            </a:r>
            <a:r>
              <a:rPr lang="fi-FI" dirty="0" err="1"/>
              <a:t>carriers</a:t>
            </a:r>
            <a:r>
              <a:rPr lang="fi-FI" dirty="0"/>
              <a:t> (i.e. </a:t>
            </a:r>
            <a:r>
              <a:rPr lang="fi-FI" dirty="0" err="1"/>
              <a:t>total</a:t>
            </a:r>
            <a:r>
              <a:rPr lang="fi-FI" dirty="0"/>
              <a:t> </a:t>
            </a:r>
            <a:r>
              <a:rPr lang="fi-FI" dirty="0" err="1"/>
              <a:t>number</a:t>
            </a:r>
            <a:r>
              <a:rPr lang="fi-FI" dirty="0"/>
              <a:t> of </a:t>
            </a:r>
            <a:r>
              <a:rPr lang="fi-FI" dirty="0" err="1"/>
              <a:t>carriers</a:t>
            </a:r>
            <a:r>
              <a:rPr lang="fi-FI" dirty="0"/>
              <a:t> for EMR)</a:t>
            </a:r>
            <a:endParaRPr lang="en-GB" dirty="0"/>
          </a:p>
          <a:p>
            <a:pPr lvl="1"/>
            <a:r>
              <a:rPr lang="fi-FI" dirty="0"/>
              <a:t>Option 3: </a:t>
            </a:r>
            <a:r>
              <a:rPr lang="en-GB" dirty="0"/>
              <a:t>No limit on carriers that can be configured for EMR (as long as it does not exceed UE measurement capability) (Nokia, Huawei)</a:t>
            </a:r>
          </a:p>
          <a:p>
            <a:pPr lvl="1"/>
            <a:r>
              <a:rPr lang="fi-FI" dirty="0"/>
              <a:t>Option 4: </a:t>
            </a:r>
            <a:r>
              <a:rPr lang="fi-FI" dirty="0" err="1"/>
              <a:t>Limit</a:t>
            </a:r>
            <a:r>
              <a:rPr lang="fi-FI" dirty="0"/>
              <a:t> </a:t>
            </a:r>
            <a:r>
              <a:rPr lang="fi-FI" dirty="0" err="1"/>
              <a:t>the</a:t>
            </a:r>
            <a:r>
              <a:rPr lang="fi-FI" dirty="0"/>
              <a:t> </a:t>
            </a:r>
            <a:r>
              <a:rPr lang="fi-FI" dirty="0" err="1"/>
              <a:t>number</a:t>
            </a:r>
            <a:r>
              <a:rPr lang="fi-FI" dirty="0"/>
              <a:t> of </a:t>
            </a:r>
            <a:r>
              <a:rPr lang="fi-FI" dirty="0" err="1"/>
              <a:t>non-overlapping</a:t>
            </a:r>
            <a:r>
              <a:rPr lang="fi-FI" dirty="0"/>
              <a:t> </a:t>
            </a:r>
            <a:r>
              <a:rPr lang="fi-FI" dirty="0" err="1"/>
              <a:t>carriers</a:t>
            </a:r>
            <a:r>
              <a:rPr lang="fi-FI" dirty="0"/>
              <a:t> </a:t>
            </a:r>
            <a:r>
              <a:rPr lang="fi-FI" dirty="0" err="1"/>
              <a:t>only</a:t>
            </a:r>
            <a:r>
              <a:rPr lang="fi-FI" dirty="0"/>
              <a:t> (New, option 3 + </a:t>
            </a:r>
            <a:r>
              <a:rPr lang="fi-FI" dirty="0" err="1"/>
              <a:t>limit</a:t>
            </a:r>
            <a:r>
              <a:rPr lang="fi-FI" dirty="0"/>
              <a:t> on </a:t>
            </a:r>
            <a:r>
              <a:rPr lang="fi-FI" dirty="0" err="1"/>
              <a:t>number</a:t>
            </a:r>
            <a:r>
              <a:rPr lang="fi-FI" dirty="0"/>
              <a:t> of </a:t>
            </a:r>
            <a:r>
              <a:rPr lang="fi-FI" dirty="0" err="1"/>
              <a:t>non-overlapping</a:t>
            </a:r>
            <a:r>
              <a:rPr lang="fi-FI" dirty="0"/>
              <a:t> </a:t>
            </a:r>
            <a:r>
              <a:rPr lang="fi-FI" dirty="0" err="1"/>
              <a:t>carriers</a:t>
            </a:r>
            <a:r>
              <a:rPr lang="fi-FI" dirty="0"/>
              <a:t>)</a:t>
            </a:r>
          </a:p>
          <a:p>
            <a:r>
              <a:rPr lang="fi-FI" dirty="0"/>
              <a:t>FFS: UE </a:t>
            </a:r>
            <a:r>
              <a:rPr lang="fi-FI" dirty="0" err="1"/>
              <a:t>behavior</a:t>
            </a:r>
            <a:r>
              <a:rPr lang="fi-FI" dirty="0"/>
              <a:t> </a:t>
            </a:r>
            <a:r>
              <a:rPr lang="fi-FI" dirty="0" err="1"/>
              <a:t>when</a:t>
            </a:r>
            <a:r>
              <a:rPr lang="fi-FI" dirty="0"/>
              <a:t> </a:t>
            </a:r>
            <a:r>
              <a:rPr lang="fi-FI" dirty="0" err="1"/>
              <a:t>the</a:t>
            </a:r>
            <a:r>
              <a:rPr lang="fi-FI" dirty="0"/>
              <a:t> </a:t>
            </a:r>
            <a:r>
              <a:rPr lang="fi-FI" dirty="0" err="1"/>
              <a:t>above</a:t>
            </a:r>
            <a:r>
              <a:rPr lang="fi-FI" dirty="0"/>
              <a:t> </a:t>
            </a:r>
            <a:r>
              <a:rPr lang="fi-FI" dirty="0" err="1"/>
              <a:t>limits</a:t>
            </a:r>
            <a:r>
              <a:rPr lang="fi-FI" dirty="0"/>
              <a:t> </a:t>
            </a:r>
            <a:r>
              <a:rPr lang="fi-FI" dirty="0" err="1"/>
              <a:t>are</a:t>
            </a:r>
            <a:r>
              <a:rPr lang="fi-FI" dirty="0"/>
              <a:t> </a:t>
            </a:r>
            <a:r>
              <a:rPr lang="fi-FI" dirty="0" err="1"/>
              <a:t>exceeded</a:t>
            </a:r>
            <a:endParaRPr lang="fi-FI" dirty="0"/>
          </a:p>
        </p:txBody>
      </p:sp>
    </p:spTree>
    <p:extLst>
      <p:ext uri="{BB962C8B-B14F-4D97-AF65-F5344CB8AC3E}">
        <p14:creationId xmlns:p14="http://schemas.microsoft.com/office/powerpoint/2010/main" val="25701573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175392-79E7-401D-9EA1-63F85921E4A2}"/>
              </a:ext>
            </a:extLst>
          </p:cNvPr>
          <p:cNvSpPr>
            <a:spLocks noGrp="1"/>
          </p:cNvSpPr>
          <p:nvPr>
            <p:ph type="title"/>
          </p:nvPr>
        </p:nvSpPr>
        <p:spPr>
          <a:xfrm>
            <a:off x="838200" y="365126"/>
            <a:ext cx="10515600" cy="678484"/>
          </a:xfrm>
        </p:spPr>
        <p:txBody>
          <a:bodyPr>
            <a:normAutofit fontScale="90000"/>
          </a:bodyPr>
          <a:lstStyle/>
          <a:p>
            <a:r>
              <a:rPr lang="fi-FI" dirty="0"/>
              <a:t>WF on </a:t>
            </a:r>
            <a:r>
              <a:rPr lang="fi-FI" dirty="0" err="1"/>
              <a:t>Idle</a:t>
            </a:r>
            <a:r>
              <a:rPr lang="fi-FI" dirty="0"/>
              <a:t> </a:t>
            </a:r>
            <a:r>
              <a:rPr lang="fi-FI" dirty="0" err="1"/>
              <a:t>measurements</a:t>
            </a:r>
            <a:r>
              <a:rPr lang="fi-FI" dirty="0"/>
              <a:t> for EMR</a:t>
            </a:r>
            <a:endParaRPr lang="en-GB" dirty="0"/>
          </a:p>
        </p:txBody>
      </p:sp>
      <p:sp>
        <p:nvSpPr>
          <p:cNvPr id="3" name="Content Placeholder 2">
            <a:extLst>
              <a:ext uri="{FF2B5EF4-FFF2-40B4-BE49-F238E27FC236}">
                <a16:creationId xmlns:a16="http://schemas.microsoft.com/office/drawing/2014/main" id="{8A091DBC-D940-4569-9242-9626E3DCDAB4}"/>
              </a:ext>
            </a:extLst>
          </p:cNvPr>
          <p:cNvSpPr>
            <a:spLocks noGrp="1"/>
          </p:cNvSpPr>
          <p:nvPr>
            <p:ph idx="1"/>
          </p:nvPr>
        </p:nvSpPr>
        <p:spPr>
          <a:xfrm>
            <a:off x="838200" y="1043610"/>
            <a:ext cx="10515600" cy="5133353"/>
          </a:xfrm>
        </p:spPr>
        <p:txBody>
          <a:bodyPr>
            <a:normAutofit lnSpcReduction="10000"/>
          </a:bodyPr>
          <a:lstStyle/>
          <a:p>
            <a:r>
              <a:rPr lang="fi-FI" dirty="0"/>
              <a:t>Measurements for EMR and mobility:</a:t>
            </a:r>
          </a:p>
          <a:p>
            <a:pPr lvl="1"/>
            <a:r>
              <a:rPr lang="fi-FI" dirty="0"/>
              <a:t>Possible options:</a:t>
            </a:r>
          </a:p>
          <a:p>
            <a:pPr lvl="2"/>
            <a:r>
              <a:rPr lang="fi-FI" dirty="0"/>
              <a:t>S-measure threshold is assumed not applicable to carriers for EMR.</a:t>
            </a:r>
          </a:p>
          <a:p>
            <a:pPr lvl="3"/>
            <a:r>
              <a:rPr lang="fi-FI" dirty="0" err="1"/>
              <a:t>Overlapping</a:t>
            </a:r>
            <a:r>
              <a:rPr lang="fi-FI" dirty="0"/>
              <a:t> EMR </a:t>
            </a:r>
            <a:r>
              <a:rPr lang="fi-FI" dirty="0" err="1"/>
              <a:t>carriers</a:t>
            </a:r>
            <a:r>
              <a:rPr lang="fi-FI" dirty="0"/>
              <a:t> </a:t>
            </a:r>
            <a:r>
              <a:rPr lang="fi-FI" dirty="0" err="1"/>
              <a:t>are</a:t>
            </a:r>
            <a:r>
              <a:rPr lang="fi-FI" dirty="0"/>
              <a:t> </a:t>
            </a:r>
            <a:r>
              <a:rPr lang="fi-FI" dirty="0" err="1"/>
              <a:t>measured</a:t>
            </a:r>
            <a:r>
              <a:rPr lang="fi-FI" dirty="0"/>
              <a:t> </a:t>
            </a:r>
            <a:r>
              <a:rPr lang="fi-FI" dirty="0" err="1"/>
              <a:t>continuously</a:t>
            </a:r>
            <a:r>
              <a:rPr lang="fi-FI" dirty="0"/>
              <a:t>.</a:t>
            </a:r>
          </a:p>
          <a:p>
            <a:pPr lvl="3"/>
            <a:r>
              <a:rPr lang="fi-FI" dirty="0" err="1"/>
              <a:t>Non</a:t>
            </a:r>
            <a:r>
              <a:rPr lang="fi-FI" dirty="0"/>
              <a:t>-EMR </a:t>
            </a:r>
            <a:r>
              <a:rPr lang="fi-FI" dirty="0" err="1"/>
              <a:t>carriers</a:t>
            </a:r>
            <a:r>
              <a:rPr lang="fi-FI" dirty="0"/>
              <a:t> </a:t>
            </a:r>
            <a:r>
              <a:rPr lang="fi-FI" dirty="0" err="1"/>
              <a:t>are</a:t>
            </a:r>
            <a:r>
              <a:rPr lang="fi-FI" dirty="0"/>
              <a:t> </a:t>
            </a:r>
            <a:r>
              <a:rPr lang="fi-FI" dirty="0" err="1"/>
              <a:t>measured</a:t>
            </a:r>
            <a:r>
              <a:rPr lang="fi-FI" dirty="0"/>
              <a:t> </a:t>
            </a:r>
            <a:r>
              <a:rPr lang="fi-FI" dirty="0" err="1"/>
              <a:t>according</a:t>
            </a:r>
            <a:r>
              <a:rPr lang="fi-FI" dirty="0"/>
              <a:t> to s-</a:t>
            </a:r>
            <a:r>
              <a:rPr lang="fi-FI" dirty="0" err="1"/>
              <a:t>Measure</a:t>
            </a:r>
            <a:r>
              <a:rPr lang="fi-FI" dirty="0"/>
              <a:t> </a:t>
            </a:r>
            <a:r>
              <a:rPr lang="fi-FI" dirty="0" err="1"/>
              <a:t>threshold</a:t>
            </a:r>
            <a:r>
              <a:rPr lang="fi-FI" dirty="0"/>
              <a:t>.</a:t>
            </a:r>
          </a:p>
          <a:p>
            <a:pPr lvl="2"/>
            <a:r>
              <a:rPr lang="fi-FI" dirty="0" err="1"/>
              <a:t>Hence</a:t>
            </a:r>
            <a:r>
              <a:rPr lang="fi-FI" dirty="0"/>
              <a:t>, </a:t>
            </a:r>
            <a:r>
              <a:rPr lang="fi-FI" dirty="0" err="1"/>
              <a:t>beyond</a:t>
            </a:r>
            <a:r>
              <a:rPr lang="fi-FI" dirty="0"/>
              <a:t> s-</a:t>
            </a:r>
            <a:r>
              <a:rPr lang="fi-FI" dirty="0" err="1"/>
              <a:t>Measure</a:t>
            </a:r>
            <a:r>
              <a:rPr lang="fi-FI" dirty="0"/>
              <a:t> </a:t>
            </a:r>
            <a:r>
              <a:rPr lang="fi-FI" dirty="0" err="1"/>
              <a:t>threshold</a:t>
            </a:r>
            <a:r>
              <a:rPr lang="fi-FI" dirty="0"/>
              <a:t> UE </a:t>
            </a:r>
            <a:r>
              <a:rPr lang="fi-FI" dirty="0" err="1"/>
              <a:t>measures</a:t>
            </a:r>
            <a:r>
              <a:rPr lang="fi-FI" dirty="0"/>
              <a:t> </a:t>
            </a:r>
            <a:r>
              <a:rPr lang="fi-FI" dirty="0" err="1"/>
              <a:t>both</a:t>
            </a:r>
            <a:r>
              <a:rPr lang="fi-FI" dirty="0"/>
              <a:t> EMR and </a:t>
            </a:r>
            <a:r>
              <a:rPr lang="fi-FI" dirty="0" err="1"/>
              <a:t>non</a:t>
            </a:r>
            <a:r>
              <a:rPr lang="fi-FI" dirty="0"/>
              <a:t>-EMR </a:t>
            </a:r>
            <a:r>
              <a:rPr lang="fi-FI" dirty="0" err="1"/>
              <a:t>carriers</a:t>
            </a:r>
            <a:r>
              <a:rPr lang="fi-FI" dirty="0"/>
              <a:t>.</a:t>
            </a:r>
          </a:p>
          <a:p>
            <a:pPr lvl="2"/>
            <a:r>
              <a:rPr lang="fi-FI" dirty="0"/>
              <a:t>To </a:t>
            </a:r>
            <a:r>
              <a:rPr lang="fi-FI" dirty="0" err="1"/>
              <a:t>reduce</a:t>
            </a:r>
            <a:r>
              <a:rPr lang="fi-FI" dirty="0"/>
              <a:t> </a:t>
            </a:r>
            <a:r>
              <a:rPr lang="fi-FI" dirty="0" err="1"/>
              <a:t>overall</a:t>
            </a:r>
            <a:r>
              <a:rPr lang="fi-FI" dirty="0"/>
              <a:t> </a:t>
            </a:r>
            <a:r>
              <a:rPr lang="fi-FI" dirty="0" err="1"/>
              <a:t>measurement</a:t>
            </a:r>
            <a:r>
              <a:rPr lang="fi-FI" dirty="0"/>
              <a:t> </a:t>
            </a:r>
            <a:r>
              <a:rPr lang="fi-FI" dirty="0" err="1"/>
              <a:t>latency</a:t>
            </a:r>
            <a:r>
              <a:rPr lang="fi-FI" dirty="0"/>
              <a:t>:</a:t>
            </a:r>
          </a:p>
          <a:p>
            <a:pPr lvl="3"/>
            <a:r>
              <a:rPr lang="fi-FI" dirty="0"/>
              <a:t>EMR </a:t>
            </a:r>
            <a:r>
              <a:rPr lang="fi-FI" dirty="0" err="1"/>
              <a:t>carriers</a:t>
            </a:r>
            <a:r>
              <a:rPr lang="fi-FI" dirty="0"/>
              <a:t> </a:t>
            </a:r>
            <a:r>
              <a:rPr lang="fi-FI" dirty="0" err="1"/>
              <a:t>are</a:t>
            </a:r>
            <a:r>
              <a:rPr lang="fi-FI" dirty="0"/>
              <a:t> </a:t>
            </a:r>
            <a:r>
              <a:rPr lang="fi-FI" dirty="0" err="1"/>
              <a:t>measured</a:t>
            </a:r>
            <a:r>
              <a:rPr lang="fi-FI" dirty="0"/>
              <a:t> </a:t>
            </a:r>
            <a:r>
              <a:rPr lang="fi-FI" dirty="0" err="1"/>
              <a:t>when</a:t>
            </a:r>
            <a:r>
              <a:rPr lang="fi-FI" dirty="0"/>
              <a:t> </a:t>
            </a:r>
            <a:r>
              <a:rPr lang="fi-FI" dirty="0" err="1"/>
              <a:t>Serving</a:t>
            </a:r>
            <a:r>
              <a:rPr lang="fi-FI" dirty="0"/>
              <a:t> </a:t>
            </a:r>
            <a:r>
              <a:rPr lang="fi-FI" dirty="0" err="1"/>
              <a:t>cell</a:t>
            </a:r>
            <a:r>
              <a:rPr lang="fi-FI" dirty="0"/>
              <a:t> </a:t>
            </a:r>
            <a:r>
              <a:rPr lang="fi-FI" dirty="0" err="1"/>
              <a:t>RxLev</a:t>
            </a:r>
            <a:r>
              <a:rPr lang="fi-FI" dirty="0"/>
              <a:t> is </a:t>
            </a:r>
            <a:r>
              <a:rPr lang="fi-FI" dirty="0" err="1"/>
              <a:t>good</a:t>
            </a:r>
            <a:endParaRPr lang="fi-FI" dirty="0"/>
          </a:p>
          <a:p>
            <a:pPr lvl="3"/>
            <a:r>
              <a:rPr lang="fi-FI" dirty="0"/>
              <a:t>EMR carriers are not required to be measured or can be down selected when Serving cell RxLev is not good</a:t>
            </a:r>
          </a:p>
          <a:p>
            <a:pPr lvl="3"/>
            <a:r>
              <a:rPr lang="fi-FI" dirty="0" err="1"/>
              <a:t>Non</a:t>
            </a:r>
            <a:r>
              <a:rPr lang="fi-FI" dirty="0"/>
              <a:t>-EMR </a:t>
            </a:r>
            <a:r>
              <a:rPr lang="fi-FI" dirty="0" err="1"/>
              <a:t>carriers</a:t>
            </a:r>
            <a:r>
              <a:rPr lang="fi-FI" dirty="0"/>
              <a:t> </a:t>
            </a:r>
            <a:r>
              <a:rPr lang="fi-FI" dirty="0" err="1"/>
              <a:t>obey</a:t>
            </a:r>
            <a:r>
              <a:rPr lang="fi-FI" dirty="0"/>
              <a:t> s-</a:t>
            </a:r>
            <a:r>
              <a:rPr lang="fi-FI" dirty="0" err="1"/>
              <a:t>Measure</a:t>
            </a:r>
            <a:r>
              <a:rPr lang="fi-FI" dirty="0"/>
              <a:t> </a:t>
            </a:r>
            <a:r>
              <a:rPr lang="fi-FI" dirty="0" err="1"/>
              <a:t>threshold</a:t>
            </a:r>
            <a:endParaRPr lang="fi-FI" dirty="0"/>
          </a:p>
          <a:p>
            <a:pPr lvl="1"/>
            <a:r>
              <a:rPr lang="fi-FI" dirty="0"/>
              <a:t>RAN4 to discuss </a:t>
            </a:r>
            <a:r>
              <a:rPr lang="en-US" altLang="zh-CN" dirty="0"/>
              <a:t>whether to </a:t>
            </a:r>
            <a:r>
              <a:rPr lang="fi-FI" dirty="0"/>
              <a:t>apply threshold on serving cell condition for EMR:</a:t>
            </a:r>
          </a:p>
          <a:p>
            <a:pPr lvl="2"/>
            <a:r>
              <a:rPr lang="fi-FI" dirty="0"/>
              <a:t>Example:</a:t>
            </a:r>
          </a:p>
          <a:p>
            <a:pPr lvl="3"/>
            <a:r>
              <a:rPr lang="fi-FI" dirty="0"/>
              <a:t>EMR carriers will measured when Rxlev&gt;threshold</a:t>
            </a:r>
          </a:p>
          <a:p>
            <a:pPr lvl="3"/>
            <a:r>
              <a:rPr lang="fi-FI" dirty="0"/>
              <a:t>EMR carriers are not required to </a:t>
            </a:r>
            <a:r>
              <a:rPr lang="fi-FI" dirty="0" err="1"/>
              <a:t>be</a:t>
            </a:r>
            <a:r>
              <a:rPr lang="fi-FI" dirty="0"/>
              <a:t> </a:t>
            </a:r>
            <a:r>
              <a:rPr lang="fi-FI" dirty="0" err="1"/>
              <a:t>measured</a:t>
            </a:r>
            <a:r>
              <a:rPr lang="fi-FI" dirty="0"/>
              <a:t> </a:t>
            </a:r>
            <a:br>
              <a:rPr lang="fi-FI" dirty="0"/>
            </a:br>
            <a:r>
              <a:rPr lang="fi-FI" dirty="0"/>
              <a:t>or can be down selected when Rxlev&lt;threshold</a:t>
            </a:r>
          </a:p>
        </p:txBody>
      </p:sp>
      <p:pic>
        <p:nvPicPr>
          <p:cNvPr id="4" name="Picture 3">
            <a:extLst>
              <a:ext uri="{FF2B5EF4-FFF2-40B4-BE49-F238E27FC236}">
                <a16:creationId xmlns:a16="http://schemas.microsoft.com/office/drawing/2014/main" id="{B7439A7D-50BC-48BD-8C34-BFFDB3BB2E80}"/>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176102" y="0"/>
            <a:ext cx="3818890" cy="1979295"/>
          </a:xfrm>
          <a:prstGeom prst="rect">
            <a:avLst/>
          </a:prstGeom>
          <a:noFill/>
        </p:spPr>
      </p:pic>
    </p:spTree>
    <p:extLst>
      <p:ext uri="{BB962C8B-B14F-4D97-AF65-F5344CB8AC3E}">
        <p14:creationId xmlns:p14="http://schemas.microsoft.com/office/powerpoint/2010/main" val="25731001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175392-79E7-401D-9EA1-63F85921E4A2}"/>
              </a:ext>
            </a:extLst>
          </p:cNvPr>
          <p:cNvSpPr>
            <a:spLocks noGrp="1"/>
          </p:cNvSpPr>
          <p:nvPr>
            <p:ph type="title"/>
          </p:nvPr>
        </p:nvSpPr>
        <p:spPr>
          <a:xfrm>
            <a:off x="838200" y="365126"/>
            <a:ext cx="10515600" cy="678484"/>
          </a:xfrm>
        </p:spPr>
        <p:txBody>
          <a:bodyPr>
            <a:normAutofit fontScale="90000"/>
          </a:bodyPr>
          <a:lstStyle/>
          <a:p>
            <a:r>
              <a:rPr lang="fi-FI" dirty="0"/>
              <a:t>WF on </a:t>
            </a:r>
            <a:r>
              <a:rPr lang="fi-FI" dirty="0" err="1"/>
              <a:t>Idle</a:t>
            </a:r>
            <a:r>
              <a:rPr lang="fi-FI" dirty="0"/>
              <a:t> </a:t>
            </a:r>
            <a:r>
              <a:rPr lang="fi-FI" dirty="0" err="1"/>
              <a:t>measurements</a:t>
            </a:r>
            <a:r>
              <a:rPr lang="fi-FI" dirty="0"/>
              <a:t> for EMR</a:t>
            </a:r>
            <a:endParaRPr lang="en-GB" dirty="0"/>
          </a:p>
        </p:txBody>
      </p:sp>
      <p:sp>
        <p:nvSpPr>
          <p:cNvPr id="3" name="Content Placeholder 2">
            <a:extLst>
              <a:ext uri="{FF2B5EF4-FFF2-40B4-BE49-F238E27FC236}">
                <a16:creationId xmlns:a16="http://schemas.microsoft.com/office/drawing/2014/main" id="{8A091DBC-D940-4569-9242-9626E3DCDAB4}"/>
              </a:ext>
            </a:extLst>
          </p:cNvPr>
          <p:cNvSpPr>
            <a:spLocks noGrp="1"/>
          </p:cNvSpPr>
          <p:nvPr>
            <p:ph idx="1"/>
          </p:nvPr>
        </p:nvSpPr>
        <p:spPr>
          <a:xfrm>
            <a:off x="838200" y="1043610"/>
            <a:ext cx="10515600" cy="5133353"/>
          </a:xfrm>
        </p:spPr>
        <p:txBody>
          <a:bodyPr>
            <a:normAutofit/>
          </a:bodyPr>
          <a:lstStyle/>
          <a:p>
            <a:r>
              <a:rPr lang="en-GB" dirty="0"/>
              <a:t>Early measurement and cell change, discuss following aspects :</a:t>
            </a:r>
          </a:p>
          <a:p>
            <a:pPr lvl="1"/>
            <a:r>
              <a:rPr lang="en-GB" dirty="0"/>
              <a:t>Possible Agreement: Follow RAN2 agreements which are (for information)</a:t>
            </a:r>
          </a:p>
          <a:p>
            <a:pPr lvl="2"/>
            <a:r>
              <a:rPr lang="en-GB" dirty="0"/>
              <a:t>Dedicated:</a:t>
            </a:r>
          </a:p>
          <a:p>
            <a:pPr lvl="3"/>
            <a:r>
              <a:rPr lang="en-GB" dirty="0"/>
              <a:t>UE performs measurements for EMR using the </a:t>
            </a:r>
            <a:r>
              <a:rPr lang="en-GB" dirty="0" err="1"/>
              <a:t>RRCRelease</a:t>
            </a:r>
            <a:r>
              <a:rPr lang="en-GB" dirty="0"/>
              <a:t> configured MOs independently from PCell changes while T331 is running.</a:t>
            </a:r>
          </a:p>
          <a:p>
            <a:pPr lvl="2"/>
            <a:r>
              <a:rPr lang="en-GB" dirty="0"/>
              <a:t>SIB Configured:</a:t>
            </a:r>
          </a:p>
          <a:p>
            <a:pPr lvl="3"/>
            <a:r>
              <a:rPr lang="en-GB" dirty="0"/>
              <a:t>UE performs EMR measurements according to serving cell SIB configuration while T331 is running.</a:t>
            </a:r>
          </a:p>
          <a:p>
            <a:pPr lvl="2"/>
            <a:r>
              <a:rPr lang="en-GB" dirty="0"/>
              <a:t>FFS whether the above also applies when the carrier changes from overlapping to non-overlapping or from non-overlapping to overlapping after the cell change</a:t>
            </a:r>
          </a:p>
          <a:p>
            <a:pPr lvl="1"/>
            <a:r>
              <a:rPr lang="en-GB" dirty="0"/>
              <a:t>Discuss if any additional rules are necessary from RAN4 side</a:t>
            </a:r>
            <a:endParaRPr lang="en-GB" u="sng" dirty="0"/>
          </a:p>
          <a:p>
            <a:pPr lvl="1"/>
            <a:endParaRPr lang="en-US" u="sng" dirty="0"/>
          </a:p>
          <a:p>
            <a:endParaRPr lang="en-GB" dirty="0"/>
          </a:p>
        </p:txBody>
      </p:sp>
    </p:spTree>
    <p:extLst>
      <p:ext uri="{BB962C8B-B14F-4D97-AF65-F5344CB8AC3E}">
        <p14:creationId xmlns:p14="http://schemas.microsoft.com/office/powerpoint/2010/main" val="37166506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175392-79E7-401D-9EA1-63F85921E4A2}"/>
              </a:ext>
            </a:extLst>
          </p:cNvPr>
          <p:cNvSpPr>
            <a:spLocks noGrp="1"/>
          </p:cNvSpPr>
          <p:nvPr>
            <p:ph type="title"/>
          </p:nvPr>
        </p:nvSpPr>
        <p:spPr>
          <a:xfrm>
            <a:off x="838200" y="365126"/>
            <a:ext cx="10515600" cy="678484"/>
          </a:xfrm>
        </p:spPr>
        <p:txBody>
          <a:bodyPr>
            <a:normAutofit fontScale="90000"/>
          </a:bodyPr>
          <a:lstStyle/>
          <a:p>
            <a:r>
              <a:rPr lang="fi-FI" dirty="0"/>
              <a:t>WF on </a:t>
            </a:r>
            <a:r>
              <a:rPr lang="fi-FI" dirty="0" err="1"/>
              <a:t>Idle</a:t>
            </a:r>
            <a:r>
              <a:rPr lang="fi-FI" dirty="0"/>
              <a:t> </a:t>
            </a:r>
            <a:r>
              <a:rPr lang="fi-FI" dirty="0" err="1"/>
              <a:t>measurements</a:t>
            </a:r>
            <a:r>
              <a:rPr lang="fi-FI" dirty="0"/>
              <a:t> for EMR</a:t>
            </a:r>
            <a:endParaRPr lang="en-GB" dirty="0"/>
          </a:p>
        </p:txBody>
      </p:sp>
      <p:sp>
        <p:nvSpPr>
          <p:cNvPr id="3" name="Content Placeholder 2">
            <a:extLst>
              <a:ext uri="{FF2B5EF4-FFF2-40B4-BE49-F238E27FC236}">
                <a16:creationId xmlns:a16="http://schemas.microsoft.com/office/drawing/2014/main" id="{8A091DBC-D940-4569-9242-9626E3DCDAB4}"/>
              </a:ext>
            </a:extLst>
          </p:cNvPr>
          <p:cNvSpPr>
            <a:spLocks noGrp="1"/>
          </p:cNvSpPr>
          <p:nvPr>
            <p:ph idx="1"/>
          </p:nvPr>
        </p:nvSpPr>
        <p:spPr>
          <a:xfrm>
            <a:off x="838200" y="1043610"/>
            <a:ext cx="10515600" cy="5133353"/>
          </a:xfrm>
        </p:spPr>
        <p:txBody>
          <a:bodyPr>
            <a:normAutofit/>
          </a:bodyPr>
          <a:lstStyle/>
          <a:p>
            <a:r>
              <a:rPr lang="en-GB" dirty="0"/>
              <a:t>Early measurement and cell change, discuss following aspects:</a:t>
            </a:r>
          </a:p>
          <a:p>
            <a:pPr lvl="1"/>
            <a:r>
              <a:rPr lang="en-GB" dirty="0"/>
              <a:t>At cell change, what is the UE behaviour related to reporting of EMR:</a:t>
            </a:r>
          </a:p>
          <a:p>
            <a:pPr lvl="2"/>
            <a:r>
              <a:rPr lang="en-GB" dirty="0"/>
              <a:t>Option 1: leave it to UE implementation</a:t>
            </a:r>
          </a:p>
          <a:p>
            <a:pPr lvl="2"/>
            <a:r>
              <a:rPr lang="en-GB" dirty="0"/>
              <a:t>Option 2: RAN4 defines specific rules</a:t>
            </a:r>
          </a:p>
          <a:p>
            <a:pPr lvl="1"/>
            <a:r>
              <a:rPr lang="en-GB" dirty="0"/>
              <a:t>RAN4 to discuss introduction of the concept of unknown cells considering early measurement reporting</a:t>
            </a:r>
          </a:p>
          <a:p>
            <a:pPr lvl="2"/>
            <a:r>
              <a:rPr lang="en-GB" dirty="0"/>
              <a:t>Option 1: Introduce known/unknown cells for EMR</a:t>
            </a:r>
          </a:p>
          <a:p>
            <a:pPr lvl="2"/>
            <a:r>
              <a:rPr lang="en-GB" dirty="0"/>
              <a:t>Option 2: Do not introduce known/unknown cells for EMR</a:t>
            </a:r>
          </a:p>
          <a:p>
            <a:pPr lvl="1"/>
            <a:r>
              <a:rPr lang="en-US" dirty="0"/>
              <a:t>Impact on early measurements after T331 stops and before reporting EMR</a:t>
            </a:r>
          </a:p>
          <a:p>
            <a:pPr lvl="2"/>
            <a:r>
              <a:rPr lang="en-GB" dirty="0"/>
              <a:t>FFS if RAN4 specifies applicable requirements for the early measurements performed and used for EMR after the expiry of the T331 timer (at least for overlapping carriers)</a:t>
            </a:r>
          </a:p>
          <a:p>
            <a:pPr lvl="2"/>
            <a:r>
              <a:rPr lang="en-GB" dirty="0"/>
              <a:t>FFS if the UE shall be capable of reporting the results of the early measurements at least up to T0 after the expiry of T331</a:t>
            </a:r>
            <a:endParaRPr lang="en-US" u="sng" dirty="0"/>
          </a:p>
          <a:p>
            <a:endParaRPr lang="en-GB" dirty="0"/>
          </a:p>
        </p:txBody>
      </p:sp>
    </p:spTree>
    <p:extLst>
      <p:ext uri="{BB962C8B-B14F-4D97-AF65-F5344CB8AC3E}">
        <p14:creationId xmlns:p14="http://schemas.microsoft.com/office/powerpoint/2010/main" val="139282272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p:properties xmlns:p="http://schemas.microsoft.com/office/2006/metadata/properties" xmlns:xsi="http://www.w3.org/2001/XMLSchema-instance" xmlns:pc="http://schemas.microsoft.com/office/infopath/2007/PartnerControls">
  <documentManagement>
    <HideFromDelve xmlns="71c5aaf6-e6ce-465b-b873-5148d2a4c105">false</HideFromDelv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2779548D02695F479F904726726C80A8" ma:contentTypeVersion="11" ma:contentTypeDescription="Create a new document." ma:contentTypeScope="" ma:versionID="ef6b774ef188ddc835e353781c249403">
  <xsd:schema xmlns:xsd="http://www.w3.org/2001/XMLSchema" xmlns:xs="http://www.w3.org/2001/XMLSchema" xmlns:p="http://schemas.microsoft.com/office/2006/metadata/properties" xmlns:ns3="71c5aaf6-e6ce-465b-b873-5148d2a4c105" xmlns:ns4="55ae6c15-9962-46ae-a768-8deca3649a65" xmlns:ns5="28d22441-8343-43f8-ac6d-b59b0fa8fca6" targetNamespace="http://schemas.microsoft.com/office/2006/metadata/properties" ma:root="true" ma:fieldsID="6ffa66183a6d9ea6153da49623a31c87" ns3:_="" ns4:_="" ns5:_="">
    <xsd:import namespace="71c5aaf6-e6ce-465b-b873-5148d2a4c105"/>
    <xsd:import namespace="55ae6c15-9962-46ae-a768-8deca3649a65"/>
    <xsd:import namespace="28d22441-8343-43f8-ac6d-b59b0fa8fca6"/>
    <xsd:element name="properties">
      <xsd:complexType>
        <xsd:sequence>
          <xsd:element name="documentManagement">
            <xsd:complexType>
              <xsd:all>
                <xsd:element ref="ns3:_dlc_DocId" minOccurs="0"/>
                <xsd:element ref="ns3:_dlc_DocIdUrl" minOccurs="0"/>
                <xsd:element ref="ns3:_dlc_DocIdPersistId" minOccurs="0"/>
                <xsd:element ref="ns3:HideFromDelve" minOccurs="0"/>
                <xsd:element ref="ns4:MediaServiceFastMetadata" minOccurs="0"/>
                <xsd:element ref="ns4:MediaServiceDateTaken" minOccurs="0"/>
                <xsd:element ref="ns4:MediaServiceMetadata" minOccurs="0"/>
                <xsd:element ref="ns4:MediaServiceAutoTags" minOccurs="0"/>
                <xsd:element ref="ns4:MediaServiceLocation" minOccurs="0"/>
                <xsd:element ref="ns5:SharedWithUsers" minOccurs="0"/>
                <xsd:element ref="ns5:SharedWithDetails" minOccurs="0"/>
                <xsd:element ref="ns5:SharingHintHash" minOccurs="0"/>
                <xsd:element ref="ns4:MediaServiceOCR" minOccurs="0"/>
                <xsd:element ref="ns4:MediaServiceGenerationTime" minOccurs="0"/>
                <xsd:element ref="ns4: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55ae6c15-9962-46ae-a768-8deca3649a65" elementFormDefault="qualified">
    <xsd:import namespace="http://schemas.microsoft.com/office/2006/documentManagement/types"/>
    <xsd:import namespace="http://schemas.microsoft.com/office/infopath/2007/PartnerControls"/>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Metadata" ma:index="14" nillable="true" ma:displayName="MediaServiceMetadata" ma:hidden="true" ma:internalName="MediaServiceMetadata" ma:readOnly="true">
      <xsd:simpleType>
        <xsd:restriction base="dms:Note"/>
      </xsd:simpleType>
    </xsd:element>
    <xsd:element name="MediaServiceAutoTags" ma:index="15" nillable="true" ma:displayName="MediaServiceAutoTags" ma:internalName="MediaServiceAutoTags" ma:readOnly="true">
      <xsd:simpleType>
        <xsd:restriction base="dms:Text"/>
      </xsd:simpleType>
    </xsd:element>
    <xsd:element name="MediaServiceLocation" ma:index="16" nillable="true" ma:displayName="MediaServiceLocation" ma:internalName="MediaServiceLocation"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GenerationTime" ma:index="21" nillable="true" ma:displayName="MediaServiceGenerationTime" ma:hidden="true" ma:internalName="MediaServiceGenerationTime" ma:readOnly="true">
      <xsd:simpleType>
        <xsd:restriction base="dms:Text"/>
      </xsd:simpleType>
    </xsd:element>
    <xsd:element name="MediaServiceEventHashCode" ma:index="22"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8d22441-8343-43f8-ac6d-b59b0fa8fca6"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SharingHintHash" ma:index="19"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SharedContentType xmlns="Microsoft.SharePoint.Taxonomy.ContentTypeSync" SourceId="34c87397-5fc1-491e-85e7-d6110dbe9cbd" ContentTypeId="0x0101" PreviousValue="false"/>
</file>

<file path=customXml/item4.xml><?xml version="1.0" encoding="utf-8"?>
<?mso-contentType ?>
<spe:Receivers xmlns:spe="http://schemas.microsoft.com/sharepoint/events"/>
</file>

<file path=customXml/item5.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D9A81A6-8233-48B0-BA73-906F90B6C7AC}">
  <ds:schemaRefs>
    <ds:schemaRef ds:uri="71c5aaf6-e6ce-465b-b873-5148d2a4c105"/>
    <ds:schemaRef ds:uri="http://purl.org/dc/elements/1.1/"/>
    <ds:schemaRef ds:uri="28d22441-8343-43f8-ac6d-b59b0fa8fca6"/>
    <ds:schemaRef ds:uri="http://schemas.openxmlformats.org/package/2006/metadata/core-properties"/>
    <ds:schemaRef ds:uri="http://www.w3.org/XML/1998/namespace"/>
    <ds:schemaRef ds:uri="55ae6c15-9962-46ae-a768-8deca3649a65"/>
    <ds:schemaRef ds:uri="http://purl.org/dc/terms/"/>
    <ds:schemaRef ds:uri="http://schemas.microsoft.com/office/2006/documentManagement/types"/>
    <ds:schemaRef ds:uri="http://schemas.microsoft.com/office/infopath/2007/PartnerControls"/>
    <ds:schemaRef ds:uri="http://schemas.microsoft.com/office/2006/metadata/properties"/>
    <ds:schemaRef ds:uri="http://purl.org/dc/dcmitype/"/>
  </ds:schemaRefs>
</ds:datastoreItem>
</file>

<file path=customXml/itemProps2.xml><?xml version="1.0" encoding="utf-8"?>
<ds:datastoreItem xmlns:ds="http://schemas.openxmlformats.org/officeDocument/2006/customXml" ds:itemID="{53AEEABF-4C9F-4AD4-887D-ABBC7395CB3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c5aaf6-e6ce-465b-b873-5148d2a4c105"/>
    <ds:schemaRef ds:uri="55ae6c15-9962-46ae-a768-8deca3649a65"/>
    <ds:schemaRef ds:uri="28d22441-8343-43f8-ac6d-b59b0fa8fca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C339AF6-B344-4446-B7ED-EBEFE3B95EBB}">
  <ds:schemaRefs>
    <ds:schemaRef ds:uri="Microsoft.SharePoint.Taxonomy.ContentTypeSync"/>
  </ds:schemaRefs>
</ds:datastoreItem>
</file>

<file path=customXml/itemProps4.xml><?xml version="1.0" encoding="utf-8"?>
<ds:datastoreItem xmlns:ds="http://schemas.openxmlformats.org/officeDocument/2006/customXml" ds:itemID="{BE4FF9EB-D4DD-40E1-88FE-16F7A21856C9}">
  <ds:schemaRefs>
    <ds:schemaRef ds:uri="http://schemas.microsoft.com/sharepoint/events"/>
  </ds:schemaRefs>
</ds:datastoreItem>
</file>

<file path=customXml/itemProps5.xml><?xml version="1.0" encoding="utf-8"?>
<ds:datastoreItem xmlns:ds="http://schemas.openxmlformats.org/officeDocument/2006/customXml" ds:itemID="{49689048-2D23-4325-AC17-C0E37F176E7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1789</TotalTime>
  <Words>1172</Words>
  <Application>Microsoft Office PowerPoint</Application>
  <PresentationFormat>Widescreen</PresentationFormat>
  <Paragraphs>98</Paragraphs>
  <Slides>14</Slides>
  <Notes>0</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14</vt:i4>
      </vt:variant>
    </vt:vector>
  </HeadingPairs>
  <TitlesOfParts>
    <vt:vector size="19" baseType="lpstr">
      <vt:lpstr>Arial</vt:lpstr>
      <vt:lpstr>Calibri</vt:lpstr>
      <vt:lpstr>Calibri Light</vt:lpstr>
      <vt:lpstr>Office Theme</vt:lpstr>
      <vt:lpstr>Office 主题​​</vt:lpstr>
      <vt:lpstr>WF on MR-DC Early measurement reporting</vt:lpstr>
      <vt:lpstr>NR EMR</vt:lpstr>
      <vt:lpstr>Background</vt:lpstr>
      <vt:lpstr>Definition of overlapping carrier</vt:lpstr>
      <vt:lpstr>Working assumption on EMR Carriers</vt:lpstr>
      <vt:lpstr>WF on Idle measurements for EMR</vt:lpstr>
      <vt:lpstr>WF on Idle measurements for EMR</vt:lpstr>
      <vt:lpstr>WF on Idle measurements for EMR</vt:lpstr>
      <vt:lpstr>WF on Idle measurements for EMR</vt:lpstr>
      <vt:lpstr>WF on Idle measurements for EMR</vt:lpstr>
      <vt:lpstr>LTE NR Inter-RAT EMR</vt:lpstr>
      <vt:lpstr>LTE NR Inter-RAT EMR</vt:lpstr>
      <vt:lpstr>LTE NR Inter-RAT EMR</vt:lpstr>
      <vt:lpstr>LTE NR Inter-RAT EMR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MR-DC</dc:title>
  <dc:creator>Nokia</dc:creator>
  <cp:lastModifiedBy>Nokia</cp:lastModifiedBy>
  <cp:revision>24</cp:revision>
  <dcterms:created xsi:type="dcterms:W3CDTF">2019-11-20T03:43:50Z</dcterms:created>
  <dcterms:modified xsi:type="dcterms:W3CDTF">2019-11-22T23:02:42Z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0x0101002779548D02695F479F904726726C80A8</vt:lpwstr>
  </property>
</Properties>
</file>