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6"/>
  </p:notesMasterIdLst>
  <p:sldIdLst>
    <p:sldId id="256" r:id="rId7"/>
    <p:sldId id="259" r:id="rId8"/>
    <p:sldId id="261" r:id="rId9"/>
    <p:sldId id="262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jselbaek, Johannes (Nokia - DK/Aalborg)" userId="41ab0100-30cb-40d6-be41-03fc2027f67b" providerId="ADAL" clId="{E5B0837D-82E9-4C2A-A8EB-8DA0FBA21E26}"/>
    <pc:docChg chg="delSld modSld">
      <pc:chgData name="Hejselbaek, Johannes (Nokia - DK/Aalborg)" userId="41ab0100-30cb-40d6-be41-03fc2027f67b" providerId="ADAL" clId="{E5B0837D-82E9-4C2A-A8EB-8DA0FBA21E26}" dt="2019-08-30T06:25:36.521" v="9" actId="20577"/>
      <pc:docMkLst>
        <pc:docMk/>
      </pc:docMkLst>
      <pc:sldChg chg="modSp">
        <pc:chgData name="Hejselbaek, Johannes (Nokia - DK/Aalborg)" userId="41ab0100-30cb-40d6-be41-03fc2027f67b" providerId="ADAL" clId="{E5B0837D-82E9-4C2A-A8EB-8DA0FBA21E26}" dt="2019-08-30T06:25:36.521" v="9" actId="20577"/>
        <pc:sldMkLst>
          <pc:docMk/>
          <pc:sldMk cId="2341414610" sldId="256"/>
        </pc:sldMkLst>
        <pc:spChg chg="mod">
          <ac:chgData name="Hejselbaek, Johannes (Nokia - DK/Aalborg)" userId="41ab0100-30cb-40d6-be41-03fc2027f67b" providerId="ADAL" clId="{E5B0837D-82E9-4C2A-A8EB-8DA0FBA21E26}" dt="2019-08-30T06:25:36.521" v="9" actId="20577"/>
          <ac:spMkLst>
            <pc:docMk/>
            <pc:sldMk cId="2341414610" sldId="256"/>
            <ac:spMk id="4" creationId="{5BB3C6A5-B872-4979-A917-7B860739811B}"/>
          </ac:spMkLst>
        </pc:spChg>
      </pc:sldChg>
      <pc:sldChg chg="del">
        <pc:chgData name="Hejselbaek, Johannes (Nokia - DK/Aalborg)" userId="41ab0100-30cb-40d6-be41-03fc2027f67b" providerId="ADAL" clId="{E5B0837D-82E9-4C2A-A8EB-8DA0FBA21E26}" dt="2019-08-30T06:24:55.541" v="6" actId="2696"/>
        <pc:sldMkLst>
          <pc:docMk/>
          <pc:sldMk cId="3307880335" sldId="257"/>
        </pc:sldMkLst>
      </pc:sldChg>
      <pc:sldChg chg="del">
        <pc:chgData name="Hejselbaek, Johannes (Nokia - DK/Aalborg)" userId="41ab0100-30cb-40d6-be41-03fc2027f67b" providerId="ADAL" clId="{E5B0837D-82E9-4C2A-A8EB-8DA0FBA21E26}" dt="2019-08-30T06:24:56.125" v="7" actId="2696"/>
        <pc:sldMkLst>
          <pc:docMk/>
          <pc:sldMk cId="322285834" sldId="260"/>
        </pc:sldMkLst>
      </pc:sldChg>
      <pc:sldChg chg="modSp">
        <pc:chgData name="Hejselbaek, Johannes (Nokia - DK/Aalborg)" userId="41ab0100-30cb-40d6-be41-03fc2027f67b" providerId="ADAL" clId="{E5B0837D-82E9-4C2A-A8EB-8DA0FBA21E26}" dt="2019-08-30T06:22:11.980" v="5" actId="207"/>
        <pc:sldMkLst>
          <pc:docMk/>
          <pc:sldMk cId="4175595859" sldId="269"/>
        </pc:sldMkLst>
        <pc:spChg chg="mod">
          <ac:chgData name="Hejselbaek, Johannes (Nokia - DK/Aalborg)" userId="41ab0100-30cb-40d6-be41-03fc2027f67b" providerId="ADAL" clId="{E5B0837D-82E9-4C2A-A8EB-8DA0FBA21E26}" dt="2019-08-30T06:22:11.980" v="5" actId="207"/>
          <ac:spMkLst>
            <pc:docMk/>
            <pc:sldMk cId="4175595859" sldId="269"/>
            <ac:spMk id="8" creationId="{9D6DEB3A-85E3-42E3-AD9A-B676B71A6222}"/>
          </ac:spMkLst>
        </pc:spChg>
      </pc:sldChg>
    </pc:docChg>
  </pc:docChgLst>
  <pc:docChgLst>
    <pc:chgData name="Hejselbaek, Johannes (Nokia - DK/Aalborg)" userId="41ab0100-30cb-40d6-be41-03fc2027f67b" providerId="ADAL" clId="{CFDA853E-CF37-401D-B2C4-59ED46E6C987}"/>
    <pc:docChg chg="custSel modSld">
      <pc:chgData name="Hejselbaek, Johannes (Nokia - DK/Aalborg)" userId="41ab0100-30cb-40d6-be41-03fc2027f67b" providerId="ADAL" clId="{CFDA853E-CF37-401D-B2C4-59ED46E6C987}" dt="2019-08-28T14:31:41.602" v="39" actId="207"/>
      <pc:docMkLst>
        <pc:docMk/>
      </pc:docMkLst>
      <pc:sldChg chg="modSp">
        <pc:chgData name="Hejselbaek, Johannes (Nokia - DK/Aalborg)" userId="41ab0100-30cb-40d6-be41-03fc2027f67b" providerId="ADAL" clId="{CFDA853E-CF37-401D-B2C4-59ED46E6C987}" dt="2019-08-28T14:31:41.602" v="39" actId="207"/>
        <pc:sldMkLst>
          <pc:docMk/>
          <pc:sldMk cId="4175595859" sldId="269"/>
        </pc:sldMkLst>
        <pc:spChg chg="mod">
          <ac:chgData name="Hejselbaek, Johannes (Nokia - DK/Aalborg)" userId="41ab0100-30cb-40d6-be41-03fc2027f67b" providerId="ADAL" clId="{CFDA853E-CF37-401D-B2C4-59ED46E6C987}" dt="2019-08-28T14:31:41.602" v="39" actId="207"/>
          <ac:spMkLst>
            <pc:docMk/>
            <pc:sldMk cId="4175595859" sldId="269"/>
            <ac:spMk id="8" creationId="{9D6DEB3A-85E3-42E3-AD9A-B676B71A6222}"/>
          </ac:spMkLst>
        </pc:spChg>
      </pc:sldChg>
    </pc:docChg>
  </pc:docChgLst>
  <pc:docChgLst>
    <pc:chgData name="Hejselbaek, Johannes (Nokia - DK/Aalborg)" userId="41ab0100-30cb-40d6-be41-03fc2027f67b" providerId="ADAL" clId="{94B4FC9C-C953-4F0A-96D6-73F880012902}"/>
    <pc:docChg chg="modSld">
      <pc:chgData name="Hejselbaek, Johannes (Nokia - DK/Aalborg)" userId="41ab0100-30cb-40d6-be41-03fc2027f67b" providerId="ADAL" clId="{94B4FC9C-C953-4F0A-96D6-73F880012902}" dt="2019-08-29T06:27:43.033" v="5" actId="20577"/>
      <pc:docMkLst>
        <pc:docMk/>
      </pc:docMkLst>
      <pc:sldChg chg="modSp">
        <pc:chgData name="Hejselbaek, Johannes (Nokia - DK/Aalborg)" userId="41ab0100-30cb-40d6-be41-03fc2027f67b" providerId="ADAL" clId="{94B4FC9C-C953-4F0A-96D6-73F880012902}" dt="2019-08-29T06:27:43.033" v="5" actId="20577"/>
        <pc:sldMkLst>
          <pc:docMk/>
          <pc:sldMk cId="2341414610" sldId="256"/>
        </pc:sldMkLst>
        <pc:spChg chg="mod">
          <ac:chgData name="Hejselbaek, Johannes (Nokia - DK/Aalborg)" userId="41ab0100-30cb-40d6-be41-03fc2027f67b" providerId="ADAL" clId="{94B4FC9C-C953-4F0A-96D6-73F880012902}" dt="2019-08-29T06:27:43.033" v="5" actId="20577"/>
          <ac:spMkLst>
            <pc:docMk/>
            <pc:sldMk cId="2341414610" sldId="256"/>
            <ac:spMk id="2" creationId="{32841FB5-6394-4B61-AD7A-9926A8D9603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03CF0-6E0B-4875-9977-F910DD15014E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D4EB6-6904-4879-AF1A-C10C5D4B84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072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6D73-965A-4B6D-8F80-CA2902517E87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DB9D-CA64-4337-888B-DE4E88925E59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73AA-4700-4E79-A133-2D8603E19353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B3317-B36A-4639-8F4F-08EA19B370E9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A09F-62FD-4A98-AEDF-61B9315FC934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38C7-460B-4252-8BCB-269CCB2B6AE6}" type="datetime1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8C0-CD51-457D-9341-C9A110DF8BF4}" type="datetime1">
              <a:rPr lang="en-US" smtClean="0"/>
              <a:t>8/30/2019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3409-7C7D-4879-986C-CD9056700DA3}" type="datetime1">
              <a:rPr lang="en-US" smtClean="0"/>
              <a:t>8/30/2019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6706F-0BAB-4FCC-A6B6-9D2449C68EA3}" type="datetime1">
              <a:rPr lang="en-US" smtClean="0"/>
              <a:t>8/30/2019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E71DF-092E-4159-94B0-95A213FE7ECD}" type="datetime1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4AB6-92E0-41FB-BEEE-CAEB88C7F3AE}" type="datetime1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118B-F49E-4F5A-A26D-E438A17C868D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111" y="1874169"/>
            <a:ext cx="10385777" cy="1807912"/>
          </a:xfrm>
        </p:spPr>
        <p:txBody>
          <a:bodyPr/>
          <a:lstStyle/>
          <a:p>
            <a:r>
              <a:rPr lang="en-US" dirty="0"/>
              <a:t>WF on Emission Requirements for NR-U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884905"/>
            <a:ext cx="9144000" cy="1655762"/>
          </a:xfrm>
        </p:spPr>
        <p:txBody>
          <a:bodyPr/>
          <a:lstStyle/>
          <a:p>
            <a:r>
              <a:rPr lang="en-US" dirty="0"/>
              <a:t>Nokia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664166" y="474132"/>
            <a:ext cx="2624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R4-1910585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#92</a:t>
            </a:r>
          </a:p>
          <a:p>
            <a:r>
              <a:rPr lang="en-US" b="1" dirty="0"/>
              <a:t>August 26</a:t>
            </a:r>
            <a:r>
              <a:rPr lang="en-US" b="1" baseline="30000" dirty="0"/>
              <a:t>th</a:t>
            </a:r>
            <a:r>
              <a:rPr lang="en-US" b="1" dirty="0"/>
              <a:t> – 30</a:t>
            </a:r>
            <a:r>
              <a:rPr lang="en-US" b="1" baseline="30000" dirty="0"/>
              <a:t>th</a:t>
            </a:r>
            <a:r>
              <a:rPr lang="en-US" b="1" dirty="0"/>
              <a:t>, 2019</a:t>
            </a:r>
          </a:p>
          <a:p>
            <a:r>
              <a:rPr lang="en-US" b="1" dirty="0"/>
              <a:t>Ljubljana, Slovenia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A7714A-67BF-4C3D-8A78-AAAA77E82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Baseline Emission Mask for NR-U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Based on discussions related to R4-1908717, R4-1908371, R4-1908251,  and R4-1909260 together with Chairman guidance there is consensus for the following</a:t>
            </a:r>
            <a:r>
              <a:rPr lang="en-GB" dirty="0"/>
              <a:t> :</a:t>
            </a:r>
          </a:p>
          <a:p>
            <a:pPr lvl="1"/>
            <a:endParaRPr lang="en-GB" dirty="0"/>
          </a:p>
          <a:p>
            <a:pPr marL="457200" lvl="1" indent="0">
              <a:buNone/>
            </a:pPr>
            <a:r>
              <a:rPr lang="en-GB" dirty="0"/>
              <a:t>   -&gt; Regional requirements will be addressed by using NS approach </a:t>
            </a:r>
          </a:p>
          <a:p>
            <a:pPr marL="457200" lvl="1" indent="0">
              <a:buNone/>
            </a:pPr>
            <a:r>
              <a:rPr lang="en-GB" dirty="0"/>
              <a:t>   -&gt; Companies will further discuss the generic requirements as baseline mask</a:t>
            </a:r>
          </a:p>
          <a:p>
            <a:pPr marL="457200" lvl="1" indent="0">
              <a:buNone/>
            </a:pPr>
            <a:r>
              <a:rPr lang="en-GB" dirty="0"/>
              <a:t>		- Option 1: NR requirements</a:t>
            </a:r>
          </a:p>
          <a:p>
            <a:pPr marL="457200" lvl="1" indent="0">
              <a:buNone/>
            </a:pPr>
            <a:r>
              <a:rPr lang="en-GB" dirty="0"/>
              <a:t>		- Option 2: Modified ETSI mask</a:t>
            </a:r>
          </a:p>
          <a:p>
            <a:pPr marL="457200" lvl="1" indent="0">
              <a:buNone/>
            </a:pPr>
            <a:r>
              <a:rPr lang="en-GB" dirty="0"/>
              <a:t>   -&gt; NS specific requirements will be also discussed based on regional</a:t>
            </a:r>
            <a:br>
              <a:rPr lang="en-GB" dirty="0"/>
            </a:br>
            <a:r>
              <a:rPr lang="en-GB" dirty="0"/>
              <a:t>        regulatory requirements after baseline requirements (mask) is agreed.</a:t>
            </a:r>
          </a:p>
          <a:p>
            <a:pPr marL="457200" lvl="1" indent="0">
              <a:buNone/>
            </a:pPr>
            <a:endParaRPr lang="en-GB" dirty="0"/>
          </a:p>
          <a:p>
            <a:pPr lvl="1"/>
            <a:r>
              <a:rPr lang="en-GB" dirty="0">
                <a:solidFill>
                  <a:prstClr val="black"/>
                </a:solidFill>
              </a:rPr>
              <a:t>The two points left for discussion are addressed in the following slides.</a:t>
            </a:r>
          </a:p>
          <a:p>
            <a:pPr marL="457200" lvl="1" inden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B33B79-F331-40CE-BFD2-08CCCBDA7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239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Baseline Emission Mask for NR-U (Alternative 1)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54239" y="1160147"/>
            <a:ext cx="10515600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Baseline Emission Mask based on the NR Spectrum Emission Mask (SEM) as given in section 6.5.2.2 of 38.101-1</a:t>
            </a:r>
          </a:p>
          <a:p>
            <a:pPr marL="457200" lvl="1" indent="0">
              <a:buNone/>
            </a:pPr>
            <a:r>
              <a:rPr lang="en-GB" dirty="0">
                <a:solidFill>
                  <a:prstClr val="black"/>
                </a:solidFill>
              </a:rPr>
              <a:t>    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F9DAF-1F7D-4186-84D1-DFD64A54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ADEA37-0CFA-452E-9DFE-E6558D5F4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4051" y="1789606"/>
            <a:ext cx="7583692" cy="474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882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Baseline Emission Mask for NR-U (Alternative 2/3)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60019" y="1070560"/>
            <a:ext cx="10515600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Baseline Emission Mask based on:</a:t>
            </a:r>
          </a:p>
          <a:p>
            <a:pPr lvl="2"/>
            <a:r>
              <a:rPr lang="en-US" dirty="0"/>
              <a:t>Alt.</a:t>
            </a:r>
            <a:r>
              <a:rPr lang="en-GB" dirty="0">
                <a:solidFill>
                  <a:prstClr val="black"/>
                </a:solidFill>
              </a:rPr>
              <a:t> 2 - ETSI EN 301 893 (v2.1.1) mask  (Failed LBT sub-bands see slide 7)  </a:t>
            </a:r>
          </a:p>
          <a:p>
            <a:pPr lvl="2"/>
            <a:r>
              <a:rPr lang="en-US" dirty="0"/>
              <a:t>Alt.</a:t>
            </a:r>
            <a:r>
              <a:rPr lang="en-GB" dirty="0">
                <a:solidFill>
                  <a:prstClr val="black"/>
                </a:solidFill>
              </a:rPr>
              <a:t> 3 - IEEE 802.11ac (No requirements for failed LBT sub-bands)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F9DAF-1F7D-4186-84D1-DFD64A54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66EEC2E7-365D-4A54-AD44-964AFC7231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63" y="3839546"/>
            <a:ext cx="9785618" cy="264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579C8C1-3A6E-41BA-A00D-7E9E18C271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88976"/>
              </p:ext>
            </p:extLst>
          </p:nvPr>
        </p:nvGraphicFramePr>
        <p:xfrm>
          <a:off x="1583388" y="2428821"/>
          <a:ext cx="5702164" cy="1310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2824">
                  <a:extLst>
                    <a:ext uri="{9D8B030D-6E8A-4147-A177-3AD203B41FA5}">
                      <a16:colId xmlns:a16="http://schemas.microsoft.com/office/drawing/2014/main" val="637938073"/>
                    </a:ext>
                  </a:extLst>
                </a:gridCol>
                <a:gridCol w="957335">
                  <a:extLst>
                    <a:ext uri="{9D8B030D-6E8A-4147-A177-3AD203B41FA5}">
                      <a16:colId xmlns:a16="http://schemas.microsoft.com/office/drawing/2014/main" val="568639626"/>
                    </a:ext>
                  </a:extLst>
                </a:gridCol>
                <a:gridCol w="957335">
                  <a:extLst>
                    <a:ext uri="{9D8B030D-6E8A-4147-A177-3AD203B41FA5}">
                      <a16:colId xmlns:a16="http://schemas.microsoft.com/office/drawing/2014/main" val="1528178312"/>
                    </a:ext>
                  </a:extLst>
                </a:gridCol>
                <a:gridCol w="957335">
                  <a:extLst>
                    <a:ext uri="{9D8B030D-6E8A-4147-A177-3AD203B41FA5}">
                      <a16:colId xmlns:a16="http://schemas.microsoft.com/office/drawing/2014/main" val="3999651577"/>
                    </a:ext>
                  </a:extLst>
                </a:gridCol>
                <a:gridCol w="957335">
                  <a:extLst>
                    <a:ext uri="{9D8B030D-6E8A-4147-A177-3AD203B41FA5}">
                      <a16:colId xmlns:a16="http://schemas.microsoft.com/office/drawing/2014/main" val="2122101327"/>
                    </a:ext>
                  </a:extLst>
                </a:gridCol>
              </a:tblGrid>
              <a:tr h="44779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</a:t>
                      </a:r>
                      <a:endParaRPr lang="en-US" sz="1600">
                        <a:effectLst/>
                      </a:endParaRPr>
                    </a:p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[MHz]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b</a:t>
                      </a:r>
                      <a:endParaRPr lang="en-US" sz="1600" dirty="0">
                        <a:effectLst/>
                      </a:endParaRPr>
                    </a:p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[MHz]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</a:t>
                      </a:r>
                      <a:endParaRPr lang="en-US" sz="1600" dirty="0">
                        <a:effectLst/>
                      </a:endParaRPr>
                    </a:p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[MHz]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</a:t>
                      </a:r>
                      <a:endParaRPr lang="en-US" sz="1600">
                        <a:effectLst/>
                      </a:endParaRPr>
                    </a:p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[MHz]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5634443"/>
                  </a:ext>
                </a:extLst>
              </a:tr>
              <a:tr h="27791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da-DK" sz="1400">
                          <a:effectLst/>
                        </a:rPr>
                        <a:t>ETSI EN 301 893 (v2.1.1)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0.5 x 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0.55 x 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1.5 x 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65713576"/>
                  </a:ext>
                </a:extLst>
              </a:tr>
              <a:tr h="27791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IEEE 802.11ac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(0.5 x N) - 1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(0.5 x N) + 1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1.5 x 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58133832"/>
                  </a:ext>
                </a:extLst>
              </a:tr>
            </a:tbl>
          </a:graphicData>
        </a:graphic>
      </p:graphicFrame>
      <p:pic>
        <p:nvPicPr>
          <p:cNvPr id="3073" name="Picture 1">
            <a:extLst>
              <a:ext uri="{FF2B5EF4-FFF2-40B4-BE49-F238E27FC236}">
                <a16:creationId xmlns:a16="http://schemas.microsoft.com/office/drawing/2014/main" id="{DB942145-A141-4A5D-BAAF-77B57BE2B5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365" y="1855058"/>
            <a:ext cx="4066623" cy="2718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361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Baseline Emission Mask for NR-U (Alternative 4)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2630"/>
            <a:ext cx="10515600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Baseline Emission Mask based on:</a:t>
            </a:r>
          </a:p>
          <a:p>
            <a:pPr lvl="2"/>
            <a:r>
              <a:rPr lang="en-US" dirty="0"/>
              <a:t>Alt.</a:t>
            </a:r>
            <a:r>
              <a:rPr lang="en-GB" dirty="0">
                <a:solidFill>
                  <a:prstClr val="black"/>
                </a:solidFill>
              </a:rPr>
              <a:t> 4 – IEEE 802.11ax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F9DAF-1F7D-4186-84D1-DFD64A54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5</a:t>
            </a:fld>
            <a:endParaRPr lang="en-US"/>
          </a:p>
        </p:txBody>
      </p:sp>
      <p:pic>
        <p:nvPicPr>
          <p:cNvPr id="5122" name="Picture 1">
            <a:extLst>
              <a:ext uri="{FF2B5EF4-FFF2-40B4-BE49-F238E27FC236}">
                <a16:creationId xmlns:a16="http://schemas.microsoft.com/office/drawing/2014/main" id="{DE6417E7-7543-4632-BAB4-3C6913C4F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281" y="942597"/>
            <a:ext cx="6116638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">
            <a:extLst>
              <a:ext uri="{FF2B5EF4-FFF2-40B4-BE49-F238E27FC236}">
                <a16:creationId xmlns:a16="http://schemas.microsoft.com/office/drawing/2014/main" id="{B4AC0CA2-9461-4BB8-B659-35AB76725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281" y="2745997"/>
            <a:ext cx="6107113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1">
            <a:extLst>
              <a:ext uri="{FF2B5EF4-FFF2-40B4-BE49-F238E27FC236}">
                <a16:creationId xmlns:a16="http://schemas.microsoft.com/office/drawing/2014/main" id="{2B5C3594-E800-41CC-B9EF-580ADC53BA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756" y="4649096"/>
            <a:ext cx="6116638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1346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Baseline Emission Mask for NR-U (Alternative 5)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2630"/>
            <a:ext cx="10515600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Baseline Emission Mask based on:</a:t>
            </a:r>
          </a:p>
          <a:p>
            <a:pPr lvl="2"/>
            <a:r>
              <a:rPr lang="en-US" dirty="0"/>
              <a:t>Alt.</a:t>
            </a:r>
            <a:r>
              <a:rPr lang="en-GB" dirty="0">
                <a:solidFill>
                  <a:prstClr val="black"/>
                </a:solidFill>
              </a:rPr>
              <a:t> 5 – Modified ETSI mask (with </a:t>
            </a:r>
            <a:r>
              <a:rPr lang="en-US" dirty="0"/>
              <a:t>-28 dB floor across failed LBT sub-bands)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F9DAF-1F7D-4186-84D1-DFD64A54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6</a:t>
            </a:fld>
            <a:endParaRPr lang="en-US"/>
          </a:p>
        </p:txBody>
      </p:sp>
      <p:pic>
        <p:nvPicPr>
          <p:cNvPr id="6146" name="Picture 1">
            <a:extLst>
              <a:ext uri="{FF2B5EF4-FFF2-40B4-BE49-F238E27FC236}">
                <a16:creationId xmlns:a16="http://schemas.microsoft.com/office/drawing/2014/main" id="{6E77233B-570B-4121-8A5F-D1737148BF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257" y="2152061"/>
            <a:ext cx="9411879" cy="4705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2296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Baseline Emission Mask for NR-U (Alternative 6/7)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2630"/>
            <a:ext cx="6096000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Baseline Emission Mask based on:</a:t>
            </a:r>
          </a:p>
          <a:p>
            <a:pPr lvl="2"/>
            <a:r>
              <a:rPr lang="en-US" dirty="0"/>
              <a:t>Alt.</a:t>
            </a:r>
            <a:r>
              <a:rPr lang="en-GB" dirty="0">
                <a:solidFill>
                  <a:prstClr val="black"/>
                </a:solidFill>
              </a:rPr>
              <a:t> 6 – Modified ETSI mask</a:t>
            </a:r>
            <a:br>
              <a:rPr lang="en-GB" dirty="0">
                <a:solidFill>
                  <a:prstClr val="black"/>
                </a:solidFill>
              </a:rPr>
            </a:br>
            <a:r>
              <a:rPr lang="en-GB" dirty="0">
                <a:solidFill>
                  <a:prstClr val="black"/>
                </a:solidFill>
              </a:rPr>
              <a:t>with </a:t>
            </a:r>
            <a:r>
              <a:rPr lang="en-US" dirty="0"/>
              <a:t>-25 dB floor across failed LBT sub-bands</a:t>
            </a:r>
            <a:endParaRPr lang="en-GB" dirty="0">
              <a:solidFill>
                <a:prstClr val="black"/>
              </a:solidFill>
            </a:endParaRPr>
          </a:p>
          <a:p>
            <a:pPr lvl="2"/>
            <a:r>
              <a:rPr lang="en-GB" dirty="0">
                <a:solidFill>
                  <a:prstClr val="black"/>
                </a:solidFill>
              </a:rPr>
              <a:t>Alt. 7 – Modified IEEE 802.11ac/</a:t>
            </a:r>
            <a:r>
              <a:rPr lang="en-GB" dirty="0" err="1">
                <a:solidFill>
                  <a:prstClr val="black"/>
                </a:solidFill>
              </a:rPr>
              <a:t>ax</a:t>
            </a:r>
            <a:br>
              <a:rPr lang="en-GB" dirty="0">
                <a:solidFill>
                  <a:prstClr val="black"/>
                </a:solidFill>
              </a:rPr>
            </a:br>
            <a:r>
              <a:rPr lang="en-GB" dirty="0">
                <a:solidFill>
                  <a:prstClr val="black"/>
                </a:solidFill>
              </a:rPr>
              <a:t>with </a:t>
            </a:r>
            <a:r>
              <a:rPr lang="en-US" dirty="0"/>
              <a:t>-25 dB floor across failed LBT sub-bands</a:t>
            </a:r>
            <a:endParaRPr lang="en-GB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r>
              <a:rPr lang="en-GB" dirty="0">
                <a:solidFill>
                  <a:prstClr val="black"/>
                </a:solidFill>
              </a:rPr>
              <a:t>  </a:t>
            </a:r>
          </a:p>
          <a:p>
            <a:pPr marL="914400" lvl="2" indent="0">
              <a:buNone/>
            </a:pPr>
            <a:endParaRPr lang="en-GB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r>
              <a:rPr lang="en-GB" dirty="0">
                <a:solidFill>
                  <a:prstClr val="black"/>
                </a:solidFill>
              </a:rPr>
              <a:t>For alt. 6 the OOB slope definition dependent on the number of LBT sub-bands from ETSI are reused is reused. In case of a failed LBT sub-bands the 20MHz slope is used.  </a:t>
            </a:r>
          </a:p>
          <a:p>
            <a:pPr marL="914400" lvl="2" indent="0">
              <a:buNone/>
            </a:pPr>
            <a:endParaRPr lang="en-GB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r>
              <a:rPr lang="en-GB" dirty="0">
                <a:solidFill>
                  <a:prstClr val="black"/>
                </a:solidFill>
              </a:rPr>
              <a:t>For alt. 7 the OOB slope definition dependent only on the total number of LBT sub-bands from IEEE 802.11ac/</a:t>
            </a:r>
            <a:r>
              <a:rPr lang="en-GB" dirty="0" err="1">
                <a:solidFill>
                  <a:prstClr val="black"/>
                </a:solidFill>
              </a:rPr>
              <a:t>ax</a:t>
            </a:r>
            <a:r>
              <a:rPr lang="en-GB" dirty="0">
                <a:solidFill>
                  <a:prstClr val="black"/>
                </a:solidFill>
              </a:rPr>
              <a:t> is reused. </a:t>
            </a:r>
          </a:p>
          <a:p>
            <a:pPr marL="914400" lvl="2" indent="0">
              <a:buNone/>
            </a:pP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F9DAF-1F7D-4186-84D1-DFD64A54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7</a:t>
            </a:fld>
            <a:endParaRPr lang="en-US"/>
          </a:p>
        </p:txBody>
      </p:sp>
      <p:pic>
        <p:nvPicPr>
          <p:cNvPr id="7170" name="Picture 1">
            <a:extLst>
              <a:ext uri="{FF2B5EF4-FFF2-40B4-BE49-F238E27FC236}">
                <a16:creationId xmlns:a16="http://schemas.microsoft.com/office/drawing/2014/main" id="{79E3C797-9709-499F-8D77-F1F79782D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363" y="902550"/>
            <a:ext cx="6107113" cy="552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6744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Baseline Emission Mask for NR-U (Alternative 8/9)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2630"/>
            <a:ext cx="6116638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Baseline Emission Mask based on:</a:t>
            </a:r>
          </a:p>
          <a:p>
            <a:pPr lvl="2"/>
            <a:r>
              <a:rPr lang="en-US" dirty="0"/>
              <a:t>Alt.</a:t>
            </a:r>
            <a:r>
              <a:rPr lang="en-GB" dirty="0">
                <a:solidFill>
                  <a:prstClr val="black"/>
                </a:solidFill>
              </a:rPr>
              <a:t> 8 – Modified ETSI/ IEEE 802.11ac/</a:t>
            </a:r>
            <a:r>
              <a:rPr lang="en-GB" dirty="0" err="1">
                <a:solidFill>
                  <a:prstClr val="black"/>
                </a:solidFill>
              </a:rPr>
              <a:t>ax</a:t>
            </a:r>
            <a:r>
              <a:rPr lang="en-GB" dirty="0">
                <a:solidFill>
                  <a:prstClr val="black"/>
                </a:solidFill>
              </a:rPr>
              <a:t> mask</a:t>
            </a:r>
            <a:br>
              <a:rPr lang="en-GB" dirty="0">
                <a:solidFill>
                  <a:prstClr val="black"/>
                </a:solidFill>
              </a:rPr>
            </a:br>
            <a:r>
              <a:rPr lang="en-GB" dirty="0">
                <a:solidFill>
                  <a:prstClr val="black"/>
                </a:solidFill>
              </a:rPr>
              <a:t>with </a:t>
            </a:r>
            <a:r>
              <a:rPr lang="en-US" dirty="0"/>
              <a:t>-25 dB floor across failed LBT sub-bands</a:t>
            </a:r>
            <a:endParaRPr lang="en-GB" dirty="0">
              <a:solidFill>
                <a:prstClr val="black"/>
              </a:solidFill>
            </a:endParaRPr>
          </a:p>
          <a:p>
            <a:pPr lvl="2"/>
            <a:r>
              <a:rPr lang="en-GB" dirty="0">
                <a:solidFill>
                  <a:prstClr val="black"/>
                </a:solidFill>
              </a:rPr>
              <a:t>Alt. 9 – Modified ETSI/ IEEE 802.11ac/</a:t>
            </a:r>
            <a:r>
              <a:rPr lang="en-GB" dirty="0" err="1">
                <a:solidFill>
                  <a:prstClr val="black"/>
                </a:solidFill>
              </a:rPr>
              <a:t>ax</a:t>
            </a:r>
            <a:r>
              <a:rPr lang="en-GB" dirty="0">
                <a:solidFill>
                  <a:prstClr val="black"/>
                </a:solidFill>
              </a:rPr>
              <a:t> mask</a:t>
            </a:r>
            <a:br>
              <a:rPr lang="en-GB" dirty="0">
                <a:solidFill>
                  <a:prstClr val="black"/>
                </a:solidFill>
              </a:rPr>
            </a:br>
            <a:r>
              <a:rPr lang="en-GB" dirty="0">
                <a:solidFill>
                  <a:prstClr val="black"/>
                </a:solidFill>
              </a:rPr>
              <a:t>with </a:t>
            </a:r>
            <a:r>
              <a:rPr lang="en-US" dirty="0"/>
              <a:t>-28 dB floor across failed LBT sub-bands</a:t>
            </a:r>
            <a:endParaRPr lang="en-GB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r>
              <a:rPr lang="en-GB" dirty="0">
                <a:solidFill>
                  <a:prstClr val="black"/>
                </a:solidFill>
              </a:rPr>
              <a:t>  </a:t>
            </a:r>
          </a:p>
          <a:p>
            <a:pPr marL="914400" lvl="2" indent="0">
              <a:buNone/>
            </a:pPr>
            <a:r>
              <a:rPr lang="en-GB" dirty="0">
                <a:solidFill>
                  <a:prstClr val="black"/>
                </a:solidFill>
              </a:rPr>
              <a:t>For alt. 8 and 9, the 1 MHz offset to carrier edge from IEEE 802.11ac/</a:t>
            </a:r>
            <a:r>
              <a:rPr lang="en-GB" dirty="0" err="1">
                <a:solidFill>
                  <a:prstClr val="black"/>
                </a:solidFill>
              </a:rPr>
              <a:t>ax</a:t>
            </a:r>
            <a:r>
              <a:rPr lang="en-GB" dirty="0">
                <a:solidFill>
                  <a:prstClr val="black"/>
                </a:solidFill>
              </a:rPr>
              <a:t> is removed and the mask starts at the carrier edge as for the ETSI mask.  </a:t>
            </a:r>
          </a:p>
          <a:p>
            <a:pPr marL="914400" lvl="2" indent="0">
              <a:buNone/>
            </a:pPr>
            <a:endParaRPr lang="en-GB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r>
              <a:rPr lang="en-GB" dirty="0">
                <a:solidFill>
                  <a:prstClr val="black"/>
                </a:solidFill>
              </a:rPr>
              <a:t>For alt. 8 and 9, the OOB slope definition dependent only on the total number of LBT sub-bands from IEEE 802.11ac/</a:t>
            </a:r>
            <a:r>
              <a:rPr lang="en-GB" dirty="0" err="1">
                <a:solidFill>
                  <a:prstClr val="black"/>
                </a:solidFill>
              </a:rPr>
              <a:t>ax</a:t>
            </a:r>
            <a:r>
              <a:rPr lang="en-GB" dirty="0">
                <a:solidFill>
                  <a:prstClr val="black"/>
                </a:solidFill>
              </a:rPr>
              <a:t> is reused. Only in the case of a failed LBT sub-band closest to the edge of the carrier the floor </a:t>
            </a:r>
            <a:r>
              <a:rPr lang="en-US" dirty="0"/>
              <a:t>across failed LBT sub-bands is reused until interception with the OOB mask. </a:t>
            </a:r>
            <a:endParaRPr lang="en-GB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F9DAF-1F7D-4186-84D1-DFD64A54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8</a:t>
            </a:fld>
            <a:endParaRPr lang="en-US"/>
          </a:p>
        </p:txBody>
      </p:sp>
      <p:pic>
        <p:nvPicPr>
          <p:cNvPr id="8195" name="Picture 1">
            <a:extLst>
              <a:ext uri="{FF2B5EF4-FFF2-40B4-BE49-F238E27FC236}">
                <a16:creationId xmlns:a16="http://schemas.microsoft.com/office/drawing/2014/main" id="{C8309301-662B-4825-83B6-D8961C125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2" y="902550"/>
            <a:ext cx="6116638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59885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ACLR for PC5 and PC3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F9DAF-1F7D-4186-84D1-DFD64A54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9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D6DEB3A-85E3-42E3-AD9A-B676B71A62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Based on discussions related to R4-1909205</a:t>
            </a:r>
            <a:r>
              <a:rPr lang="en-GB" dirty="0">
                <a:solidFill>
                  <a:srgbClr val="00B0F0"/>
                </a:solidFill>
              </a:rPr>
              <a:t>, R4-1908717 </a:t>
            </a:r>
            <a:r>
              <a:rPr lang="en-GB" dirty="0">
                <a:solidFill>
                  <a:prstClr val="black"/>
                </a:solidFill>
              </a:rPr>
              <a:t>and R4-1908844 together with Chairman guidance there is consensus for the following</a:t>
            </a:r>
            <a:r>
              <a:rPr lang="en-GB" dirty="0"/>
              <a:t> :</a:t>
            </a:r>
          </a:p>
          <a:p>
            <a:pPr lvl="1"/>
            <a:endParaRPr lang="en-GB" dirty="0"/>
          </a:p>
          <a:p>
            <a:pPr marL="457200" lvl="1" indent="0">
              <a:buNone/>
            </a:pPr>
            <a:r>
              <a:rPr lang="en-GB" dirty="0"/>
              <a:t>   -&gt; Companies will further discuss the ACLR requirements for PC3 and PC5.</a:t>
            </a:r>
          </a:p>
          <a:p>
            <a:pPr marL="457200" lvl="1" indent="0">
              <a:buNone/>
            </a:pPr>
            <a:r>
              <a:rPr lang="en-GB" dirty="0"/>
              <a:t>   -&gt; The range for PC5 ACLR should be [</a:t>
            </a:r>
            <a:r>
              <a:rPr lang="en-GB" dirty="0">
                <a:solidFill>
                  <a:srgbClr val="FF0000"/>
                </a:solidFill>
              </a:rPr>
              <a:t>25.5dBc</a:t>
            </a:r>
            <a:r>
              <a:rPr lang="en-GB" dirty="0"/>
              <a:t>] to [</a:t>
            </a:r>
            <a:r>
              <a:rPr lang="en-GB" dirty="0">
                <a:solidFill>
                  <a:srgbClr val="00B0F0"/>
                </a:solidFill>
              </a:rPr>
              <a:t>30dBc</a:t>
            </a:r>
            <a:r>
              <a:rPr lang="en-GB" dirty="0"/>
              <a:t>]</a:t>
            </a:r>
          </a:p>
          <a:p>
            <a:pPr marL="457200" lvl="1" indent="0">
              <a:buNone/>
            </a:pPr>
            <a:r>
              <a:rPr lang="en-GB" dirty="0"/>
              <a:t>   -&gt; The range for PC3 ACLR should be [x] to [y]</a:t>
            </a:r>
            <a:endParaRPr lang="en-GB" dirty="0">
              <a:solidFill>
                <a:prstClr val="black"/>
              </a:solidFill>
            </a:endParaRPr>
          </a:p>
          <a:p>
            <a:pPr marL="457200" lvl="1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55958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487C7AB0FA344C95D548FCA1A0E6B1" ma:contentTypeVersion="13" ma:contentTypeDescription="Create a new document." ma:contentTypeScope="" ma:versionID="6bfe9b0ce82ec37e09698837bdc5f8d1">
  <xsd:schema xmlns:xsd="http://www.w3.org/2001/XMLSchema" xmlns:xs="http://www.w3.org/2001/XMLSchema" xmlns:p="http://schemas.microsoft.com/office/2006/metadata/properties" xmlns:ns3="71c5aaf6-e6ce-465b-b873-5148d2a4c105" xmlns:ns4="dca1a702-c131-4c0a-94d3-ca02808a59d1" xmlns:ns5="89a48c40-3d93-469d-b9d4-51d7ced6a166" targetNamespace="http://schemas.microsoft.com/office/2006/metadata/properties" ma:root="true" ma:fieldsID="4f71c4028e205641faea40d5d6449967" ns3:_="" ns4:_="" ns5:_="">
    <xsd:import namespace="71c5aaf6-e6ce-465b-b873-5148d2a4c105"/>
    <xsd:import namespace="dca1a702-c131-4c0a-94d3-ca02808a59d1"/>
    <xsd:import namespace="89a48c40-3d93-469d-b9d4-51d7ced6a16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a1a702-c131-4c0a-94d3-ca02808a59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a48c40-3d93-469d-b9d4-51d7ced6a16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78CAA9D9-2432-4DB0-9ABC-23205DA36440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5BBD5152-AD6E-4E69-B87F-114FF98E25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dca1a702-c131-4c0a-94d3-ca02808a59d1"/>
    <ds:schemaRef ds:uri="89a48c40-3d93-469d-b9d4-51d7ced6a1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C6B7B9B-35F3-49D9-AECF-B9C4C53FB3F5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dca1a702-c131-4c0a-94d3-ca02808a59d1"/>
    <ds:schemaRef ds:uri="89a48c40-3d93-469d-b9d4-51d7ced6a166"/>
    <ds:schemaRef ds:uri="71c5aaf6-e6ce-465b-b873-5148d2a4c105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5C270EF7-6446-4222-83FE-19C919AB7A69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DDE10E4F-91F9-49F2-B459-9A1F93973B54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2619</TotalTime>
  <Words>391</Words>
  <Application>Microsoft Office PowerPoint</Application>
  <PresentationFormat>Widescreen</PresentationFormat>
  <Paragraphs>81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WF on Emission Requirements for NR-U</vt:lpstr>
      <vt:lpstr>Baseline Emission Mask for NR-U </vt:lpstr>
      <vt:lpstr>Baseline Emission Mask for NR-U (Alternative 1) </vt:lpstr>
      <vt:lpstr>Baseline Emission Mask for NR-U (Alternative 2/3) </vt:lpstr>
      <vt:lpstr>Baseline Emission Mask for NR-U (Alternative 4) </vt:lpstr>
      <vt:lpstr>Baseline Emission Mask for NR-U (Alternative 5) </vt:lpstr>
      <vt:lpstr>Baseline Emission Mask for NR-U (Alternative 6/7) </vt:lpstr>
      <vt:lpstr>Baseline Emission Mask for NR-U (Alternative 8/9) </vt:lpstr>
      <vt:lpstr>ACLR for PC5 and PC3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RAN4#92 - JOH, Nokia</cp:lastModifiedBy>
  <cp:revision>40</cp:revision>
  <dcterms:created xsi:type="dcterms:W3CDTF">2018-08-21T06:09:04Z</dcterms:created>
  <dcterms:modified xsi:type="dcterms:W3CDTF">2019-08-30T06:25:38Z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0x01010057487C7AB0FA344C95D548FCA1A0E6B1</vt:lpwstr>
  </property>
</Properties>
</file>