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6" d="100"/>
          <a:sy n="96" d="100"/>
        </p:scale>
        <p:origin x="4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FB2A5FB-0242-40F8-A50D-412D0BE20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9275E825-F7BF-4F13-8C06-A12C72BE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C9EF1E0-3A36-4A1C-A9B6-A0DBF881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196F8B6-9CAD-41D2-B28A-D14C5F4E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E92032B-7E5A-448E-BB73-63355188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81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8DDF279-E31F-4A73-B580-F3FD06A9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6FF6525-5989-4BA8-A77E-FC8E660D2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E514AD4-3BD5-4F76-91CB-FA0625B7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B8E6222-FD73-4797-8AD8-BDD58152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60F8B3D-5BA6-4914-AE0E-BFF87272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54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4F38C49-907B-4F61-B730-893B7FF38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7397185-58E7-479A-952D-8496ED3A3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60DF420-4989-4170-9B0B-9818956C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F36404-950D-4403-BA2B-A800E7923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B61BF45-4C32-4310-8FE9-090B32B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5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915EC6E-6061-457C-BBD2-350D44D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0BA7184-71A4-49C8-92BE-49EEC6E8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C7D5288-A31D-42ED-8006-170602A2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DB5FBF3-49D7-49BC-BA40-34E6F24A9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5CA9B9A-C113-4DB7-BE0F-CEE6C7F8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4F482EE-02B7-4AF1-BAA3-D8059B4A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5589783-B0FE-4C54-9052-FFD6ADC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0B7635F-5BCF-4FFE-A1F3-892BB2C49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4B26C6F-7A35-43BF-9DED-D43090B4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21EB1FC-E584-4C50-ACD5-9FF93D29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2A5FAF5-1F4D-4A4D-BBFF-A65BF18E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04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EBEE21F-CDEA-4213-AB8B-1E6100CC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586FEF6-D6E8-4D7C-9CF1-583035FA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7606D65-785D-45DC-B7A2-9952B0958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1CC0495-41C4-4702-B759-33D5DE800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449D14DB-050B-4B63-AA29-FCD38270D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D7779378-6399-4F14-B5CF-61587029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2C540F8F-001B-4155-BDB5-3EA23735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31B1F8F8-3F16-443F-880F-B738CE6E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8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8CF8921-7D47-494F-8F6A-618AD95D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5B45C90-E1B5-469E-83DA-D8145D18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3F987427-79CF-4DA8-963B-7EAA26EB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404FAB69-53ED-4ACA-86A0-922B0280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3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4CD98C6F-DC9D-46C4-92DB-4BE5DF12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34613F8-C2A8-4C21-BEB6-4326FC8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A952467D-10A0-471D-B844-8BAD63E81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96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0571E69-DE2B-4417-AB02-829892EA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FC9B313-D36E-41DD-8AFB-0C6B1042D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5BECD59-86F5-45C6-9BC5-6100C2F03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633C271-244D-43DF-AA78-EA3C4E456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412AF53-4FBD-4F05-801A-302B7CD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802971A-995B-4189-8F9A-8E983B0B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7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0D5A43-7322-47BA-BEEF-D429C092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459F4DAB-62AA-44E0-B1A2-A4CC930E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3E01840-C740-4511-8327-FD28A32D3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DC412D7-4925-46D9-B4DE-EBAA1A85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4203FA2-9F6D-4686-AF83-FDD587550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9482594-FD7B-4B5E-B6F0-AC45BA4E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86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B1930-9F7D-49FB-ACCE-9CABED15E85B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link budget parameters for </a:t>
            </a:r>
            <a:r>
              <a:rPr lang="en-US" dirty="0" err="1"/>
              <a:t>Tx</a:t>
            </a:r>
            <a:r>
              <a:rPr lang="en-US" dirty="0"/>
              <a:t>/Rx of n259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Apple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BB3C6A5-B872-4979-A917-7B860739811B}"/>
              </a:ext>
            </a:extLst>
          </p:cNvPr>
          <p:cNvSpPr txBox="1"/>
          <p:nvPr/>
        </p:nvSpPr>
        <p:spPr>
          <a:xfrm>
            <a:off x="8805333" y="474133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/>
              <a:t>R4-1910511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61EBA95-7131-4683-B8EE-049359931A13}"/>
              </a:ext>
            </a:extLst>
          </p:cNvPr>
          <p:cNvSpPr txBox="1"/>
          <p:nvPr/>
        </p:nvSpPr>
        <p:spPr>
          <a:xfrm>
            <a:off x="903112" y="428916"/>
            <a:ext cx="2856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#92</a:t>
            </a:r>
          </a:p>
          <a:p>
            <a:r>
              <a:rPr lang="en-US" b="1" dirty="0"/>
              <a:t>August 26</a:t>
            </a:r>
            <a:r>
              <a:rPr lang="en-US" b="1" baseline="30000" dirty="0"/>
              <a:t>th</a:t>
            </a:r>
            <a:r>
              <a:rPr lang="en-US" b="1" dirty="0"/>
              <a:t> – 30</a:t>
            </a:r>
            <a:r>
              <a:rPr lang="en-US" b="1" baseline="30000" dirty="0"/>
              <a:t>th</a:t>
            </a:r>
            <a:r>
              <a:rPr lang="en-US" b="1" dirty="0"/>
              <a:t>, 2019</a:t>
            </a:r>
          </a:p>
          <a:p>
            <a:r>
              <a:rPr lang="en-US" b="1" dirty="0"/>
              <a:t>Ljubljana, SI</a:t>
            </a:r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 smtClean="0"/>
              <a:t>To define the maximum output power and </a:t>
            </a:r>
            <a:r>
              <a:rPr lang="en-US" dirty="0" err="1" smtClean="0"/>
              <a:t>Refsens</a:t>
            </a:r>
            <a:r>
              <a:rPr lang="en-US" dirty="0" smtClean="0"/>
              <a:t> OTA requirements for n259, </a:t>
            </a:r>
            <a:r>
              <a:rPr lang="en-US" u="sng" dirty="0" smtClean="0">
                <a:solidFill>
                  <a:srgbClr val="FF0000"/>
                </a:solidFill>
              </a:rPr>
              <a:t>companies are encouraged to provide</a:t>
            </a:r>
            <a:r>
              <a:rPr lang="en-US" dirty="0" smtClean="0"/>
              <a:t> the link budget parameters for Tx and Rx </a:t>
            </a:r>
            <a:r>
              <a:rPr lang="en-US" strike="sngStrike" dirty="0" smtClean="0">
                <a:solidFill>
                  <a:srgbClr val="FF0000"/>
                </a:solidFill>
              </a:rPr>
              <a:t>should be provided </a:t>
            </a:r>
            <a:r>
              <a:rPr lang="en-US" dirty="0" smtClean="0"/>
              <a:t>in the next meeting according to the tables in the WF.</a:t>
            </a:r>
          </a:p>
          <a:p>
            <a:pPr lvl="2"/>
            <a:r>
              <a:rPr lang="en-US" b="1" u="sng" strike="sngStrike" dirty="0" smtClean="0">
                <a:solidFill>
                  <a:srgbClr val="FF0000"/>
                </a:solidFill>
              </a:rPr>
              <a:t>Either absolute values or relative values compared to n260 is acceptable. However, use  only one method in one parameter table is required.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PC3 is considered as the highest </a:t>
            </a:r>
            <a:r>
              <a:rPr lang="en-US" dirty="0" smtClean="0"/>
              <a:t>priority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For the analysis and simulations, packaging environment shall be considered (plastic, glass)</a:t>
            </a:r>
            <a:endParaRPr lang="zh-CN" altLang="zh-CN" dirty="0">
              <a:solidFill>
                <a:srgbClr val="FF0000"/>
              </a:solidFill>
            </a:endParaRPr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856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24" y="90805"/>
            <a:ext cx="10515600" cy="5492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Peak EIRP</a:t>
            </a:r>
            <a:endParaRPr lang="en-US" dirty="0"/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idx="1"/>
          </p:nvPr>
        </p:nvGraphicFramePr>
        <p:xfrm>
          <a:off x="5764470" y="1825625"/>
          <a:ext cx="663060" cy="43513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5765"/>
                <a:gridCol w="165765"/>
                <a:gridCol w="165765"/>
                <a:gridCol w="165765"/>
              </a:tblGrid>
              <a:tr h="1535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Parameter</a:t>
                      </a:r>
                      <a:endParaRPr lang="en-US" sz="3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Unit</a:t>
                      </a:r>
                      <a:endParaRPr lang="en-US" sz="3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Nominal value</a:t>
                      </a:r>
                      <a:endParaRPr lang="en-US" sz="3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300" u="none" strike="noStrike">
                          <a:effectLst/>
                        </a:rPr>
                        <a:t>Contribution to tolerance</a:t>
                      </a:r>
                      <a:endParaRPr lang="en-US" sz="3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b"/>
                </a:tc>
              </a:tr>
              <a:tr h="10238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Frequency range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GHz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300" u="none" strike="noStrike">
                          <a:effectLst/>
                        </a:rPr>
                        <a:t>39.5 - 43.5 GHz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238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Pout per element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dBm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204769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# of antennas in an array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zh-CN" altLang="en-US" sz="300" u="none" strike="noStrike">
                          <a:effectLst/>
                        </a:rPr>
                        <a:t>　</a:t>
                      </a:r>
                      <a:endParaRPr lang="zh-CN" altLang="en-US" sz="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30715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Total conducted power per polarization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300" u="none" strike="noStrike">
                          <a:effectLst/>
                        </a:rPr>
                        <a:t>dBm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204769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Avg antenna element gain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dBi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30715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Antenna rolloff loss versus frequency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dB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1535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Realized antenna array gain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dBi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10238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Polarization gain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dB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35834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Mismatch and transmission line loss including load pull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dB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409538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Beam forming loss (phase shifter and amplitude error)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dB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15357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Finite beam table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dB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30715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Beam forming loss (one beam table fits all)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dB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204769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Form factor integration losses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dB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25596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Total implementation loss (nominal)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dB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30715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Total implementation loss (worst case)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dB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204769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Peak EIRP (Nominal)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dBm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10238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Tolerance (+/-)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dB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204769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Peak EIRP (Minimum)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dBm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  <a:tr h="204769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Peak EIRP (Maximum)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300" u="none" strike="noStrike">
                          <a:effectLst/>
                        </a:rPr>
                        <a:t>dBm</a:t>
                      </a:r>
                      <a:endParaRPr lang="en-US" sz="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500" u="none" strike="noStrike">
                          <a:effectLst/>
                        </a:rPr>
                        <a:t>　</a:t>
                      </a:r>
                      <a:endParaRPr lang="zh-CN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300" u="none" strike="noStrike" dirty="0">
                          <a:effectLst/>
                        </a:rPr>
                        <a:t>　</a:t>
                      </a:r>
                      <a:endParaRPr lang="zh-CN" altLang="en-US" sz="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/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1576803"/>
              </p:ext>
            </p:extLst>
          </p:nvPr>
        </p:nvGraphicFramePr>
        <p:xfrm>
          <a:off x="1552691" y="762529"/>
          <a:ext cx="8689582" cy="5526090"/>
        </p:xfrm>
        <a:graphic>
          <a:graphicData uri="http://schemas.openxmlformats.org/drawingml/2006/table">
            <a:tbl>
              <a:tblPr/>
              <a:tblGrid>
                <a:gridCol w="2926699"/>
                <a:gridCol w="875970"/>
                <a:gridCol w="1766186"/>
                <a:gridCol w="572369"/>
                <a:gridCol w="2548358"/>
              </a:tblGrid>
              <a:tr h="18893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Parameter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Unit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Nominal value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rtl="0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Contribution to tolerance</a:t>
                      </a:r>
                    </a:p>
                  </a:txBody>
                  <a:tcPr marL="1219" marR="1219" marT="12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893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Frequency range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GHz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39.5 - 43.5 GHz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149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Pout per element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dBm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9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# of antennas in an array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521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Total conducted power per polarization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dBm</a:t>
                      </a:r>
                    </a:p>
                  </a:txBody>
                  <a:tcPr marL="1219" marR="1219" marT="12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9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Avg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antenna element gain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dBi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521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Antenna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rolloff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loss versus frequency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9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Realized antenna array gain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dBi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9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[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Polarization gain</a:t>
                      </a:r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]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661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Mismatch and transmission line loss including load pull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0286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Beam forming loss (phase shifter and amplitude error)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9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Finite beam table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661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Beam forming loss (one beam table fits all)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9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Form factor integration losses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2679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Total implementation loss (nominal)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5214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Total implementation loss (worst case)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9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Peak EIRP (Nominal)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dBm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9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Tolerance (+/-)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9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Peak EIRP (Minimum)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dBm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9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Peak EIRP (Maximum)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dBm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19" marR="1219" marT="12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788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832" y="163958"/>
            <a:ext cx="10515600" cy="673100"/>
          </a:xfrm>
        </p:spPr>
        <p:txBody>
          <a:bodyPr>
            <a:normAutofit fontScale="90000"/>
          </a:bodyPr>
          <a:lstStyle/>
          <a:p>
            <a:r>
              <a:rPr lang="en-US" altLang="zh-CN" dirty="0" err="1" smtClean="0"/>
              <a:t>Refsens</a:t>
            </a:r>
            <a:endParaRPr lang="zh-CN" altLang="en-US" dirty="0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1388359"/>
              </p:ext>
            </p:extLst>
          </p:nvPr>
        </p:nvGraphicFramePr>
        <p:xfrm>
          <a:off x="1639957" y="1244562"/>
          <a:ext cx="8895521" cy="4526619"/>
        </p:xfrm>
        <a:graphic>
          <a:graphicData uri="http://schemas.openxmlformats.org/drawingml/2006/table">
            <a:tbl>
              <a:tblPr/>
              <a:tblGrid>
                <a:gridCol w="2965174"/>
                <a:gridCol w="1783847"/>
                <a:gridCol w="4146500"/>
              </a:tblGrid>
              <a:tr h="19344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Parameter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Unit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Value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44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Band number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n259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17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Frequency range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GHz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39.5 – 43.5 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44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sng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Modulation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0" i="0" u="none" strike="sng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sng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QPSK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17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sng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SNR requirement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sng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08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Bandwidth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MHz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08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Thermal noise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dBm/Hz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08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Noise Figure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618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Number of antenna in an array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08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Array gain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08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Element gain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dBi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08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Diversity gain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34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Antenna gain roll-off over frequency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17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Beamforming loss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17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Total insertion loss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08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REFSENS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dBm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2108" marR="2108" marT="21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7775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Multi-band relaxation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Companies are encouraged to submit analysis on multiband relaxations for band configurations including n259 with respect to provided parameters in the previous slide.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45149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2411</TotalTime>
  <Words>455</Words>
  <Application>Microsoft Office PowerPoint</Application>
  <PresentationFormat>宽屏</PresentationFormat>
  <Paragraphs>223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Office Theme</vt:lpstr>
      <vt:lpstr>WF on link budget parameters for Tx/Rx of n259</vt:lpstr>
      <vt:lpstr>WF</vt:lpstr>
      <vt:lpstr>Peak EIRP</vt:lpstr>
      <vt:lpstr>Refsens</vt:lpstr>
      <vt:lpstr>Multi-band relaxation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Huawei</cp:lastModifiedBy>
  <cp:revision>50</cp:revision>
  <dcterms:created xsi:type="dcterms:W3CDTF">2018-08-21T06:09:04Z</dcterms:created>
  <dcterms:modified xsi:type="dcterms:W3CDTF">2019-08-30T13:40:41Z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(3)3AUWj4O760Shufet9yFLmpMkWt6a0DRGaHPmDfrXvbPWHPwXhdiWUyL3moq58Xq2+ymMin0L
2iPDNgcGdsh+er5yXnf0sDvHBPLD42G94pIQ8U4V9UdvRxRVOLV00LPB3F3zrHvkg3Dxrtgd
JoWqvHgV/sbtEMO8WZrpZqFpPmTh2HfNFeP7ce9h5+YfNs9G1Y3uO3XuPYhLzNltj4AIJsNg
EFGDjBc6TzDuhrdKIm</vt:lpwstr>
  </property>
  <property fmtid="{D5CDD505-2E9C-101B-9397-08002B2CF9AE}" pid="3" name="_2015_ms_pID_7253431">
    <vt:lpwstr>s8CdwmUvVKzOJELlbGn+9L2hylkxV83sMy8zF9PRvLWn4A0IsIQYPJ
aVofda9e0HZsKEZqBnzPbRYuwlTxZXgutDLuBw7eYRr+XxnVfexRFrkxPYqRvJ4hP+I7+JbR
KXsA+jOHSCGtd4tfyUMsc1ZTQZHED0JtJvoZeZtM3Wj2k/0BCF+88D97lwseVL6H5J6vfGPh
X8ELLiCykQrUcHwdaaHVN771Wi23jchtTclR</vt:lpwstr>
  </property>
  <property fmtid="{D5CDD505-2E9C-101B-9397-08002B2CF9AE}" pid="4" name="_2015_ms_pID_7253432">
    <vt:lpwstr>Ww==</vt:lpwstr>
  </property>
</Properties>
</file>