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1" r:id="rId5"/>
    <p:sldId id="257" r:id="rId6"/>
    <p:sldId id="262" r:id="rId7"/>
    <p:sldId id="264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4" d="100"/>
          <a:sy n="94" d="100"/>
        </p:scale>
        <p:origin x="11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442720" y="159988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WF on Intra-band non-contiguous ULCA general requirements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Nokia, Intel, Apple, Huawei, […]</a:t>
            </a:r>
          </a:p>
        </p:txBody>
      </p:sp>
      <p:sp>
        <p:nvSpPr>
          <p:cNvPr id="5" name="矩形 4"/>
          <p:cNvSpPr/>
          <p:nvPr/>
        </p:nvSpPr>
        <p:spPr>
          <a:xfrm>
            <a:off x="126380" y="168256"/>
            <a:ext cx="120656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­­­3GPP TSG-RAN WG4 Meeting #92   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	          			              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R4-1910282  </a:t>
            </a:r>
          </a:p>
          <a:p>
            <a:pPr hangingPunct="0">
              <a:spcAft>
                <a:spcPts val="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Ljubljana, Slovenia, 20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26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Aug. 2019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SEM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293038" y="2875280"/>
            <a:ext cx="10913442" cy="345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000" dirty="0"/>
              <a:t>The SEM mask is the composite SEM mask of the individual sub-blocks, and </a:t>
            </a:r>
            <a:endParaRPr lang="en-US" sz="2000" dirty="0"/>
          </a:p>
          <a:p>
            <a:pPr lvl="0"/>
            <a:r>
              <a:rPr lang="en-GB" sz="2000" dirty="0"/>
              <a:t>Where two or more masks overlap, the most relaxed limit is used.</a:t>
            </a:r>
            <a:endParaRPr lang="en-US" sz="2000" dirty="0"/>
          </a:p>
          <a:p>
            <a:pPr lvl="0"/>
            <a:r>
              <a:rPr lang="en-GB" sz="2000" dirty="0"/>
              <a:t>Composite spectrum emission mask applies to frequencies up to </a:t>
            </a:r>
            <a:r>
              <a:rPr lang="en-GB" sz="2000" dirty="0">
                <a:sym typeface="Symbol" panose="05050102010706020507" pitchFamily="18" charset="2"/>
              </a:rPr>
              <a:t></a:t>
            </a:r>
            <a:r>
              <a:rPr lang="en-GB" sz="2000" dirty="0"/>
              <a:t> </a:t>
            </a:r>
            <a:r>
              <a:rPr lang="en-GB" sz="2000" dirty="0" err="1"/>
              <a:t>Δf</a:t>
            </a:r>
            <a:r>
              <a:rPr lang="en-GB" sz="2000" baseline="-25000" dirty="0" err="1"/>
              <a:t>OOB</a:t>
            </a:r>
            <a:r>
              <a:rPr lang="en-GB" sz="2000" dirty="0"/>
              <a:t> starting from the edges of the sub-blocks</a:t>
            </a:r>
            <a:endParaRPr lang="en-US" sz="2000" dirty="0"/>
          </a:p>
          <a:p>
            <a:pPr lvl="0"/>
            <a:r>
              <a:rPr lang="en-GB" sz="2000" dirty="0"/>
              <a:t>If for some frequency an individual sub-block spectrum emission mask overlaps with the bandwidth of another sub-block, the emission mask does not apply for that frequency.</a:t>
            </a:r>
          </a:p>
          <a:p>
            <a:pPr lvl="0"/>
            <a:r>
              <a:rPr lang="en-GB" sz="2000" dirty="0"/>
              <a:t>IQ image(s) and Carrier leakage exception(s) that fall within the </a:t>
            </a:r>
            <a:r>
              <a:rPr lang="en-US" sz="2000" dirty="0"/>
              <a:t>cumulative aggregated BW</a:t>
            </a:r>
          </a:p>
          <a:p>
            <a:r>
              <a:rPr lang="en-US" sz="2000" dirty="0"/>
              <a:t>Whether other exceptions lies within cumulative aggregated BW shall be defined based on the above SEM mask can be further study in the next meeting</a:t>
            </a:r>
          </a:p>
          <a:p>
            <a:pPr lvl="0"/>
            <a:endParaRPr lang="en-US" sz="2400" dirty="0"/>
          </a:p>
          <a:p>
            <a:endParaRPr lang="en-US" sz="1600" dirty="0"/>
          </a:p>
          <a:p>
            <a:pPr lvl="1"/>
            <a:endParaRPr lang="en-US" sz="12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F1A4CAB-2D0A-4D11-B1B2-8E4B0C38D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" y="619839"/>
            <a:ext cx="9298910" cy="179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76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General Spurious Emissions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內容版面配置區 5">
            <a:extLst>
              <a:ext uri="{FF2B5EF4-FFF2-40B4-BE49-F238E27FC236}">
                <a16:creationId xmlns:a16="http://schemas.microsoft.com/office/drawing/2014/main" id="{9F73895A-C137-4084-9E7E-975352AE59A3}"/>
              </a:ext>
            </a:extLst>
          </p:cNvPr>
          <p:cNvSpPr txBox="1">
            <a:spLocks/>
          </p:cNvSpPr>
          <p:nvPr/>
        </p:nvSpPr>
        <p:spPr>
          <a:xfrm>
            <a:off x="359078" y="928258"/>
            <a:ext cx="10913442" cy="5191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r>
              <a:rPr lang="en-GB" dirty="0"/>
              <a:t>Apply to each sub-block</a:t>
            </a:r>
          </a:p>
          <a:p>
            <a:r>
              <a:rPr lang="en-GB" dirty="0"/>
              <a:t>The spurious emission limits apply for the frequency ranges that are more than F</a:t>
            </a:r>
            <a:r>
              <a:rPr lang="en-GB" baseline="-25000" dirty="0"/>
              <a:t>OOB</a:t>
            </a:r>
            <a:r>
              <a:rPr lang="en-GB" dirty="0"/>
              <a:t> (MHz) from the edge of the aggregated sub-block bandwidth.</a:t>
            </a:r>
          </a:p>
          <a:p>
            <a:r>
              <a:rPr lang="en-GB" dirty="0"/>
              <a:t>No spurious emission limit applies in the gap where the frequency between the lowest edge of the upper sub-block and the highest edge of the lower sub-block is smaller than ∆F</a:t>
            </a:r>
            <a:r>
              <a:rPr lang="en-GB" baseline="-25000" dirty="0"/>
              <a:t>OOB_L</a:t>
            </a:r>
            <a:r>
              <a:rPr lang="en-GB" dirty="0"/>
              <a:t> + ∆F</a:t>
            </a:r>
            <a:r>
              <a:rPr lang="en-GB" baseline="-25000" dirty="0"/>
              <a:t>OOB_H.</a:t>
            </a:r>
          </a:p>
          <a:p>
            <a:r>
              <a:rPr lang="en-GB" altLang="zh-CN" dirty="0"/>
              <a:t>IQ image(s) and Carrier leakage exception(s) inside the </a:t>
            </a:r>
            <a:r>
              <a:rPr lang="en-US" altLang="zh-CN" dirty="0"/>
              <a:t>cumulative aggregated BW are not precluded.</a:t>
            </a:r>
          </a:p>
          <a:p>
            <a:endParaRPr lang="en-GB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46319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ACLR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440358" y="2439012"/>
            <a:ext cx="10913442" cy="3910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pPr lvl="0"/>
            <a:r>
              <a:rPr lang="en-GB" sz="2400" dirty="0"/>
              <a:t>Adjacent Channel Leakage Power Ratio is the ratio of the </a:t>
            </a:r>
            <a:r>
              <a:rPr lang="en-GB" sz="2400" u="sng" dirty="0"/>
              <a:t>sum</a:t>
            </a:r>
            <a:r>
              <a:rPr lang="en-GB" sz="2400" dirty="0"/>
              <a:t> of the filtered mean powers centred on each of the assigned sub-block frequency to the filtered mean power centred on an adjacent sub-block frequency at nominal channel spacing equal to the aggregated bandwidth of the sub-block. </a:t>
            </a:r>
            <a:endParaRPr lang="en-US" sz="2400" dirty="0"/>
          </a:p>
          <a:p>
            <a:pPr lvl="0"/>
            <a:r>
              <a:rPr lang="en-GB" sz="2400" dirty="0"/>
              <a:t>In case the sub-block gap bandwidth </a:t>
            </a:r>
            <a:r>
              <a:rPr lang="en-GB" sz="2400" dirty="0" err="1"/>
              <a:t>Wgap</a:t>
            </a:r>
            <a:r>
              <a:rPr lang="en-GB" sz="2400" dirty="0"/>
              <a:t> is smaller than either sub-block bandwidth, no NC-CA ACLR requirement is set for the corresponding sub-block for the gap. </a:t>
            </a:r>
            <a:endParaRPr lang="en-US" sz="2400" dirty="0"/>
          </a:p>
          <a:p>
            <a:pPr lvl="0"/>
            <a:r>
              <a:rPr lang="en-GB" sz="2400" dirty="0"/>
              <a:t>Measurement BW is the aggregated sub-block bandwidth minus the sum of the guard bands on both sides of the sub-block.</a:t>
            </a:r>
            <a:endParaRPr lang="en-US" sz="2400" strike="sngStrike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>
            <a:extLst>
              <a:ext uri="{FF2B5EF4-FFF2-40B4-BE49-F238E27FC236}">
                <a16:creationId xmlns:a16="http://schemas.microsoft.com/office/drawing/2014/main" id="{80F66985-64D5-4498-BA96-D6BBFD022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840" y="630577"/>
            <a:ext cx="6188075" cy="192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209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IBE, EVM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624840" y="3471358"/>
            <a:ext cx="10515600" cy="2777039"/>
          </a:xfrm>
        </p:spPr>
        <p:txBody>
          <a:bodyPr>
            <a:normAutofit lnSpcReduction="10000"/>
          </a:bodyPr>
          <a:lstStyle/>
          <a:p>
            <a:r>
              <a:rPr lang="en-GB" dirty="0"/>
              <a:t>EVM, IBE requirements for simultaneous intra-band contiguous CA are defined with all CCs active and configured with PRB allocation only applied on the PCC and no PRB allocation applied on other CCs per subclause 6.5.2A [4].</a:t>
            </a:r>
          </a:p>
          <a:p>
            <a:pPr lvl="1"/>
            <a:r>
              <a:rPr lang="en-GB" dirty="0"/>
              <a:t>Whether all CCs can be assumed to be active is FFS for non-simultaneous UL NC CA</a:t>
            </a:r>
          </a:p>
          <a:p>
            <a:r>
              <a:rPr lang="en-GB" dirty="0"/>
              <a:t>PCC with PRB allocation, SCC and other CCs without PRB allocation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B5E020-1DD7-4001-B117-60F17F99B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4240" y="1242666"/>
            <a:ext cx="33883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1</a:t>
            </a:r>
            <a:r>
              <a:rPr kumimoji="0" lang="en-GB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EVM, IBE Evaluation for FR2 NC CA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69CC5DFB-2E2A-4CDB-8F70-576997750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760" y="180834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600476EF-D58C-412E-BC8E-545CA703D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60" y="1808349"/>
            <a:ext cx="6283325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095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OBW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440358" y="1311252"/>
            <a:ext cx="10390202" cy="3910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pPr marL="0" indent="0">
              <a:buNone/>
            </a:pPr>
            <a:r>
              <a:rPr lang="en-GB" dirty="0"/>
              <a:t>OBW is specified per sub-block</a:t>
            </a:r>
          </a:p>
          <a:p>
            <a:pPr marL="0" indent="0">
              <a:buNone/>
            </a:pPr>
            <a:r>
              <a:rPr lang="en-GB" dirty="0"/>
              <a:t>OBW is defined as the bandwidth containing 99% of the total integrated power of the transmitted spectrum on the sub-block per subclause 6.6.1A [4].</a:t>
            </a:r>
            <a:endParaRPr lang="en-US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3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6440" y="268084"/>
            <a:ext cx="10515600" cy="767306"/>
          </a:xfrm>
        </p:spPr>
        <p:txBody>
          <a:bodyPr/>
          <a:lstStyle/>
          <a:p>
            <a:r>
              <a:rPr lang="en-US" dirty="0"/>
              <a:t>MPR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B2BAA9E-35FA-4258-A853-A02D84EF5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010" y="1659950"/>
            <a:ext cx="5722054" cy="65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1DB59FDC-4690-4DA3-8C0D-CD58BEEC249D}"/>
              </a:ext>
            </a:extLst>
          </p:cNvPr>
          <p:cNvSpPr txBox="1">
            <a:spLocks/>
          </p:cNvSpPr>
          <p:nvPr/>
        </p:nvSpPr>
        <p:spPr>
          <a:xfrm>
            <a:off x="726440" y="2399769"/>
            <a:ext cx="10913442" cy="24148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/>
          </a:p>
          <a:p>
            <a:r>
              <a:rPr lang="en-GB" dirty="0"/>
              <a:t>MPR could be a function of allocation ratio, where the spacing of the gap is taken into account by using the cumulative aggregated bandwidth rather than the aggregated bandwidth.</a:t>
            </a:r>
          </a:p>
          <a:p>
            <a:r>
              <a:rPr lang="en-GB" dirty="0"/>
              <a:t>Cumulative aggregated BW includes all active and non active CCs.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7" name="內容版面配置區 5">
            <a:extLst>
              <a:ext uri="{FF2B5EF4-FFF2-40B4-BE49-F238E27FC236}">
                <a16:creationId xmlns:a16="http://schemas.microsoft.com/office/drawing/2014/main" id="{1DB59FDC-4690-4DA3-8C0D-CD58BEEC249D}"/>
              </a:ext>
            </a:extLst>
          </p:cNvPr>
          <p:cNvSpPr txBox="1">
            <a:spLocks/>
          </p:cNvSpPr>
          <p:nvPr/>
        </p:nvSpPr>
        <p:spPr>
          <a:xfrm>
            <a:off x="552118" y="792356"/>
            <a:ext cx="10913442" cy="982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Option 1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8" name="內容版面配置區 5">
            <a:extLst>
              <a:ext uri="{FF2B5EF4-FFF2-40B4-BE49-F238E27FC236}">
                <a16:creationId xmlns:a16="http://schemas.microsoft.com/office/drawing/2014/main" id="{1DB59FDC-4690-4DA3-8C0D-CD58BEEC249D}"/>
              </a:ext>
            </a:extLst>
          </p:cNvPr>
          <p:cNvSpPr txBox="1">
            <a:spLocks/>
          </p:cNvSpPr>
          <p:nvPr/>
        </p:nvSpPr>
        <p:spPr>
          <a:xfrm>
            <a:off x="726440" y="4591364"/>
            <a:ext cx="10913442" cy="982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Other options,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but not limited to the ones in [3], are not precluded.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10442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u="heavy" dirty="0"/>
              <a:t>R4-1909581</a:t>
            </a:r>
            <a:r>
              <a:rPr lang="en-GB" dirty="0"/>
              <a:t>	Intra-band non-contiguous ULCA general requirements and MPR consideration for FR2, Qualcomm</a:t>
            </a:r>
            <a:endParaRPr lang="en-GB" u="heavy" dirty="0"/>
          </a:p>
          <a:p>
            <a:pPr marL="514350" indent="-514350">
              <a:buFont typeface="+mj-lt"/>
              <a:buAutoNum type="arabicPeriod"/>
            </a:pPr>
            <a:r>
              <a:rPr lang="en-GB" u="heavy" dirty="0"/>
              <a:t>R4-1909134</a:t>
            </a:r>
            <a:r>
              <a:rPr lang="en-GB" dirty="0"/>
              <a:t>	On intra-band UL non-contiguous CA requirement for FR2, Huawei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TR36.833-4 (V12.0.0)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TS36.101 g20</a:t>
            </a:r>
          </a:p>
        </p:txBody>
      </p:sp>
    </p:spTree>
    <p:extLst>
      <p:ext uri="{BB962C8B-B14F-4D97-AF65-F5344CB8AC3E}">
        <p14:creationId xmlns:p14="http://schemas.microsoft.com/office/powerpoint/2010/main" val="4191395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515</Words>
  <Application>Microsoft Office PowerPoint</Application>
  <PresentationFormat>Widescreen</PresentationFormat>
  <Paragraphs>75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Office 佈景主題</vt:lpstr>
      <vt:lpstr> WF on Intra-band non-contiguous ULCA general requirements</vt:lpstr>
      <vt:lpstr>SEM</vt:lpstr>
      <vt:lpstr>General Spurious Emissions</vt:lpstr>
      <vt:lpstr>ACLR</vt:lpstr>
      <vt:lpstr>IBE, EVM</vt:lpstr>
      <vt:lpstr>OBW</vt:lpstr>
      <vt:lpstr>MPR</vt:lpstr>
      <vt:lpstr>Reference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 User</cp:lastModifiedBy>
  <cp:revision>50</cp:revision>
  <dcterms:created xsi:type="dcterms:W3CDTF">2019-08-26T17:00:24Z</dcterms:created>
  <dcterms:modified xsi:type="dcterms:W3CDTF">2019-08-30T09:05:35Z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