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Ljubljana, Slovenia, 26 - 30 August,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LTE-NR coexistence for TDD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R4-1910018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84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Test </a:t>
            </a:r>
            <a:r>
              <a:rPr lang="en-US" altLang="zh-CN" dirty="0"/>
              <a:t>C</a:t>
            </a:r>
            <a:r>
              <a:rPr lang="en-US" altLang="zh-CN" dirty="0" smtClean="0"/>
              <a:t>onfigurations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0842" y="1123978"/>
            <a:ext cx="8229600" cy="4824536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Number of tests</a:t>
            </a:r>
            <a:endParaRPr lang="zh-CN" altLang="zh-CN" sz="1600" dirty="0"/>
          </a:p>
          <a:p>
            <a:pPr lvl="1"/>
            <a:r>
              <a:rPr lang="en-GB" altLang="zh-CN" sz="1600" dirty="0"/>
              <a:t>Option 1: 2 </a:t>
            </a:r>
            <a:r>
              <a:rPr lang="en-GB" altLang="zh-CN" sz="1600" dirty="0" smtClean="0"/>
              <a:t>tests</a:t>
            </a:r>
            <a:endParaRPr lang="zh-CN" altLang="zh-CN" sz="2400" dirty="0"/>
          </a:p>
          <a:p>
            <a:pPr lvl="2"/>
            <a:r>
              <a:rPr lang="en-GB" altLang="zh-CN" sz="1400" dirty="0"/>
              <a:t>Test 1: Mapping Type A, Start symbol 3, Duration 9</a:t>
            </a:r>
            <a:endParaRPr lang="zh-CN" altLang="zh-CN" sz="2000" dirty="0"/>
          </a:p>
          <a:p>
            <a:pPr lvl="2"/>
            <a:r>
              <a:rPr lang="en-GB" altLang="zh-CN" sz="1400" dirty="0"/>
              <a:t>Test 2: Mapping Type A, Start symbol 3, Duration 11</a:t>
            </a:r>
            <a:endParaRPr lang="zh-CN" altLang="zh-CN" sz="2000" dirty="0"/>
          </a:p>
          <a:p>
            <a:pPr lvl="1"/>
            <a:r>
              <a:rPr lang="en-GB" altLang="zh-CN" sz="1600" dirty="0"/>
              <a:t>Option 2: 1 </a:t>
            </a:r>
            <a:r>
              <a:rPr lang="en-GB" altLang="zh-CN" sz="1600" dirty="0" smtClean="0"/>
              <a:t>test</a:t>
            </a:r>
            <a:endParaRPr lang="zh-CN" altLang="zh-CN" sz="2400" dirty="0"/>
          </a:p>
          <a:p>
            <a:pPr lvl="2"/>
            <a:r>
              <a:rPr lang="en-GB" altLang="zh-CN" sz="1400" dirty="0"/>
              <a:t>Mapping Type A, Start symbol 3, Duration 11</a:t>
            </a:r>
            <a:endParaRPr lang="zh-CN" altLang="zh-CN" sz="2000" dirty="0"/>
          </a:p>
          <a:p>
            <a:r>
              <a:rPr lang="en-US" altLang="zh-CN" sz="2000" dirty="0" smtClean="0"/>
              <a:t>SCS for NR carrier: 15 kHz; FFS 30kHz</a:t>
            </a:r>
          </a:p>
          <a:p>
            <a:pPr lvl="0"/>
            <a:r>
              <a:rPr lang="en-US" altLang="zh-CN" sz="2000" dirty="0"/>
              <a:t>Channel </a:t>
            </a:r>
            <a:r>
              <a:rPr lang="en-US" altLang="zh-CN" sz="2000" dirty="0" smtClean="0"/>
              <a:t>bandwidth</a:t>
            </a:r>
            <a:r>
              <a:rPr lang="en-US" altLang="zh-CN" sz="2000" dirty="0"/>
              <a:t>: </a:t>
            </a:r>
            <a:r>
              <a:rPr lang="en-GB" altLang="zh-CN" sz="2000" dirty="0"/>
              <a:t>10MHz</a:t>
            </a:r>
            <a:endParaRPr lang="zh-CN" altLang="zh-CN" sz="2000" dirty="0"/>
          </a:p>
          <a:p>
            <a:pPr lvl="0"/>
            <a:r>
              <a:rPr lang="en-US" altLang="zh-CN" sz="2000" dirty="0"/>
              <a:t>TDD UL/DL </a:t>
            </a:r>
            <a:r>
              <a:rPr lang="en-US" altLang="zh-CN" sz="2000" dirty="0" smtClean="0"/>
              <a:t>configuration</a:t>
            </a:r>
          </a:p>
          <a:p>
            <a:pPr lvl="1"/>
            <a:r>
              <a:rPr lang="en-US" altLang="zh-CN" sz="1600" dirty="0" smtClean="0"/>
              <a:t>LTE: </a:t>
            </a:r>
            <a:r>
              <a:rPr lang="en-GB" altLang="zh-CN" sz="1600" dirty="0"/>
              <a:t>LTE UL-DL configuration </a:t>
            </a:r>
            <a:r>
              <a:rPr lang="en-GB" altLang="zh-CN" sz="1600" dirty="0" smtClean="0"/>
              <a:t>2, Special </a:t>
            </a:r>
            <a:r>
              <a:rPr lang="en-GB" altLang="zh-CN" sz="1600" dirty="0" err="1" smtClean="0"/>
              <a:t>subframe</a:t>
            </a:r>
            <a:r>
              <a:rPr lang="en-GB" altLang="zh-CN" sz="1600" dirty="0" smtClean="0"/>
              <a:t> configuration 7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NR with 15kHz SCS</a:t>
            </a:r>
            <a:endParaRPr lang="zh-CN" altLang="zh-CN" sz="1400" dirty="0"/>
          </a:p>
          <a:p>
            <a:pPr lvl="2"/>
            <a:r>
              <a:rPr lang="en-GB" altLang="zh-CN" sz="1400" dirty="0"/>
              <a:t>Option 1: DDDSU with </a:t>
            </a:r>
            <a:r>
              <a:rPr lang="en-GB" altLang="zh-CN" sz="1400" dirty="0" smtClean="0"/>
              <a:t>S=10:2:2</a:t>
            </a:r>
            <a:endParaRPr lang="zh-CN" altLang="zh-CN" sz="2000" dirty="0"/>
          </a:p>
          <a:p>
            <a:pPr lvl="2"/>
            <a:r>
              <a:rPr lang="en-GB" altLang="zh-CN" sz="1400" dirty="0"/>
              <a:t>Option 2: </a:t>
            </a:r>
            <a:r>
              <a:rPr lang="en-GB" altLang="zh-CN" sz="1400" dirty="0" smtClean="0"/>
              <a:t>DSU+DD</a:t>
            </a:r>
            <a:endParaRPr lang="zh-CN" altLang="zh-CN" sz="2000" dirty="0"/>
          </a:p>
          <a:p>
            <a:pPr lvl="0"/>
            <a:r>
              <a:rPr lang="en-US" altLang="zh-CN" sz="2000" dirty="0"/>
              <a:t>SSB configuration: 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Periodicity 20 </a:t>
            </a:r>
            <a:r>
              <a:rPr lang="en-US" altLang="zh-CN" sz="1600" dirty="0" err="1" smtClean="0"/>
              <a:t>ms</a:t>
            </a:r>
            <a:r>
              <a:rPr lang="en-US" altLang="zh-CN" sz="1600" dirty="0" smtClean="0"/>
              <a:t>, allocated </a:t>
            </a:r>
            <a:r>
              <a:rPr lang="en-US" altLang="zh-CN" sz="1600" dirty="0"/>
              <a:t>in first slot within </a:t>
            </a:r>
            <a:r>
              <a:rPr lang="en-US" altLang="zh-CN" sz="1600" dirty="0" smtClean="0"/>
              <a:t>20 </a:t>
            </a:r>
            <a:r>
              <a:rPr lang="en-US" altLang="zh-CN" sz="1600" dirty="0" err="1" smtClean="0"/>
              <a:t>ms</a:t>
            </a:r>
            <a:r>
              <a:rPr lang="en-US" altLang="zh-CN" sz="1600" dirty="0" smtClean="0"/>
              <a:t> </a:t>
            </a:r>
          </a:p>
          <a:p>
            <a:pPr lvl="0"/>
            <a:r>
              <a:rPr lang="en-US" altLang="zh-CN" sz="2000" dirty="0" smtClean="0"/>
              <a:t>PDSCH </a:t>
            </a:r>
            <a:r>
              <a:rPr lang="en-US" altLang="zh-CN" sz="2000" dirty="0"/>
              <a:t>scheduling</a:t>
            </a:r>
            <a:endParaRPr lang="zh-CN" altLang="zh-CN" sz="1600" dirty="0"/>
          </a:p>
          <a:p>
            <a:pPr lvl="1"/>
            <a:r>
              <a:rPr lang="en-GB" altLang="zh-CN" sz="1600" dirty="0" smtClean="0"/>
              <a:t>Skipped slots </a:t>
            </a:r>
            <a:r>
              <a:rPr lang="en-GB" altLang="zh-CN" sz="1600" dirty="0"/>
              <a:t>with NR SSB and LTE </a:t>
            </a:r>
            <a:r>
              <a:rPr lang="en-GB" altLang="zh-CN" sz="1600" dirty="0" smtClean="0"/>
              <a:t>PBCH/PSS/SSS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Configurations </a:t>
            </a:r>
            <a:r>
              <a:rPr lang="en-US" altLang="zh-CN" dirty="0"/>
              <a:t>(</a:t>
            </a:r>
            <a:r>
              <a:rPr lang="en-US" altLang="zh-CN" dirty="0" smtClean="0"/>
              <a:t>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53136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Number of HARQ process: </a:t>
            </a:r>
            <a:r>
              <a:rPr lang="en-GB" altLang="zh-CN" sz="2900" dirty="0" smtClean="0"/>
              <a:t>8</a:t>
            </a:r>
            <a:endParaRPr lang="en-US" altLang="zh-CN" dirty="0" smtClean="0"/>
          </a:p>
          <a:p>
            <a:r>
              <a:rPr lang="en-US" altLang="zh-CN" dirty="0" smtClean="0"/>
              <a:t>Antenna configuration</a:t>
            </a:r>
            <a:endParaRPr lang="en-GB" altLang="zh-CN" dirty="0" smtClean="0"/>
          </a:p>
          <a:p>
            <a:pPr lvl="1"/>
            <a:r>
              <a:rPr lang="en-GB" altLang="zh-CN" sz="2600" dirty="0" smtClean="0"/>
              <a:t>4x2 </a:t>
            </a:r>
            <a:r>
              <a:rPr lang="en-GB" altLang="zh-CN" sz="2600" dirty="0"/>
              <a:t>and 4x4 ULA </a:t>
            </a:r>
            <a:r>
              <a:rPr lang="en-US" altLang="zh-CN" sz="2600" dirty="0" smtClean="0"/>
              <a:t>Low</a:t>
            </a:r>
            <a:endParaRPr lang="zh-CN" altLang="zh-CN" sz="3400" dirty="0"/>
          </a:p>
          <a:p>
            <a:pPr lvl="0"/>
            <a:r>
              <a:rPr lang="en-US" altLang="zh-CN" dirty="0"/>
              <a:t>MCS</a:t>
            </a:r>
            <a:endParaRPr lang="zh-CN" altLang="zh-CN" sz="2800" dirty="0"/>
          </a:p>
          <a:p>
            <a:pPr lvl="1"/>
            <a:r>
              <a:rPr lang="en-GB" altLang="zh-CN" sz="2600" dirty="0" smtClean="0"/>
              <a:t>MCS </a:t>
            </a:r>
            <a:r>
              <a:rPr lang="en-GB" altLang="zh-CN" sz="2600" dirty="0"/>
              <a:t>4 (QPSK, CR 0.30</a:t>
            </a:r>
            <a:r>
              <a:rPr lang="en-GB" altLang="zh-CN" sz="2600" dirty="0" smtClean="0"/>
              <a:t>)</a:t>
            </a:r>
            <a:endParaRPr lang="zh-CN" altLang="zh-CN" sz="3400" dirty="0"/>
          </a:p>
          <a:p>
            <a:pPr lvl="0"/>
            <a:r>
              <a:rPr lang="en-US" altLang="zh-CN" dirty="0"/>
              <a:t>Rank</a:t>
            </a:r>
            <a:endParaRPr lang="zh-CN" altLang="zh-CN" sz="2800" dirty="0"/>
          </a:p>
          <a:p>
            <a:pPr lvl="1"/>
            <a:r>
              <a:rPr lang="en-GB" altLang="zh-CN" sz="2600" dirty="0" smtClean="0"/>
              <a:t>Rank 1</a:t>
            </a:r>
            <a:endParaRPr lang="zh-CN" altLang="zh-CN" sz="3400" dirty="0"/>
          </a:p>
          <a:p>
            <a:pPr lvl="0"/>
            <a:r>
              <a:rPr lang="en-US" altLang="zh-CN" dirty="0"/>
              <a:t>DMRS configuration</a:t>
            </a:r>
            <a:endParaRPr lang="zh-CN" altLang="zh-CN" sz="2800" dirty="0"/>
          </a:p>
          <a:p>
            <a:pPr lvl="1"/>
            <a:r>
              <a:rPr lang="en-GB" altLang="zh-CN" sz="2600" dirty="0" smtClean="0"/>
              <a:t>Type </a:t>
            </a:r>
            <a:r>
              <a:rPr lang="en-GB" altLang="zh-CN" sz="2600" dirty="0"/>
              <a:t>1, Single symbol, 1 additional </a:t>
            </a:r>
            <a:r>
              <a:rPr lang="en-GB" altLang="zh-CN" sz="2600" dirty="0" smtClean="0"/>
              <a:t>DMRS</a:t>
            </a:r>
            <a:endParaRPr lang="zh-CN" altLang="zh-CN" sz="3400" dirty="0"/>
          </a:p>
          <a:p>
            <a:pPr lvl="0"/>
            <a:r>
              <a:rPr lang="en-US" altLang="zh-CN" dirty="0"/>
              <a:t>TRS </a:t>
            </a:r>
            <a:r>
              <a:rPr lang="en-US" altLang="zh-CN" dirty="0" smtClean="0"/>
              <a:t>configuration for NR TDD configuration Option 1</a:t>
            </a:r>
            <a:endParaRPr lang="zh-CN" altLang="zh-CN" sz="2800" dirty="0"/>
          </a:p>
          <a:p>
            <a:pPr lvl="1"/>
            <a:r>
              <a:rPr lang="en-GB" altLang="zh-CN" sz="2600" dirty="0" smtClean="0"/>
              <a:t>2 </a:t>
            </a:r>
            <a:r>
              <a:rPr lang="en-GB" altLang="zh-CN" sz="2600" dirty="0"/>
              <a:t>slots, offset 10 </a:t>
            </a:r>
            <a:r>
              <a:rPr lang="en-GB" altLang="zh-CN" sz="2600" dirty="0" err="1"/>
              <a:t>ms</a:t>
            </a:r>
            <a:r>
              <a:rPr lang="en-GB" altLang="zh-CN" sz="2600" dirty="0"/>
              <a:t>, periodicity 20 </a:t>
            </a:r>
            <a:r>
              <a:rPr lang="en-GB" altLang="zh-CN" sz="2600" dirty="0" err="1" smtClean="0"/>
              <a:t>ms</a:t>
            </a:r>
            <a:endParaRPr lang="zh-CN" altLang="zh-CN" sz="3400" dirty="0"/>
          </a:p>
          <a:p>
            <a:pPr lvl="0"/>
            <a:r>
              <a:rPr lang="en-US" altLang="zh-CN" dirty="0"/>
              <a:t>CRS rate matching configuration</a:t>
            </a:r>
            <a:endParaRPr lang="zh-CN" altLang="zh-CN" sz="2800" dirty="0"/>
          </a:p>
          <a:p>
            <a:pPr lvl="1"/>
            <a:r>
              <a:rPr lang="en-GB" altLang="zh-CN" sz="2600" dirty="0" smtClean="0"/>
              <a:t>4 </a:t>
            </a:r>
            <a:r>
              <a:rPr lang="en-GB" altLang="zh-CN" sz="2600" dirty="0"/>
              <a:t>antenna ports, v-shift </a:t>
            </a:r>
            <a:r>
              <a:rPr lang="en-GB" altLang="zh-CN" sz="2600" dirty="0" smtClean="0"/>
              <a:t>0</a:t>
            </a:r>
            <a:endParaRPr lang="zh-CN" altLang="zh-CN" sz="3400" dirty="0"/>
          </a:p>
          <a:p>
            <a:pPr lvl="0"/>
            <a:r>
              <a:rPr lang="en-US" altLang="zh-CN" dirty="0"/>
              <a:t>Channel model: </a:t>
            </a:r>
            <a:endParaRPr lang="zh-CN" altLang="zh-CN" sz="2800" dirty="0" smtClean="0"/>
          </a:p>
          <a:p>
            <a:pPr lvl="1"/>
            <a:r>
              <a:rPr lang="en-GB" altLang="zh-CN" dirty="0" smtClean="0"/>
              <a:t>TDLA30-10</a:t>
            </a:r>
            <a:endParaRPr lang="zh-CN" altLang="zh-CN" sz="3600" dirty="0"/>
          </a:p>
        </p:txBody>
      </p:sp>
    </p:spTree>
    <p:extLst>
      <p:ext uri="{BB962C8B-B14F-4D97-AF65-F5344CB8AC3E}">
        <p14:creationId xmlns:p14="http://schemas.microsoft.com/office/powerpoint/2010/main" val="1069121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2486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Test </a:t>
            </a:r>
            <a:r>
              <a:rPr lang="en-US" altLang="zh-CN" dirty="0"/>
              <a:t>C</a:t>
            </a:r>
            <a:r>
              <a:rPr lang="en-US" altLang="zh-CN" dirty="0" smtClean="0"/>
              <a:t>onfiguration Summary</a:t>
            </a:r>
            <a:endParaRPr lang="zh-CN" alt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9722641"/>
              </p:ext>
            </p:extLst>
          </p:nvPr>
        </p:nvGraphicFramePr>
        <p:xfrm>
          <a:off x="457200" y="1268760"/>
          <a:ext cx="7787208" cy="5399606"/>
        </p:xfrm>
        <a:graphic>
          <a:graphicData uri="http://schemas.openxmlformats.org/drawingml/2006/table">
            <a:tbl>
              <a:tblPr firstRow="1" firstCol="1" bandRow="1"/>
              <a:tblGrid>
                <a:gridCol w="1771294"/>
                <a:gridCol w="2054214"/>
                <a:gridCol w="807013"/>
                <a:gridCol w="3154687"/>
              </a:tblGrid>
              <a:tr h="18241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Unit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Duplex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mode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CHB/SCS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CBW:10MHz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SCS: 15kHz; FFS 30kHz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Channel Model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TDD configuration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LTE: LTE UL-DL configuration 2, Special </a:t>
                      </a:r>
                      <a:r>
                        <a:rPr lang="en-US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subframe</a:t>
                      </a: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configuration 7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NR with 15kHz SCS</a:t>
                      </a:r>
                    </a:p>
                    <a:p>
                      <a:pPr marL="6286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Option 1: DDDSU with S=10:2:2</a:t>
                      </a:r>
                    </a:p>
                    <a:p>
                      <a:pPr marL="6286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Option 2: DSU+DD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800" dirty="0" smtClean="0"/>
                        <a:t>SSB configuration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Periodicity 20 </a:t>
                      </a:r>
                      <a:r>
                        <a:rPr lang="en-US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, allocated in first slot within 20 </a:t>
                      </a:r>
                      <a:r>
                        <a:rPr lang="en-US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ms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TRS configuration </a:t>
                      </a:r>
                      <a:r>
                        <a:rPr lang="en-US" altLang="zh-CN" sz="800" dirty="0" smtClean="0"/>
                        <a:t>for NR TDD configuration Option 1</a:t>
                      </a:r>
                      <a:endParaRPr lang="zh-CN" altLang="zh-CN" sz="800" dirty="0" smtClean="0"/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 slots, offset 10 </a:t>
                      </a:r>
                      <a:r>
                        <a:rPr lang="en-GB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periodicity 20 </a:t>
                      </a:r>
                      <a:r>
                        <a:rPr lang="en-GB" altLang="zh-CN" sz="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ms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4 (QPSK, CR 0.30)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Antenna configuration and Rank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4x2 and 4x4 ULA </a:t>
                      </a: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Low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Rank 1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 configuration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Mapping type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 A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Starting symbol (S) 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Length (L)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Option 1: 9 </a:t>
                      </a:r>
                      <a:r>
                        <a:rPr lang="en-GB" sz="800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Option 2: 11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 aggregation factor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PRB bundling size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 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 scheduling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Skipped slots with NR SSB and LTE PBCH/PSS/SSS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 DMRS configuration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 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additional DMRS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Position of the first DM-RS for downlink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number of OFDM symbols for DL front loaded DMRS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70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CRS for rate matching (Note 1)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LTE carrier centre subcarrier location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Same as NR carrier centre subcarrier location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LTE carrier BW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antenna ports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v-shift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HARQ Processes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418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1:</a:t>
                      </a:r>
                      <a:r>
                        <a:rPr lang="en-GB" sz="800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8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MBSFN is configured on LTE carrier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1713" marR="617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-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07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431</Words>
  <Application>Microsoft Office PowerPoint</Application>
  <PresentationFormat>全屏显示(4:3)</PresentationFormat>
  <Paragraphs>112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#92   Ljubljana, Slovenia, 26 - 30 August, 2019</vt:lpstr>
      <vt:lpstr>Test Configurations (1/2)</vt:lpstr>
      <vt:lpstr>Test Configurations (2/2)</vt:lpstr>
      <vt:lpstr>Test Configuration 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Lixiang (Tricia)</cp:lastModifiedBy>
  <cp:revision>87</cp:revision>
  <dcterms:created xsi:type="dcterms:W3CDTF">2016-01-12T08:39:50Z</dcterms:created>
  <dcterms:modified xsi:type="dcterms:W3CDTF">2019-08-28T15:53:02Z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(3)xDrNlK+y4KUR7JGvyg8ZHYNH2fRqifotYUM9IEDM3S1HDsgq6kw8oLgzh0RkqFHyfnrxb+kV
XWiyn/echzQECDiD9DgK41D6SUmKdTdVsUiWtxNTlcJecC471w+5IM4+3uCWy2weEkfEBu7E
2nLP/cZkwiLpu4vcAP3EMmjarqIT1SRa3KIybxdNzwWCAwTqulGI5bAQKvXcF82KWQ3Yc9EN
nmNJsy9bELwn43kHm1</vt:lpwstr>
  </property>
  <property fmtid="{D5CDD505-2E9C-101B-9397-08002B2CF9AE}" pid="3" name="_2015_ms_pID_7253431">
    <vt:lpwstr>CwL4yHIglW6ehTHmGCZ3+OfrfRhHBBUyYCYrw26ijo8sM8s1INe5/A
XKUKOmFPQmvrUh2PJkpCIPMX0KKcZmC88XbVnkxxlRueKlu93Z6Mw+UPo8pwBJGmlRzbk++Q
aRYpb1mDCdQiUVyWlUj0sgzg0TZSIK5wejNYoFqv2nuq+hHzTSHOQ9szkXiFW3qzlRfhCqTC
zeA4uA79VtDcT2CC8Na40wmgZN09H1MRWeXZ</vt:lpwstr>
  </property>
  <property fmtid="{D5CDD505-2E9C-101B-9397-08002B2CF9AE}" pid="4" name="_2015_ms_pID_7253432">
    <vt:lpwstr>5s+QqKRctLczKoUIRmvnbBaWNBQAXmoC6T7a
GpzwdV6DimD0c+cg2rWImVT7BtT3U7ZzCgrzniLz5sbbtx6V0fA=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