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4"/>
  </p:notesMasterIdLst>
  <p:sldIdLst>
    <p:sldId id="290" r:id="rId5"/>
    <p:sldId id="287" r:id="rId6"/>
    <p:sldId id="294" r:id="rId7"/>
    <p:sldId id="295" r:id="rId8"/>
    <p:sldId id="296" r:id="rId9"/>
    <p:sldId id="297" r:id="rId10"/>
    <p:sldId id="301" r:id="rId11"/>
    <p:sldId id="298" r:id="rId12"/>
    <p:sldId id="300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3">
          <p15:clr>
            <a:srgbClr val="A4A3A4"/>
          </p15:clr>
        </p15:guide>
        <p15:guide id="2" pos="29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28D3E7-A163-4BC8-B60D-1C5DFD944DB2}" v="8" dt="2019-08-28T16:08:57.1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8978" autoAdjust="0"/>
  </p:normalViewPr>
  <p:slideViewPr>
    <p:cSldViewPr>
      <p:cViewPr>
        <p:scale>
          <a:sx n="100" d="100"/>
          <a:sy n="100" d="100"/>
        </p:scale>
        <p:origin x="-528" y="-162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5528D3E7-A163-4BC8-B60D-1C5DFD944DB2}"/>
    <pc:docChg chg="undo modSld">
      <pc:chgData name="Chu-Hsiang Huang" userId="543a1667-cf7d-4263-9c3a-2bbd98271c62" providerId="ADAL" clId="{5528D3E7-A163-4BC8-B60D-1C5DFD944DB2}" dt="2019-08-28T16:23:34.812" v="131" actId="400"/>
      <pc:docMkLst>
        <pc:docMk/>
      </pc:docMkLst>
      <pc:sldChg chg="modSp">
        <pc:chgData name="Chu-Hsiang Huang" userId="543a1667-cf7d-4263-9c3a-2bbd98271c62" providerId="ADAL" clId="{5528D3E7-A163-4BC8-B60D-1C5DFD944DB2}" dt="2019-08-28T16:03:51.089" v="10" actId="207"/>
        <pc:sldMkLst>
          <pc:docMk/>
          <pc:sldMk cId="231897942" sldId="295"/>
        </pc:sldMkLst>
        <pc:spChg chg="mod">
          <ac:chgData name="Chu-Hsiang Huang" userId="543a1667-cf7d-4263-9c3a-2bbd98271c62" providerId="ADAL" clId="{5528D3E7-A163-4BC8-B60D-1C5DFD944DB2}" dt="2019-08-28T16:03:51.089" v="10" actId="207"/>
          <ac:spMkLst>
            <pc:docMk/>
            <pc:sldMk cId="231897942" sldId="295"/>
            <ac:spMk id="5" creationId="{00000000-0000-0000-0000-000000000000}"/>
          </ac:spMkLst>
        </pc:spChg>
      </pc:sldChg>
      <pc:sldChg chg="modSp">
        <pc:chgData name="Chu-Hsiang Huang" userId="543a1667-cf7d-4263-9c3a-2bbd98271c62" providerId="ADAL" clId="{5528D3E7-A163-4BC8-B60D-1C5DFD944DB2}" dt="2019-08-28T16:05:57.862" v="121" actId="207"/>
        <pc:sldMkLst>
          <pc:docMk/>
          <pc:sldMk cId="3991228383" sldId="296"/>
        </pc:sldMkLst>
        <pc:spChg chg="mod">
          <ac:chgData name="Chu-Hsiang Huang" userId="543a1667-cf7d-4263-9c3a-2bbd98271c62" providerId="ADAL" clId="{5528D3E7-A163-4BC8-B60D-1C5DFD944DB2}" dt="2019-08-28T16:05:57.862" v="121" actId="207"/>
          <ac:spMkLst>
            <pc:docMk/>
            <pc:sldMk cId="3991228383" sldId="296"/>
            <ac:spMk id="5" creationId="{00000000-0000-0000-0000-000000000000}"/>
          </ac:spMkLst>
        </pc:spChg>
      </pc:sldChg>
      <pc:sldChg chg="modSp">
        <pc:chgData name="Chu-Hsiang Huang" userId="543a1667-cf7d-4263-9c3a-2bbd98271c62" providerId="ADAL" clId="{5528D3E7-A163-4BC8-B60D-1C5DFD944DB2}" dt="2019-08-28T16:08:57.149" v="125" actId="207"/>
        <pc:sldMkLst>
          <pc:docMk/>
          <pc:sldMk cId="2503191316" sldId="298"/>
        </pc:sldMkLst>
        <pc:spChg chg="mod">
          <ac:chgData name="Chu-Hsiang Huang" userId="543a1667-cf7d-4263-9c3a-2bbd98271c62" providerId="ADAL" clId="{5528D3E7-A163-4BC8-B60D-1C5DFD944DB2}" dt="2019-08-28T16:08:57.149" v="125" actId="207"/>
          <ac:spMkLst>
            <pc:docMk/>
            <pc:sldMk cId="2503191316" sldId="298"/>
            <ac:spMk id="5" creationId="{00000000-0000-0000-0000-000000000000}"/>
          </ac:spMkLst>
        </pc:spChg>
      </pc:sldChg>
      <pc:sldChg chg="modSp">
        <pc:chgData name="Chu-Hsiang Huang" userId="543a1667-cf7d-4263-9c3a-2bbd98271c62" providerId="ADAL" clId="{5528D3E7-A163-4BC8-B60D-1C5DFD944DB2}" dt="2019-08-28T16:23:34.812" v="131" actId="400"/>
        <pc:sldMkLst>
          <pc:docMk/>
          <pc:sldMk cId="2909691619" sldId="300"/>
        </pc:sldMkLst>
        <pc:spChg chg="mod">
          <ac:chgData name="Chu-Hsiang Huang" userId="543a1667-cf7d-4263-9c3a-2bbd98271c62" providerId="ADAL" clId="{5528D3E7-A163-4BC8-B60D-1C5DFD944DB2}" dt="2019-08-28T16:23:34.812" v="131" actId="400"/>
          <ac:spMkLst>
            <pc:docMk/>
            <pc:sldMk cId="2909691619" sldId="300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2019/8/29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2019/8/29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2019/8/29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2019/8/29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2019/8/29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2019/8/29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NR V2X RRM requirement scope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CATT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#92 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Ljubljana, Slovenia, 26th– 30th Aug., 2019</a:t>
            </a:r>
            <a:endParaRPr lang="ja-JP" altLang="en-US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R4-1909994</a:t>
            </a:r>
            <a:endParaRPr lang="en-US" altLang="ja-JP" sz="18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09" y="671691"/>
            <a:ext cx="8872682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altLang="ko-KR" sz="2400" dirty="0"/>
              <a:t>RAN4 discussed following topics for NR V2X RRM</a:t>
            </a:r>
          </a:p>
          <a:p>
            <a:pPr marL="800100" lvl="1" indent="-342900" hangingPunct="0">
              <a:buFontTx/>
              <a:buChar char="-"/>
            </a:pPr>
            <a:r>
              <a:rPr lang="en-US" altLang="ko-KR" sz="2000" dirty="0"/>
              <a:t>UE </a:t>
            </a:r>
            <a:r>
              <a:rPr lang="en-US" altLang="ko-KR" sz="2000" dirty="0" err="1"/>
              <a:t>Tx</a:t>
            </a:r>
            <a:r>
              <a:rPr lang="en-US" altLang="ko-KR" sz="2000" dirty="0"/>
              <a:t> timing</a:t>
            </a:r>
          </a:p>
          <a:p>
            <a:pPr marL="1257300" lvl="2" indent="-342900" hangingPunct="0">
              <a:buFontTx/>
              <a:buChar char="-"/>
            </a:pPr>
            <a:r>
              <a:rPr lang="en-US" altLang="ko-KR" dirty="0"/>
              <a:t>Synchronization reference source</a:t>
            </a:r>
          </a:p>
          <a:p>
            <a:pPr marL="1714500" lvl="3" indent="-342900" hangingPunct="0">
              <a:buFontTx/>
              <a:buChar char="-"/>
            </a:pPr>
            <a:r>
              <a:rPr lang="en-US" altLang="ko-KR" sz="1600" dirty="0"/>
              <a:t>GNSS, </a:t>
            </a:r>
            <a:r>
              <a:rPr lang="en-US" altLang="ko-KR" sz="1600" dirty="0" err="1"/>
              <a:t>gNB</a:t>
            </a:r>
            <a:r>
              <a:rPr lang="en-US" altLang="ko-KR" sz="1600" dirty="0"/>
              <a:t>, </a:t>
            </a:r>
            <a:r>
              <a:rPr lang="en-US" altLang="ko-KR" sz="1600" dirty="0" err="1"/>
              <a:t>eNB</a:t>
            </a:r>
            <a:r>
              <a:rPr lang="en-US" altLang="ko-KR" sz="1600" dirty="0"/>
              <a:t>, </a:t>
            </a:r>
            <a:r>
              <a:rPr lang="en-US" altLang="ko-KR" sz="1600" dirty="0" err="1"/>
              <a:t>SynRefUE</a:t>
            </a:r>
            <a:endParaRPr lang="en-US" altLang="ko-KR" sz="1600" dirty="0"/>
          </a:p>
          <a:p>
            <a:pPr marL="1714500" lvl="3" indent="-342900" hangingPunct="0">
              <a:buFontTx/>
              <a:buChar char="-"/>
            </a:pPr>
            <a:r>
              <a:rPr lang="en-US" altLang="ko-KR" sz="1600" dirty="0"/>
              <a:t>Multiple </a:t>
            </a:r>
            <a:r>
              <a:rPr lang="en-US" altLang="ko-KR" sz="1600" dirty="0" err="1"/>
              <a:t>gNB</a:t>
            </a:r>
            <a:r>
              <a:rPr lang="en-US" altLang="ko-KR" sz="1600" dirty="0"/>
              <a:t> &amp; </a:t>
            </a:r>
            <a:r>
              <a:rPr lang="en-US" altLang="ko-KR" sz="1600" dirty="0" err="1"/>
              <a:t>eNB</a:t>
            </a:r>
            <a:endParaRPr lang="en-US" altLang="ko-KR" sz="1600" dirty="0"/>
          </a:p>
          <a:p>
            <a:pPr marL="1714500" lvl="3" indent="-342900" hangingPunct="0">
              <a:buFontTx/>
              <a:buChar char="-"/>
            </a:pPr>
            <a:r>
              <a:rPr lang="en-US" altLang="ko-KR" sz="1600" dirty="0"/>
              <a:t>Timing misalignment between GNSS &amp; </a:t>
            </a:r>
            <a:r>
              <a:rPr lang="en-US" altLang="ko-KR" sz="1600" dirty="0" err="1"/>
              <a:t>gNB</a:t>
            </a:r>
            <a:endParaRPr lang="en-US" altLang="ko-KR" sz="1600" dirty="0"/>
          </a:p>
          <a:p>
            <a:pPr marL="800100" lvl="1" indent="-342900" hangingPunct="0">
              <a:buFontTx/>
              <a:buChar char="-"/>
            </a:pPr>
            <a:r>
              <a:rPr lang="en-US" altLang="ko-KR" sz="2000" dirty="0"/>
              <a:t>Synchronization</a:t>
            </a:r>
          </a:p>
          <a:p>
            <a:pPr marL="1257300" lvl="2" indent="-342900" hangingPunct="0">
              <a:buFontTx/>
              <a:buChar char="-"/>
            </a:pPr>
            <a:r>
              <a:rPr lang="en-US" altLang="ko-KR" dirty="0"/>
              <a:t>Selection/Reselection</a:t>
            </a:r>
          </a:p>
          <a:p>
            <a:pPr marL="1257300" lvl="2" indent="-342900" hangingPunct="0">
              <a:buFontTx/>
              <a:buChar char="-"/>
            </a:pPr>
            <a:r>
              <a:rPr lang="en-US" altLang="ko-KR" dirty="0"/>
              <a:t>Simulation assumption for SL SS</a:t>
            </a:r>
          </a:p>
          <a:p>
            <a:pPr marL="1257300" lvl="2" indent="-342900" hangingPunct="0">
              <a:buFontTx/>
              <a:buChar char="-"/>
            </a:pPr>
            <a:r>
              <a:rPr lang="en-US" altLang="ko-KR" dirty="0"/>
              <a:t>Initiation/Cease of SL SS transmission</a:t>
            </a:r>
          </a:p>
          <a:p>
            <a:pPr marL="800100" lvl="1" indent="-342900" hangingPunct="0">
              <a:buFontTx/>
              <a:buChar char="-"/>
            </a:pPr>
            <a:r>
              <a:rPr lang="en-US" altLang="ko-KR" sz="2000" dirty="0"/>
              <a:t>Measurement</a:t>
            </a:r>
          </a:p>
          <a:p>
            <a:pPr marL="1257300" lvl="2" indent="-342900" hangingPunct="0">
              <a:buFontTx/>
              <a:buChar char="-"/>
            </a:pPr>
            <a:r>
              <a:rPr lang="en-US" altLang="ko-KR" dirty="0"/>
              <a:t>S-RSRP measurement</a:t>
            </a:r>
          </a:p>
          <a:p>
            <a:pPr marL="1257300" lvl="2" indent="-342900" hangingPunct="0">
              <a:buFontTx/>
              <a:buChar char="-"/>
            </a:pPr>
            <a:r>
              <a:rPr lang="en-US" altLang="ko-KR" dirty="0"/>
              <a:t>Autonomous Resource Reselection measurement</a:t>
            </a:r>
          </a:p>
          <a:p>
            <a:pPr marL="1257300" lvl="2" indent="-342900" hangingPunct="0">
              <a:buFontTx/>
              <a:buChar char="-"/>
            </a:pPr>
            <a:r>
              <a:rPr lang="en-US" altLang="ko-KR" dirty="0"/>
              <a:t>Congestion Control measurement</a:t>
            </a:r>
          </a:p>
          <a:p>
            <a:pPr marL="800100" lvl="1" indent="-342900" hangingPunct="0">
              <a:buFontTx/>
              <a:buChar char="-"/>
            </a:pPr>
            <a:r>
              <a:rPr lang="en-US" altLang="ko-KR" sz="2000" dirty="0"/>
              <a:t>Interruption</a:t>
            </a:r>
          </a:p>
          <a:p>
            <a:pPr marL="1257300" lvl="2" indent="-342900" hangingPunct="0">
              <a:buFontTx/>
              <a:buChar char="-"/>
            </a:pPr>
            <a:r>
              <a:rPr lang="en-US" altLang="ko-KR" dirty="0"/>
              <a:t>Interruption to SL due to </a:t>
            </a:r>
            <a:r>
              <a:rPr lang="en-US" altLang="ko-KR" dirty="0" err="1"/>
              <a:t>Uu</a:t>
            </a:r>
            <a:endParaRPr lang="en-US" altLang="ko-KR" dirty="0"/>
          </a:p>
          <a:p>
            <a:pPr marL="1257300" lvl="2" indent="-342900" hangingPunct="0">
              <a:buFontTx/>
              <a:buChar char="-"/>
            </a:pPr>
            <a:r>
              <a:rPr lang="en-US" altLang="ko-KR" dirty="0"/>
              <a:t>Interruption to </a:t>
            </a:r>
            <a:r>
              <a:rPr lang="en-US" altLang="ko-KR" dirty="0" err="1"/>
              <a:t>Uu</a:t>
            </a:r>
            <a:r>
              <a:rPr lang="en-US" altLang="ko-KR" dirty="0"/>
              <a:t> due to SL</a:t>
            </a:r>
          </a:p>
          <a:p>
            <a:pPr marL="800100" lvl="1" indent="-342900" hangingPunct="0">
              <a:buFontTx/>
              <a:buChar char="-"/>
            </a:pPr>
            <a:r>
              <a:rPr lang="en-US" altLang="ko-KR" sz="2000" dirty="0"/>
              <a:t>SL BWP switching </a:t>
            </a:r>
          </a:p>
          <a:p>
            <a:pPr marL="800100" lvl="1" indent="-342900" hangingPunct="0">
              <a:buFontTx/>
              <a:buChar char="-"/>
            </a:pPr>
            <a:r>
              <a:rPr lang="en-US" altLang="ko-KR" sz="2000" dirty="0"/>
              <a:t>Unicast, </a:t>
            </a:r>
            <a:r>
              <a:rPr lang="en-US" altLang="ko-KR" sz="2000" dirty="0" err="1"/>
              <a:t>groupcast</a:t>
            </a:r>
            <a:r>
              <a:rPr lang="en-US" altLang="ko-KR" sz="2000" dirty="0"/>
              <a:t> related</a:t>
            </a:r>
          </a:p>
          <a:p>
            <a:pPr marL="1257300" lvl="2" indent="-342900" hangingPunct="0">
              <a:buFontTx/>
              <a:buChar char="-"/>
            </a:pPr>
            <a:r>
              <a:rPr lang="en-US" altLang="ko-KR" dirty="0"/>
              <a:t>SL RLM</a:t>
            </a:r>
          </a:p>
          <a:p>
            <a:pPr marL="1257300" lvl="2" indent="-342900" hangingPunct="0">
              <a:buFontTx/>
              <a:buChar char="-"/>
            </a:pPr>
            <a:r>
              <a:rPr lang="en-US" altLang="ko-KR" dirty="0"/>
              <a:t>HARQ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9552" y="126415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Background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985250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09" y="671691"/>
            <a:ext cx="8872682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altLang="ko-KR" sz="2400" dirty="0"/>
              <a:t>RAN4 agreed the followings</a:t>
            </a:r>
          </a:p>
          <a:p>
            <a:pPr marL="800100" lvl="1" indent="-342900" hangingPunct="0">
              <a:buFontTx/>
              <a:buChar char="-"/>
            </a:pPr>
            <a:r>
              <a:rPr lang="en-US" altLang="ko-KR" sz="2000" dirty="0"/>
              <a:t>Synchronization related</a:t>
            </a:r>
          </a:p>
          <a:p>
            <a:pPr marL="1257300" lvl="2" indent="-342900" hangingPunct="0">
              <a:buFontTx/>
              <a:buChar char="-"/>
            </a:pPr>
            <a:r>
              <a:rPr lang="en-US" altLang="ko-KR" dirty="0"/>
              <a:t>Use band n47 (5.9GHz) as the frequency carrier to define the RRM requirements for NR V2X</a:t>
            </a:r>
          </a:p>
          <a:p>
            <a:pPr marL="1714500" lvl="3" indent="-342900" hangingPunct="0">
              <a:buFontTx/>
              <a:buChar char="-"/>
            </a:pPr>
            <a:r>
              <a:rPr lang="en-US" altLang="ko-KR" dirty="0"/>
              <a:t>The simulation for other frequency bands will depend on the conclusion of RF session</a:t>
            </a:r>
          </a:p>
          <a:p>
            <a:pPr marL="1257300" lvl="2" indent="-342900" hangingPunct="0">
              <a:buFontTx/>
              <a:buChar char="-"/>
            </a:pPr>
            <a:r>
              <a:rPr lang="en-US" altLang="ko-KR" dirty="0"/>
              <a:t>For the evaluation of detection time, the maximum relative velocity is assumed to be 260km/h</a:t>
            </a:r>
          </a:p>
          <a:p>
            <a:pPr marL="1257300" lvl="2" indent="-342900" hangingPunct="0">
              <a:buFontTx/>
              <a:buChar char="-"/>
            </a:pPr>
            <a:r>
              <a:rPr lang="en-US" altLang="ko-KR" dirty="0"/>
              <a:t>For evaluation, 15kHz/30kHz/60kHz will be considered.</a:t>
            </a:r>
          </a:p>
          <a:p>
            <a:pPr marL="1714500" lvl="3" indent="-342900" hangingPunct="0">
              <a:buFontTx/>
              <a:buChar char="-"/>
            </a:pPr>
            <a:r>
              <a:rPr lang="en-US" altLang="ko-KR" dirty="0"/>
              <a:t>No need to define the requirements for all the SCS-</a:t>
            </a:r>
            <a:r>
              <a:rPr lang="en-US" altLang="ko-KR" dirty="0" err="1"/>
              <a:t>es</a:t>
            </a:r>
            <a:endParaRPr lang="en-US" altLang="ko-KR" sz="2000" dirty="0"/>
          </a:p>
          <a:p>
            <a:pPr marL="800100" lvl="1" indent="-342900" hangingPunct="0">
              <a:buFontTx/>
              <a:buChar char="-"/>
            </a:pPr>
            <a:endParaRPr lang="en-US" altLang="ko-KR" sz="2000" dirty="0"/>
          </a:p>
          <a:p>
            <a:pPr marL="800100" lvl="1" indent="-342900" hangingPunct="0">
              <a:buFontTx/>
              <a:buChar char="-"/>
            </a:pPr>
            <a:r>
              <a:rPr lang="en-US" altLang="ko-KR" sz="2000" dirty="0"/>
              <a:t>Measurement related</a:t>
            </a:r>
          </a:p>
          <a:p>
            <a:pPr marL="1257300" lvl="2" indent="-342900" hangingPunct="0">
              <a:buFontTx/>
              <a:buChar char="-"/>
            </a:pPr>
            <a:r>
              <a:rPr lang="en-US" altLang="ko-KR" dirty="0"/>
              <a:t>Derive the S-RSRP accuracy requirements for NR V2X based on one symbol </a:t>
            </a:r>
            <a:r>
              <a:rPr lang="en-US" altLang="ko-KR" dirty="0" smtClean="0"/>
              <a:t>SSSS</a:t>
            </a:r>
            <a:endParaRPr lang="en-US" altLang="ko-KR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126415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Background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63441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09" y="671691"/>
            <a:ext cx="887268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Selection/Reselection to </a:t>
            </a:r>
            <a:r>
              <a:rPr lang="en-US" altLang="ko-KR" sz="2400" dirty="0" err="1"/>
              <a:t>SyncRef</a:t>
            </a:r>
            <a:r>
              <a:rPr lang="en-US" altLang="ko-KR" sz="2400" dirty="0"/>
              <a:t> UE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Study detection time of </a:t>
            </a:r>
            <a:r>
              <a:rPr lang="en-GB" altLang="ko-KR" sz="2000" dirty="0" err="1"/>
              <a:t>SyncRef</a:t>
            </a:r>
            <a:r>
              <a:rPr lang="en-GB" altLang="ko-KR" sz="2000" dirty="0"/>
              <a:t> UE with followings</a:t>
            </a:r>
          </a:p>
          <a:p>
            <a:pPr marL="1257300" lvl="2" indent="-342900">
              <a:buFontTx/>
              <a:buChar char="-"/>
            </a:pPr>
            <a:r>
              <a:rPr lang="en-GB" altLang="ko-KR" sz="2000" dirty="0"/>
              <a:t>Related simulation assumptions </a:t>
            </a:r>
            <a:r>
              <a:rPr lang="en-GB" altLang="ko-KR" sz="2000" dirty="0" smtClean="0"/>
              <a:t>for </a:t>
            </a:r>
            <a:r>
              <a:rPr lang="en-GB" altLang="ko-KR" sz="2000" dirty="0" smtClean="0"/>
              <a:t>alignment</a:t>
            </a:r>
            <a:endParaRPr lang="en-GB" altLang="ko-KR" sz="2000" strike="sngStrike" dirty="0"/>
          </a:p>
          <a:p>
            <a:pPr marL="1714500" lvl="3" indent="-342900">
              <a:buFontTx/>
              <a:buChar char="-"/>
            </a:pPr>
            <a:r>
              <a:rPr lang="en-GB" altLang="ko-KR" dirty="0"/>
              <a:t>Frequency carrier : 5.9GHz(n47)</a:t>
            </a:r>
          </a:p>
          <a:p>
            <a:pPr marL="1714500" lvl="3" indent="-342900">
              <a:buFontTx/>
              <a:buChar char="-"/>
            </a:pPr>
            <a:r>
              <a:rPr lang="en-GB" altLang="ko-KR" dirty="0"/>
              <a:t>Maximum relative velocity = 260km/h</a:t>
            </a:r>
          </a:p>
          <a:p>
            <a:pPr marL="1714500" lvl="3" indent="-342900">
              <a:buFontTx/>
              <a:buChar char="-"/>
            </a:pPr>
            <a:r>
              <a:rPr lang="en-GB" altLang="ko-KR" dirty="0"/>
              <a:t>SL SCS = </a:t>
            </a:r>
            <a:r>
              <a:rPr lang="en-GB" altLang="ko-KR" dirty="0" smtClean="0"/>
              <a:t>15kHz/30kHz/60kHz </a:t>
            </a:r>
            <a:endParaRPr lang="en-GB" altLang="ko-KR" dirty="0"/>
          </a:p>
          <a:p>
            <a:pPr marL="1714500" lvl="3" indent="-342900">
              <a:buFontTx/>
              <a:buChar char="-"/>
            </a:pPr>
            <a:r>
              <a:rPr lang="en-GB" altLang="ko-KR" dirty="0"/>
              <a:t>Frequency offset = 0ppm, 0.1ppm</a:t>
            </a:r>
          </a:p>
          <a:p>
            <a:pPr marL="1714500" lvl="3" indent="-342900">
              <a:buFontTx/>
              <a:buChar char="-"/>
            </a:pPr>
            <a:r>
              <a:rPr lang="en-GB" altLang="ko-KR" dirty="0"/>
              <a:t>Propagation condition =</a:t>
            </a:r>
            <a:r>
              <a:rPr lang="en-GB" altLang="ko-KR" strike="sngStrike" dirty="0"/>
              <a:t> </a:t>
            </a:r>
            <a:r>
              <a:rPr lang="en-GB" altLang="ko-KR" dirty="0"/>
              <a:t>AWGN, </a:t>
            </a:r>
            <a:r>
              <a:rPr lang="en-GB" altLang="ko-KR" dirty="0" smtClean="0"/>
              <a:t>TDLC30-1400</a:t>
            </a:r>
          </a:p>
          <a:p>
            <a:pPr marL="2171700" lvl="4" indent="-342900">
              <a:buFontTx/>
              <a:buChar char="-"/>
            </a:pPr>
            <a:r>
              <a:rPr lang="en-GB" altLang="ko-KR" dirty="0" smtClean="0"/>
              <a:t>Other </a:t>
            </a:r>
            <a:r>
              <a:rPr lang="en-GB" altLang="ko-KR" dirty="0"/>
              <a:t>Channel is not precluded</a:t>
            </a:r>
            <a:r>
              <a:rPr lang="en-GB" altLang="ko-KR" dirty="0"/>
              <a:t>(down selection will be done in next meeting</a:t>
            </a:r>
            <a:r>
              <a:rPr lang="en-GB" altLang="ko-KR" dirty="0"/>
              <a:t>)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 smtClean="0"/>
              <a:t>Companies </a:t>
            </a:r>
            <a:r>
              <a:rPr lang="en-US" altLang="ko-KR" sz="2000" dirty="0"/>
              <a:t>are welcome to </a:t>
            </a:r>
            <a:r>
              <a:rPr lang="en-US" altLang="ko-KR" sz="2000" dirty="0" smtClean="0"/>
              <a:t>provide simulation </a:t>
            </a:r>
            <a:r>
              <a:rPr lang="en-US" altLang="ko-KR" sz="2000" dirty="0"/>
              <a:t>assumptions </a:t>
            </a:r>
            <a:r>
              <a:rPr lang="en-US" altLang="ko-KR" sz="2000" dirty="0" smtClean="0"/>
              <a:t>and initial simulation results in next meeting.</a:t>
            </a:r>
          </a:p>
          <a:p>
            <a:pPr marL="1257300" lvl="2" indent="-342900">
              <a:buFontTx/>
              <a:buChar char="-"/>
            </a:pPr>
            <a:endParaRPr lang="en-GB" altLang="ko-KR" sz="2000" dirty="0"/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Study dropping rate of SL for </a:t>
            </a:r>
            <a:r>
              <a:rPr lang="en-GB" altLang="ko-KR" sz="2000" dirty="0" smtClean="0"/>
              <a:t>selection/reselection</a:t>
            </a:r>
            <a:endParaRPr lang="en-US" altLang="ko-KR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126415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Synchronization(1/2)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1897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09" y="671691"/>
            <a:ext cx="887268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Selection/Reselection </a:t>
            </a:r>
            <a:r>
              <a:rPr lang="en-US" altLang="ko-KR" sz="2400" dirty="0" smtClean="0"/>
              <a:t>to</a:t>
            </a:r>
            <a:r>
              <a:rPr lang="en-GB" altLang="ko-KR" sz="2400" dirty="0" smtClean="0"/>
              <a:t> </a:t>
            </a:r>
            <a:r>
              <a:rPr lang="en-GB" altLang="ko-KR" sz="2400" dirty="0" err="1"/>
              <a:t>gNB</a:t>
            </a:r>
            <a:r>
              <a:rPr lang="en-GB" altLang="ko-KR" sz="2400" dirty="0"/>
              <a:t> or </a:t>
            </a:r>
            <a:r>
              <a:rPr lang="en-GB" altLang="ko-KR" sz="2400" dirty="0" err="1"/>
              <a:t>eNB</a:t>
            </a:r>
            <a:r>
              <a:rPr lang="en-GB" altLang="ko-KR" sz="2400" dirty="0"/>
              <a:t> in EN-DC or NE-DC</a:t>
            </a:r>
            <a:endParaRPr lang="en-US" altLang="ko-KR" sz="2400" dirty="0"/>
          </a:p>
          <a:p>
            <a:pPr marL="800100" lvl="1" indent="-342900">
              <a:buFontTx/>
              <a:buChar char="-"/>
            </a:pPr>
            <a:r>
              <a:rPr lang="en-GB" altLang="ko-KR" sz="2000" dirty="0" smtClean="0"/>
              <a:t>Study potential RRM impact for following sub-bullets from RAN4 perspective 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 smtClean="0"/>
              <a:t>how </a:t>
            </a:r>
            <a:r>
              <a:rPr lang="en-US" altLang="ko-KR" sz="2000" dirty="0"/>
              <a:t>to choose </a:t>
            </a:r>
            <a:r>
              <a:rPr lang="en-US" altLang="ko-KR" sz="2000" dirty="0" err="1"/>
              <a:t>gNB</a:t>
            </a:r>
            <a:r>
              <a:rPr lang="en-US" altLang="ko-KR" sz="2000" dirty="0"/>
              <a:t> or </a:t>
            </a:r>
            <a:r>
              <a:rPr lang="en-US" altLang="ko-KR" sz="2000" dirty="0" err="1"/>
              <a:t>eNB</a:t>
            </a:r>
            <a:r>
              <a:rPr lang="en-US" altLang="ko-KR" sz="2000" dirty="0"/>
              <a:t> as synchronization reference source when they’re in the same priority, and 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 smtClean="0"/>
              <a:t>how </a:t>
            </a:r>
            <a:r>
              <a:rPr lang="en-US" altLang="ko-KR" sz="2000" dirty="0"/>
              <a:t>to choose serving cell as synchronization reference source when multiple active serving cells under the same RAT(NR or LTE) are configured as candidate synchronization reference </a:t>
            </a:r>
            <a:r>
              <a:rPr lang="en-US" altLang="ko-KR" sz="2000" dirty="0" smtClean="0"/>
              <a:t>sources</a:t>
            </a:r>
          </a:p>
          <a:p>
            <a:pPr marL="1257300" lvl="2" indent="-342900">
              <a:buFontTx/>
              <a:buChar char="-"/>
            </a:pPr>
            <a:r>
              <a:rPr lang="en-GB" altLang="ko-KR" sz="2000" dirty="0" smtClean="0"/>
              <a:t>how </a:t>
            </a:r>
            <a:r>
              <a:rPr lang="en-GB" altLang="ko-KR" sz="2000" dirty="0"/>
              <a:t>to facilitate the communication between UEs that synchronized to </a:t>
            </a:r>
            <a:r>
              <a:rPr lang="en-GB" altLang="ko-KR" sz="2000" dirty="0" err="1"/>
              <a:t>asynchronized</a:t>
            </a:r>
            <a:r>
              <a:rPr lang="en-GB" altLang="ko-KR" sz="2000" dirty="0"/>
              <a:t> synchronization reference sources. </a:t>
            </a:r>
            <a:endParaRPr lang="en-GB" altLang="ko-KR" sz="2000" dirty="0" smtClean="0"/>
          </a:p>
          <a:p>
            <a:pPr marL="1257300" lvl="2" indent="-342900">
              <a:buFontTx/>
              <a:buChar char="-"/>
            </a:pPr>
            <a:endParaRPr lang="en-GB" altLang="ko-KR" sz="2000" dirty="0" smtClean="0"/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Depending on RAN4 conclusions, RAN4 will inform other WGs if spec. impact to other WGs is </a:t>
            </a:r>
            <a:r>
              <a:rPr lang="en-GB" altLang="ko-KR" sz="2000" dirty="0" smtClean="0"/>
              <a:t>identified</a:t>
            </a:r>
          </a:p>
          <a:p>
            <a:pPr marL="800100" lvl="1" indent="-342900">
              <a:buFontTx/>
              <a:buChar char="-"/>
            </a:pPr>
            <a:endParaRPr lang="en-US" altLang="ko-K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Initiation/cease of SLSS transmission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 smtClean="0"/>
              <a:t>When NR serving cell is used as synchronization reference source, evaluation time is [X] times of NR intra-frequency measurement time. </a:t>
            </a:r>
            <a:endParaRPr lang="en-GB" altLang="ko-KR" sz="2000" dirty="0" smtClean="0"/>
          </a:p>
          <a:p>
            <a:pPr marL="800100" lvl="1" indent="-342900">
              <a:buFontTx/>
              <a:buChar char="-"/>
            </a:pPr>
            <a:endParaRPr lang="en-GB" altLang="ko-KR" sz="2000" dirty="0"/>
          </a:p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Study </a:t>
            </a:r>
            <a:r>
              <a:rPr lang="en-US" altLang="zh-CN" sz="2400" dirty="0"/>
              <a:t>RRM impact due to </a:t>
            </a:r>
            <a:r>
              <a:rPr lang="en-US" altLang="ko-KR" sz="2400" dirty="0"/>
              <a:t>timing misalignment between GNSS &amp; </a:t>
            </a:r>
            <a:r>
              <a:rPr lang="en-US" altLang="ko-KR" sz="2400" dirty="0" err="1" smtClean="0"/>
              <a:t>gNB</a:t>
            </a:r>
            <a:r>
              <a:rPr lang="en-US" altLang="ko-KR" sz="2400" dirty="0" smtClean="0"/>
              <a:t>/</a:t>
            </a:r>
            <a:r>
              <a:rPr lang="en-US" altLang="ko-KR" sz="2400" dirty="0" err="1" smtClean="0"/>
              <a:t>eNB</a:t>
            </a:r>
            <a:endParaRPr lang="en-US" altLang="ko-KR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97542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Synchronization(2/2)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991228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09" y="671691"/>
            <a:ext cx="88726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Autonomous </a:t>
            </a:r>
            <a:r>
              <a:rPr lang="en-US" altLang="ko-KR" sz="2400" dirty="0"/>
              <a:t>Resource Reselection measurement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Study based on RAN1 decision</a:t>
            </a:r>
          </a:p>
          <a:p>
            <a:pPr marL="1257300" lvl="2" indent="-342900">
              <a:buFontTx/>
              <a:buChar char="-"/>
            </a:pPr>
            <a:endParaRPr lang="en-GB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Congestion Control measurement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Study based on RAN1 decision</a:t>
            </a:r>
          </a:p>
          <a:p>
            <a:pPr marL="1257300" lvl="2" indent="-342900">
              <a:buFontTx/>
              <a:buChar char="-"/>
            </a:pPr>
            <a:endParaRPr lang="en-US" altLang="ko-KR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126415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Measurement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182303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08" y="671691"/>
            <a:ext cx="9068311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Interruption to SL due to NR </a:t>
            </a:r>
            <a:r>
              <a:rPr lang="en-US" altLang="ko-KR" sz="2400" dirty="0" err="1"/>
              <a:t>Uu</a:t>
            </a:r>
            <a:r>
              <a:rPr lang="en-US" altLang="ko-KR" sz="2400" dirty="0"/>
              <a:t> BWP switching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For case of NR V2X in ITS and concurrently supporting NR </a:t>
            </a:r>
            <a:r>
              <a:rPr lang="en-GB" altLang="ko-KR" sz="2000" dirty="0" err="1"/>
              <a:t>Uu</a:t>
            </a:r>
            <a:endParaRPr lang="en-GB" altLang="ko-KR" sz="2000" dirty="0"/>
          </a:p>
          <a:p>
            <a:pPr marL="1257300" lvl="2" indent="-342900">
              <a:buFontTx/>
              <a:buChar char="-"/>
            </a:pPr>
            <a:r>
              <a:rPr lang="en-GB" altLang="ko-KR" sz="2000" dirty="0" smtClean="0"/>
              <a:t>Define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interruption requirements based on what operation is prioritized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For case of NR V2X in licensed band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 smtClean="0"/>
              <a:t>Study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interruption requirement based on what operation is </a:t>
            </a:r>
            <a:r>
              <a:rPr lang="en-GB" altLang="ko-KR" sz="2000" dirty="0" smtClean="0"/>
              <a:t>prioritized, if the scenario is agreed in RF </a:t>
            </a:r>
            <a:r>
              <a:rPr lang="en-GB" altLang="ko-KR" sz="2000" dirty="0" smtClean="0"/>
              <a:t>session</a:t>
            </a:r>
          </a:p>
          <a:p>
            <a:pPr marL="1257300" lvl="2" indent="-342900">
              <a:buFontTx/>
              <a:buChar char="-"/>
            </a:pPr>
            <a:endParaRPr lang="en-GB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Interruption to Uu due to SL BWP </a:t>
            </a:r>
            <a:r>
              <a:rPr lang="en-US" altLang="ko-KR" sz="2400" dirty="0" smtClean="0"/>
              <a:t>c</a:t>
            </a:r>
            <a:r>
              <a:rPr lang="en-US" altLang="ko-KR" sz="2400" dirty="0" smtClean="0">
                <a:latin typeface="Arial Unicode MS" pitchFamily="34" charset="-122"/>
              </a:rPr>
              <a:t>onfiguration/reconfiguration</a:t>
            </a:r>
            <a:endParaRPr lang="en-US" altLang="ko-KR" sz="2400" strike="sngStrike" dirty="0">
              <a:latin typeface="Arial Unicode MS" pitchFamily="34" charset="-122"/>
            </a:endParaRPr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The </a:t>
            </a:r>
            <a:r>
              <a:rPr lang="en-GB" altLang="ko-KR" sz="2000" dirty="0"/>
              <a:t>SCS/BWP change on NR SL on ITS band is not a practical case in R16, and RAN4 will not define any requirement for this impractical SCS/BWP change on NR SL on ITS band in R16. </a:t>
            </a:r>
          </a:p>
          <a:p>
            <a:pPr marL="1257300" lvl="2" indent="-342900">
              <a:buFontTx/>
              <a:buChar char="-"/>
            </a:pPr>
            <a:r>
              <a:rPr lang="en-GB" altLang="ko-KR" sz="2000" dirty="0"/>
              <a:t>RAN4 </a:t>
            </a:r>
            <a:r>
              <a:rPr lang="en-GB" altLang="ko-KR" sz="2000" dirty="0" smtClean="0"/>
              <a:t>send </a:t>
            </a:r>
            <a:r>
              <a:rPr lang="en-GB" altLang="ko-KR" sz="2000" dirty="0"/>
              <a:t>LS to inform RAN1</a:t>
            </a:r>
            <a:endParaRPr lang="en-GB" altLang="ko-KR" sz="2000" dirty="0" smtClean="0"/>
          </a:p>
          <a:p>
            <a:pPr marL="1257300" lvl="2" indent="-342900">
              <a:buFontTx/>
              <a:buChar char="-"/>
            </a:pPr>
            <a:endParaRPr lang="en-US" altLang="ko-KR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126415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Interruption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929969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09" y="671691"/>
            <a:ext cx="887268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Study interruption when </a:t>
            </a:r>
            <a:r>
              <a:rPr lang="en-US" altLang="ko-KR" sz="2400" dirty="0" err="1"/>
              <a:t>Uu</a:t>
            </a:r>
            <a:r>
              <a:rPr lang="en-US" altLang="ko-KR" sz="2400" dirty="0"/>
              <a:t> BWP is different from SL BWP for NR V2X in shared licensed band </a:t>
            </a:r>
            <a:r>
              <a:rPr lang="en-GB" altLang="ko-KR" sz="2400" dirty="0"/>
              <a:t>if the scenario is agreed in RF </a:t>
            </a:r>
            <a:r>
              <a:rPr lang="en-GB" altLang="ko-KR" sz="2400" dirty="0" smtClean="0"/>
              <a:t>session</a:t>
            </a:r>
            <a:endParaRPr lang="en-US" altLang="ko-KR" sz="2400" dirty="0"/>
          </a:p>
          <a:p>
            <a:pPr marL="342900" lvl="4" indent="-342900">
              <a:buFont typeface="Arial" panose="020B0604020202020204" pitchFamily="34" charset="0"/>
              <a:buChar char="•"/>
            </a:pPr>
            <a:endParaRPr lang="en-GB" altLang="ko-KR" sz="2400" dirty="0"/>
          </a:p>
          <a:p>
            <a:pPr marL="342900" lvl="4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When NR </a:t>
            </a:r>
            <a:r>
              <a:rPr lang="en-US" altLang="ko-KR" sz="2400" dirty="0" err="1"/>
              <a:t>Uu</a:t>
            </a:r>
            <a:r>
              <a:rPr lang="en-US" altLang="ko-KR" sz="2400" dirty="0"/>
              <a:t> BWP switching, and NR V2X SL </a:t>
            </a:r>
            <a:r>
              <a:rPr lang="en-US" altLang="ko-KR" sz="2400" dirty="0" smtClean="0"/>
              <a:t>BWP </a:t>
            </a:r>
            <a:r>
              <a:rPr lang="en-US" altLang="ko-KR" sz="2400" dirty="0" smtClean="0"/>
              <a:t>configuration</a:t>
            </a:r>
            <a:r>
              <a:rPr lang="en-US" altLang="ko-KR" sz="2400" dirty="0" smtClean="0">
                <a:latin typeface="Arial Unicode MS" pitchFamily="34" charset="-122"/>
              </a:rPr>
              <a:t>/reconfiguration</a:t>
            </a:r>
            <a:r>
              <a:rPr lang="en-US" altLang="ko-KR" sz="2400" dirty="0" smtClean="0"/>
              <a:t> (if </a:t>
            </a:r>
            <a:r>
              <a:rPr lang="en-US" altLang="ko-KR" sz="2400" dirty="0"/>
              <a:t>supported) are performed </a:t>
            </a:r>
            <a:r>
              <a:rPr lang="en-US" altLang="ko-KR" sz="2400" dirty="0" smtClean="0"/>
              <a:t>simultaneously </a:t>
            </a:r>
            <a:endParaRPr lang="en-GB" altLang="ko-KR" sz="2400" dirty="0"/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Study related RRM impact and UE </a:t>
            </a:r>
            <a:r>
              <a:rPr lang="en-GB" altLang="ko-KR" sz="2000" dirty="0" smtClean="0"/>
              <a:t>behaviour</a:t>
            </a:r>
          </a:p>
          <a:p>
            <a:pPr marL="800100" lvl="1" indent="-342900">
              <a:buFontTx/>
              <a:buChar char="-"/>
            </a:pPr>
            <a:endParaRPr lang="en-GB" altLang="ko-KR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Not preclude </a:t>
            </a:r>
            <a:r>
              <a:rPr lang="en-US" altLang="ko-KR" sz="2400" dirty="0"/>
              <a:t>other possible interruption scenario in next meeting, such as </a:t>
            </a:r>
            <a:endParaRPr lang="en-US" altLang="ko-KR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SL UE </a:t>
            </a:r>
            <a:r>
              <a:rPr lang="en-US" altLang="ko-KR" sz="2400" dirty="0"/>
              <a:t>communication </a:t>
            </a:r>
            <a:r>
              <a:rPr lang="en-GB" altLang="ko-KR" sz="2400" dirty="0"/>
              <a:t>initiation </a:t>
            </a:r>
            <a:r>
              <a:rPr lang="en-GB" altLang="ko-KR" sz="2400" dirty="0" smtClean="0"/>
              <a:t>and </a:t>
            </a:r>
            <a:r>
              <a:rPr lang="en-GB" altLang="ko-KR" sz="2400" dirty="0"/>
              <a:t>termination</a:t>
            </a:r>
            <a:r>
              <a:rPr lang="en-GB" altLang="ko-KR" sz="2400" dirty="0" smtClean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SL-</a:t>
            </a:r>
            <a:r>
              <a:rPr lang="en-US" altLang="zh-CN" sz="2400" dirty="0" err="1" smtClean="0"/>
              <a:t>Uu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inter-band or </a:t>
            </a:r>
            <a:r>
              <a:rPr lang="en-US" altLang="zh-CN" sz="2400" dirty="0" smtClean="0"/>
              <a:t>intra-band  </a:t>
            </a:r>
            <a:r>
              <a:rPr lang="en-US" altLang="zh-CN" sz="2400" dirty="0"/>
              <a:t>cases </a:t>
            </a:r>
            <a:r>
              <a:rPr lang="en-US" altLang="ko-KR" sz="2400" dirty="0"/>
              <a:t>based on RAN1 and RAN4 RF group </a:t>
            </a:r>
            <a:r>
              <a:rPr lang="en-US" altLang="ko-KR" sz="2400" dirty="0" smtClean="0"/>
              <a:t>agreement</a:t>
            </a:r>
            <a:endParaRPr lang="en-US" altLang="zh-CN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126415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Interruption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03191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09" y="671691"/>
            <a:ext cx="8872682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4" indent="-342900">
              <a:buFont typeface="Arial" panose="020B0604020202020204" pitchFamily="34" charset="0"/>
              <a:buChar char="•"/>
            </a:pPr>
            <a:r>
              <a:rPr lang="en-GB" altLang="ko-KR" sz="2400" dirty="0"/>
              <a:t>SL RLM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Study SL </a:t>
            </a:r>
            <a:r>
              <a:rPr lang="en-GB" altLang="ko-KR" sz="2000" dirty="0"/>
              <a:t>V2X RLM </a:t>
            </a:r>
            <a:r>
              <a:rPr lang="en-GB" altLang="ko-KR" sz="2000" dirty="0"/>
              <a:t>requirements </a:t>
            </a:r>
            <a:r>
              <a:rPr lang="en-GB" altLang="ko-KR" sz="2000" dirty="0"/>
              <a:t>in NR V2X for unicast based on RAN1/2 agreements on RLM metrics. </a:t>
            </a:r>
          </a:p>
          <a:p>
            <a:pPr marL="1257300" lvl="2" indent="-342900">
              <a:buFontTx/>
              <a:buChar char="-"/>
            </a:pPr>
            <a:endParaRPr lang="en-US" altLang="ko-KR" sz="2400" dirty="0"/>
          </a:p>
          <a:p>
            <a:pPr marL="342900" lvl="4" indent="-342900">
              <a:buFont typeface="Arial" panose="020B0604020202020204" pitchFamily="34" charset="0"/>
              <a:buChar char="•"/>
            </a:pPr>
            <a:r>
              <a:rPr lang="en-GB" altLang="ko-KR" sz="2400" dirty="0"/>
              <a:t>HARQ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 smtClean="0"/>
              <a:t>Study </a:t>
            </a:r>
            <a:r>
              <a:rPr lang="en-GB" altLang="ko-KR" sz="2000" dirty="0"/>
              <a:t>potential RRM impact based RAN1 decision</a:t>
            </a:r>
          </a:p>
          <a:p>
            <a:pPr marL="800100" lvl="1" indent="-342900">
              <a:buFontTx/>
              <a:buChar char="-"/>
            </a:pPr>
            <a:endParaRPr lang="en-GB" altLang="ko-KR" sz="1600" dirty="0"/>
          </a:p>
          <a:p>
            <a:pPr marL="1257300" lvl="2" indent="-342900">
              <a:buFontTx/>
              <a:buChar char="-"/>
            </a:pPr>
            <a:endParaRPr lang="en-US" altLang="ko-KR" sz="2000" dirty="0"/>
          </a:p>
          <a:p>
            <a:pPr marL="1257300" lvl="2" indent="-342900">
              <a:buFontTx/>
              <a:buChar char="-"/>
            </a:pPr>
            <a:endParaRPr lang="en-US" altLang="ko-KR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126415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Unicast, </a:t>
            </a:r>
            <a:r>
              <a:rPr lang="en-US" altLang="ko-KR" sz="3200" dirty="0" err="1"/>
              <a:t>groupcast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909691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9" ma:contentTypeDescription="Create a new document." ma:contentTypeScope="" ma:versionID="e52f2156ed4ebb99a4ad69f1c7278031">
  <xsd:schema xmlns:xsd="http://www.w3.org/2001/XMLSchema" xmlns:xs="http://www.w3.org/2001/XMLSchema" xmlns:p="http://schemas.microsoft.com/office/2006/metadata/properties" xmlns:ns3="bcc01d59-85de-4ef9-881e-76d8b6a6f841" targetNamespace="http://schemas.microsoft.com/office/2006/metadata/properties" ma:root="true" ma:fieldsID="5eb22f9dfcdeaece2ec6c4d85c5e2fd8" ns3:_="">
    <xsd:import namespace="bcc01d59-85de-4ef9-881e-76d8b6a6f8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9FDC7FD-A4EA-478E-AED3-CA1706B628A8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  <ds:schemaRef ds:uri="bcc01d59-85de-4ef9-881e-76d8b6a6f841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0FA0D4A-B8C4-4E09-9CF3-DC83E31522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5619</TotalTime>
  <Words>661</Words>
  <Application>Microsoft Office PowerPoint</Application>
  <PresentationFormat>화면 슬라이드 쇼(4:3)</PresentationFormat>
  <Paragraphs>193</Paragraphs>
  <Slides>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主题</vt:lpstr>
      <vt:lpstr>WF on NR V2X RRM requirement scope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Wubin,Zhou, ZTE</dc:creator>
  <cp:lastModifiedBy>yoonoh</cp:lastModifiedBy>
  <cp:revision>315</cp:revision>
  <dcterms:created xsi:type="dcterms:W3CDTF">2016-01-12T08:39:00Z</dcterms:created>
  <dcterms:modified xsi:type="dcterms:W3CDTF">2019-08-30T09:45:16Z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0x0101004257954231A76C44B0D04C9AEE4292A8</vt:lpwstr>
  </property>
</Properties>
</file>