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1" r:id="rId5"/>
    <p:sldId id="260" r:id="rId6"/>
    <p:sldId id="262" r:id="rId7"/>
    <p:sldId id="267" r:id="rId8"/>
    <p:sldId id="263" r:id="rId9"/>
    <p:sldId id="264" r:id="rId10"/>
    <p:sldId id="266" r:id="rId11"/>
    <p:sldId id="265" r:id="rId12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74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DC8AE-883B-4D20-A55A-C140514E2D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44530E-7C60-42CA-B330-45D51F9389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A539AD-2DC0-4A32-BE6D-4CE28E6BD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1349A5-7F8C-4891-91EA-43E18A4D8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FB8669-AAC9-43AD-845F-AD403F3B5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912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0B90D-C4F6-443E-95CF-ED9923A9A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A6DAA2-D63A-446A-B7AC-11BBF17C01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92562A-5DA2-4DD5-AEE1-93230B934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4342BF-6177-441F-8708-489DA8F85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270018-3D45-42DA-8548-1333F6A91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05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1E953F-CB86-4247-9D97-99BB4E1322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9E0DD-01E8-4805-B292-BE0AB8845E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D5204-6444-4482-A772-3A0C4F18D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3098FC-95C5-48D1-956C-FB59FA9E9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2925DB-5234-46BF-B662-2D9EB4D6E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436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F5260-D560-45B0-8662-EEE675F9A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7021E-87EB-4AA2-ABA0-A79A3E1C86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6C5583-885C-4963-940B-081A17DA5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CB24EA-33D2-4912-9A2D-F7639376E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C471D7-9675-4BC7-8529-7A077E9F0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07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08283-8B27-4623-995A-D11F23866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C91784-33C9-4EB2-A562-4D9461ABDC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B1C20F-7975-4030-8C3A-28C65AA22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A5FB42-C3F2-4544-B2AA-EE7C83262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92B91A-7F87-4806-8E38-EA2FA542F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44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05A0C-7EBB-4E25-93F6-6B19DF5F9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458E7-9773-47BF-BD1A-5B71A9DD89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967C16-A343-4DFC-A97D-2EB4B89EFD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C7C1B9-CB02-4C6A-A9E3-3666AB4FF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283C2F-17F5-4822-A30F-F7D48599C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B5E5B6-6B34-4D63-A510-DDA6E4436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038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0012D-8024-4B26-93F8-DA76DD88E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C2FF42-B33A-4B37-B7FF-BB775B730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455837-98AA-4882-B15D-FAF5A6FD73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050D04-8B22-4CF2-9441-726B94C4CB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9A1B5D-CAA7-4150-AD07-2C28771ACF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7B51E4-B0ED-4F1C-BC37-B3D2A007E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AD550F-04AC-4DB3-9DD9-F6C588F59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A339A9-DDF0-4A3F-A3BD-DD0BBF370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74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ADAF0-E02B-4F80-9EE8-A2931BD61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EB1080-DBD9-4B40-9C41-3B1D3FF82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195EAB-23AC-471B-B233-228200558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7E72E9-9441-4FF9-9E0C-8F0467CDC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499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6895C0-601D-4659-AFB8-179C9833E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F04A6A-4BC3-4504-B23D-03B7687E0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765CE4-D518-4784-AA66-36B1C85FD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375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FCCCE-F93A-41CD-B659-FE2DCADE8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EC5C9F-7A52-42D5-876C-37206EBB21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B71296-071B-438F-9A80-5E58EDCC53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BB189A-2471-4DA6-91B4-301C7F2F9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1A3F00-67AF-44DB-9683-AB2EAF3D0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EB4AC3-9BD6-4B15-8185-E32216A38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634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3EC3B-C696-44C6-9E03-8CF7AD690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18654D2-3860-4433-81ED-BDDC675268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FDB289-2392-4853-B1E0-6F233C1B55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A59A94-1766-4418-B25B-996C37CA3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1F636B-4DC7-483F-B3DD-7D1E53033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000C26-5828-464B-BE8A-7FD2D3641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719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0DDED8-953F-4A48-881C-F826DAB02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A58655-1995-45A5-93BB-EE692D8C9D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EF4AB1-BDDA-45A0-9B91-DD48A7F426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C77646-6AEC-4BFF-AA0B-248AF3D6E0DF}" type="datetimeFigureOut">
              <a:rPr lang="en-US" smtClean="0"/>
              <a:t>5/24/2018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F27560-814C-4D0C-8C7B-333AB2C6F1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8359A-2BFE-4C9A-A3AF-DF91991E9E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840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A4FB5-CA75-4B1B-A155-43B40F5960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9572" y="2042319"/>
            <a:ext cx="9144000" cy="2387600"/>
          </a:xfrm>
        </p:spPr>
        <p:txBody>
          <a:bodyPr/>
          <a:lstStyle/>
          <a:p>
            <a:r>
              <a:rPr lang="en-US" b="1" dirty="0"/>
              <a:t>WF for RRM requirements for </a:t>
            </a:r>
            <a:r>
              <a:rPr lang="en-US" b="1" dirty="0" err="1"/>
              <a:t>euCA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6629F7-82FB-4154-87A7-DF7BF969F6E7}"/>
              </a:ext>
            </a:extLst>
          </p:cNvPr>
          <p:cNvSpPr txBox="1"/>
          <p:nvPr/>
        </p:nvSpPr>
        <p:spPr>
          <a:xfrm>
            <a:off x="350874" y="350874"/>
            <a:ext cx="114725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3GPP TSG-RAN WG4 #87							            </a:t>
            </a: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R4-1807545</a:t>
            </a:r>
            <a:r>
              <a:rPr kumimoji="0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	</a:t>
            </a:r>
            <a:endParaRPr kumimoji="0" lang="ja-JP" altLang="ja-JP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ja-JP" b="1" dirty="0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Busan</a:t>
            </a:r>
            <a:r>
              <a:rPr kumimoji="0" lang="en-GB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, Korea (Republic of), May 21</a:t>
            </a:r>
            <a:r>
              <a:rPr kumimoji="0" lang="en-GB" altLang="ja-JP" sz="1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st</a:t>
            </a:r>
            <a:r>
              <a:rPr kumimoji="0" lang="en-GB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 - May 25</a:t>
            </a:r>
            <a:r>
              <a:rPr kumimoji="0" lang="en-GB" altLang="ja-JP" sz="1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th</a:t>
            </a:r>
            <a:r>
              <a:rPr kumimoji="0" lang="en-GB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 , 2018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Agenda item: 6.26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760FA1-FE2B-408B-8445-0DC0447089A8}"/>
              </a:ext>
            </a:extLst>
          </p:cNvPr>
          <p:cNvSpPr txBox="1"/>
          <p:nvPr/>
        </p:nvSpPr>
        <p:spPr>
          <a:xfrm>
            <a:off x="3378132" y="4551703"/>
            <a:ext cx="51667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Nokia, Nokia Shanghai Bell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40615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01169-7608-4E34-9662-2585558DC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7875"/>
          </a:xfrm>
        </p:spPr>
        <p:txBody>
          <a:bodyPr/>
          <a:lstStyle/>
          <a:p>
            <a:r>
              <a:rPr lang="fi-FI" dirty="0" err="1"/>
              <a:t>Dormant</a:t>
            </a:r>
            <a:r>
              <a:rPr lang="fi-FI" dirty="0"/>
              <a:t> SCell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933B31-B3AB-442D-BF03-42222CEB56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43000"/>
            <a:ext cx="10515600" cy="5033963"/>
          </a:xfrm>
        </p:spPr>
        <p:txBody>
          <a:bodyPr>
            <a:normAutofit/>
          </a:bodyPr>
          <a:lstStyle/>
          <a:p>
            <a:r>
              <a:rPr lang="en-US" dirty="0"/>
              <a:t>Agreement</a:t>
            </a:r>
          </a:p>
          <a:p>
            <a:pPr marL="0" indent="0">
              <a:buNone/>
            </a:pPr>
            <a:endParaRPr lang="fi-FI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60C2683-ABA1-49A1-97D1-7727265607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889085"/>
              </p:ext>
            </p:extLst>
          </p:nvPr>
        </p:nvGraphicFramePr>
        <p:xfrm>
          <a:off x="1173587" y="2602199"/>
          <a:ext cx="9069372" cy="2641616"/>
        </p:xfrm>
        <a:graphic>
          <a:graphicData uri="http://schemas.openxmlformats.org/drawingml/2006/table">
            <a:tbl>
              <a:tblPr firstRow="1" firstCol="1" bandRow="1"/>
              <a:tblGrid>
                <a:gridCol w="1522526">
                  <a:extLst>
                    <a:ext uri="{9D8B030D-6E8A-4147-A177-3AD203B41FA5}">
                      <a16:colId xmlns:a16="http://schemas.microsoft.com/office/drawing/2014/main" val="2086147877"/>
                    </a:ext>
                  </a:extLst>
                </a:gridCol>
                <a:gridCol w="3088906">
                  <a:extLst>
                    <a:ext uri="{9D8B030D-6E8A-4147-A177-3AD203B41FA5}">
                      <a16:colId xmlns:a16="http://schemas.microsoft.com/office/drawing/2014/main" val="898755004"/>
                    </a:ext>
                  </a:extLst>
                </a:gridCol>
                <a:gridCol w="1973468">
                  <a:extLst>
                    <a:ext uri="{9D8B030D-6E8A-4147-A177-3AD203B41FA5}">
                      <a16:colId xmlns:a16="http://schemas.microsoft.com/office/drawing/2014/main" val="1062898886"/>
                    </a:ext>
                  </a:extLst>
                </a:gridCol>
                <a:gridCol w="2484472">
                  <a:extLst>
                    <a:ext uri="{9D8B030D-6E8A-4147-A177-3AD203B41FA5}">
                      <a16:colId xmlns:a16="http://schemas.microsoft.com/office/drawing/2014/main" val="3076805842"/>
                    </a:ext>
                  </a:extLst>
                </a:gridCol>
              </a:tblGrid>
              <a:tr h="66040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Config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Interruption Length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Interruption Window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Scell activation delay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3327164"/>
                  </a:ext>
                </a:extLst>
              </a:tr>
              <a:tr h="66040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FDD 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2ms (intra-band), 1ms (inter-band)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[n+5, n+7]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n+[8] (Already Agreed)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435431"/>
                  </a:ext>
                </a:extLst>
              </a:tr>
              <a:tr h="66040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TDD 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5ms (intra-band), 1ms (inter-band)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[n+5, n+10]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n+[11]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2009636"/>
                  </a:ext>
                </a:extLst>
              </a:tr>
              <a:tr h="660404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Note 1: Requirement in the table is conditioned that MBSFN subframe(s) are not configured in any of the active serving cell(s) and the SCell being activated.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4529913"/>
                  </a:ext>
                </a:extLst>
              </a:tr>
            </a:tbl>
          </a:graphicData>
        </a:graphic>
      </p:graphicFrame>
      <p:sp>
        <p:nvSpPr>
          <p:cNvPr id="12" name="Rectangle 4">
            <a:extLst>
              <a:ext uri="{FF2B5EF4-FFF2-40B4-BE49-F238E27FC236}">
                <a16:creationId xmlns:a16="http://schemas.microsoft.com/office/drawing/2014/main" id="{FD7F2DCB-FD0A-423C-A232-C973B2742F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3587" y="1920875"/>
            <a:ext cx="906937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Table 1. Scell Activation Delay/Interruption Window for a Dormant Scell (when a MAC CE with Scell activation command is received at subframe </a:t>
            </a:r>
            <a:r>
              <a:rPr kumimoji="0" lang="en-US" altLang="en-US" sz="1600" b="1" i="1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)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7921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01169-7608-4E34-9662-2585558DC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7875"/>
          </a:xfrm>
        </p:spPr>
        <p:txBody>
          <a:bodyPr/>
          <a:lstStyle/>
          <a:p>
            <a:r>
              <a:rPr lang="fi-FI" dirty="0" err="1"/>
              <a:t>Dormant</a:t>
            </a:r>
            <a:r>
              <a:rPr lang="fi-FI" dirty="0"/>
              <a:t> SCell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933B31-B3AB-442D-BF03-42222CEB56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43000"/>
            <a:ext cx="10515600" cy="5033963"/>
          </a:xfrm>
        </p:spPr>
        <p:txBody>
          <a:bodyPr>
            <a:normAutofit/>
          </a:bodyPr>
          <a:lstStyle/>
          <a:p>
            <a:r>
              <a:rPr lang="en-US" dirty="0"/>
              <a:t>Open items for further discussion: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b="1" dirty="0"/>
              <a:t>UE interruptions for Dormant </a:t>
            </a:r>
            <a:r>
              <a:rPr lang="en-GB" b="1" dirty="0" err="1"/>
              <a:t>Scell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931143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01169-7608-4E34-9662-2585558DC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7875"/>
          </a:xfrm>
        </p:spPr>
        <p:txBody>
          <a:bodyPr/>
          <a:lstStyle/>
          <a:p>
            <a:r>
              <a:rPr lang="fi-FI" dirty="0" err="1"/>
              <a:t>Background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933B31-B3AB-442D-BF03-42222CEB56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43000"/>
            <a:ext cx="10515600" cy="5033963"/>
          </a:xfrm>
        </p:spPr>
        <p:txBody>
          <a:bodyPr/>
          <a:lstStyle/>
          <a:p>
            <a:r>
              <a:rPr lang="fi-FI" dirty="0" err="1"/>
              <a:t>During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meeting</a:t>
            </a:r>
            <a:r>
              <a:rPr lang="fi-FI" dirty="0"/>
              <a:t> RAN4 </a:t>
            </a:r>
            <a:r>
              <a:rPr lang="fi-FI" dirty="0" err="1"/>
              <a:t>had</a:t>
            </a:r>
            <a:r>
              <a:rPr lang="fi-FI" dirty="0"/>
              <a:t> </a:t>
            </a:r>
            <a:r>
              <a:rPr lang="fi-FI" dirty="0" err="1"/>
              <a:t>discussions</a:t>
            </a:r>
            <a:r>
              <a:rPr lang="fi-FI" dirty="0"/>
              <a:t> </a:t>
            </a:r>
            <a:r>
              <a:rPr lang="fi-FI" dirty="0" err="1"/>
              <a:t>based</a:t>
            </a:r>
            <a:r>
              <a:rPr lang="fi-FI" dirty="0"/>
              <a:t> on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summary</a:t>
            </a:r>
            <a:r>
              <a:rPr lang="fi-FI" dirty="0"/>
              <a:t> </a:t>
            </a:r>
            <a:r>
              <a:rPr lang="fi-FI" dirty="0" err="1"/>
              <a:t>document</a:t>
            </a:r>
            <a:r>
              <a:rPr lang="fi-FI" dirty="0"/>
              <a:t> </a:t>
            </a:r>
            <a:r>
              <a:rPr lang="en-US" dirty="0"/>
              <a:t>R4-1807936 </a:t>
            </a:r>
            <a:r>
              <a:rPr lang="en-GB" b="1" dirty="0"/>
              <a:t>Summary of open issues and proposals for </a:t>
            </a:r>
            <a:r>
              <a:rPr lang="en-GB" b="1" dirty="0" err="1"/>
              <a:t>euCA</a:t>
            </a:r>
            <a:r>
              <a:rPr lang="en-US" dirty="0"/>
              <a:t>.</a:t>
            </a:r>
          </a:p>
          <a:p>
            <a:r>
              <a:rPr lang="en-US" dirty="0"/>
              <a:t>3 topics were discussed based on the company input:</a:t>
            </a:r>
          </a:p>
          <a:p>
            <a:pPr lvl="1"/>
            <a:r>
              <a:rPr lang="fi-FI" dirty="0" err="1"/>
              <a:t>Idle</a:t>
            </a:r>
            <a:r>
              <a:rPr lang="fi-FI" dirty="0"/>
              <a:t> </a:t>
            </a:r>
            <a:r>
              <a:rPr lang="fi-FI" dirty="0" err="1"/>
              <a:t>mode</a:t>
            </a:r>
            <a:r>
              <a:rPr lang="fi-FI" dirty="0"/>
              <a:t> </a:t>
            </a:r>
            <a:r>
              <a:rPr lang="fi-FI" dirty="0" err="1"/>
              <a:t>measurements</a:t>
            </a:r>
            <a:r>
              <a:rPr lang="fi-FI" dirty="0"/>
              <a:t> for </a:t>
            </a:r>
            <a:r>
              <a:rPr lang="fi-FI" dirty="0" err="1"/>
              <a:t>fast</a:t>
            </a:r>
            <a:r>
              <a:rPr lang="fi-FI" dirty="0"/>
              <a:t> CA </a:t>
            </a:r>
            <a:r>
              <a:rPr lang="fi-FI" dirty="0" err="1"/>
              <a:t>setup</a:t>
            </a:r>
            <a:r>
              <a:rPr lang="fi-FI" dirty="0"/>
              <a:t>.</a:t>
            </a:r>
          </a:p>
          <a:p>
            <a:pPr lvl="1"/>
            <a:r>
              <a:rPr lang="fi-FI" dirty="0"/>
              <a:t>Direct SCell </a:t>
            </a:r>
            <a:r>
              <a:rPr lang="fi-FI" dirty="0" err="1"/>
              <a:t>activation</a:t>
            </a:r>
            <a:r>
              <a:rPr lang="fi-FI" dirty="0"/>
              <a:t>.</a:t>
            </a:r>
          </a:p>
          <a:p>
            <a:pPr lvl="1"/>
            <a:r>
              <a:rPr lang="fi-FI" dirty="0" err="1"/>
              <a:t>Dormant</a:t>
            </a:r>
            <a:r>
              <a:rPr lang="fi-FI" dirty="0"/>
              <a:t> SCell </a:t>
            </a:r>
            <a:r>
              <a:rPr lang="fi-FI" dirty="0" err="1"/>
              <a:t>state</a:t>
            </a:r>
            <a:r>
              <a:rPr lang="fi-FI" dirty="0"/>
              <a:t>.</a:t>
            </a:r>
          </a:p>
          <a:p>
            <a:r>
              <a:rPr lang="en-US" dirty="0"/>
              <a:t>Following slides includes agreements and open issues for further discussion.</a:t>
            </a: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12962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01169-7608-4E34-9662-2585558DC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7875"/>
          </a:xfrm>
        </p:spPr>
        <p:txBody>
          <a:bodyPr/>
          <a:lstStyle/>
          <a:p>
            <a:r>
              <a:rPr lang="fi-FI" dirty="0" err="1"/>
              <a:t>Idle</a:t>
            </a:r>
            <a:r>
              <a:rPr lang="fi-FI" dirty="0"/>
              <a:t> </a:t>
            </a:r>
            <a:r>
              <a:rPr lang="fi-FI" dirty="0" err="1"/>
              <a:t>mode</a:t>
            </a:r>
            <a:r>
              <a:rPr lang="fi-FI" dirty="0"/>
              <a:t> </a:t>
            </a:r>
            <a:r>
              <a:rPr lang="fi-FI" dirty="0" err="1"/>
              <a:t>measurements</a:t>
            </a:r>
            <a:r>
              <a:rPr lang="fi-FI" dirty="0"/>
              <a:t> for </a:t>
            </a:r>
            <a:r>
              <a:rPr lang="fi-FI" dirty="0" err="1"/>
              <a:t>fast</a:t>
            </a:r>
            <a:r>
              <a:rPr lang="fi-FI" dirty="0"/>
              <a:t> CA </a:t>
            </a:r>
            <a:r>
              <a:rPr lang="fi-FI" dirty="0" err="1"/>
              <a:t>setup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933B31-B3AB-442D-BF03-42222CEB56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43000"/>
            <a:ext cx="10515600" cy="5715000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Agreement:</a:t>
            </a:r>
            <a:endParaRPr lang="fi-FI" dirty="0"/>
          </a:p>
          <a:p>
            <a:pPr lvl="1"/>
            <a:r>
              <a:rPr lang="fi-FI" dirty="0"/>
              <a:t>RAN4 </a:t>
            </a:r>
            <a:r>
              <a:rPr lang="fi-FI" dirty="0" err="1"/>
              <a:t>will</a:t>
            </a:r>
            <a:r>
              <a:rPr lang="fi-FI" dirty="0"/>
              <a:t> </a:t>
            </a:r>
            <a:r>
              <a:rPr lang="fi-FI" dirty="0" err="1"/>
              <a:t>define</a:t>
            </a:r>
            <a:r>
              <a:rPr lang="fi-FI" dirty="0"/>
              <a:t> UE </a:t>
            </a:r>
            <a:r>
              <a:rPr lang="fi-FI" dirty="0" err="1"/>
              <a:t>reporting</a:t>
            </a:r>
            <a:r>
              <a:rPr lang="fi-FI" dirty="0"/>
              <a:t> </a:t>
            </a:r>
            <a:r>
              <a:rPr lang="fi-FI" dirty="0" err="1"/>
              <a:t>requirements</a:t>
            </a:r>
            <a:r>
              <a:rPr lang="fi-FI" dirty="0"/>
              <a:t> for </a:t>
            </a:r>
            <a:r>
              <a:rPr lang="fi-FI" dirty="0" err="1"/>
              <a:t>euCA</a:t>
            </a:r>
            <a:r>
              <a:rPr lang="fi-FI" dirty="0"/>
              <a:t> </a:t>
            </a:r>
            <a:r>
              <a:rPr lang="fi-FI" dirty="0" err="1"/>
              <a:t>based</a:t>
            </a:r>
            <a:r>
              <a:rPr lang="fi-FI" dirty="0"/>
              <a:t> on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following</a:t>
            </a:r>
            <a:r>
              <a:rPr lang="fi-FI" dirty="0"/>
              <a:t> </a:t>
            </a:r>
            <a:r>
              <a:rPr lang="fi-FI" dirty="0" err="1"/>
              <a:t>conditions</a:t>
            </a:r>
            <a:r>
              <a:rPr lang="fi-FI" dirty="0"/>
              <a:t>:</a:t>
            </a:r>
          </a:p>
          <a:p>
            <a:pPr lvl="2"/>
            <a:r>
              <a:rPr lang="en-US" dirty="0"/>
              <a:t>The UE measurement requirements for a carrier configured to be measured for the purpose of early measurement reporting, depends on if the carrier is an overlapping or non-overlapping carrier.</a:t>
            </a:r>
          </a:p>
          <a:p>
            <a:pPr lvl="3"/>
            <a:r>
              <a:rPr lang="en-US" dirty="0"/>
              <a:t>An overlapping carrier is a carrier configured for early measurement reporting and inter-frequency mobility measurements.</a:t>
            </a:r>
          </a:p>
          <a:p>
            <a:pPr lvl="3"/>
            <a:r>
              <a:rPr lang="en-US" dirty="0"/>
              <a:t>A non-overlapping carrier is a carrier for early measurement reporting and not configured for inter-frequency mobility measurements. </a:t>
            </a:r>
          </a:p>
          <a:p>
            <a:pPr lvl="1"/>
            <a:r>
              <a:rPr lang="en-US" dirty="0"/>
              <a:t>Basic assumptions:</a:t>
            </a:r>
          </a:p>
          <a:p>
            <a:pPr lvl="2"/>
            <a:r>
              <a:rPr lang="en-US" dirty="0"/>
              <a:t>A detected cell in connected mode prior to connection release is assumed to remain in detected state when UE has entered Idle mode, provided that the following conditions are met:</a:t>
            </a:r>
            <a:endParaRPr lang="en-US" strike="sngStrike" dirty="0"/>
          </a:p>
          <a:p>
            <a:pPr lvl="3"/>
            <a:r>
              <a:rPr lang="en-US" dirty="0"/>
              <a:t>The UE is provided with a list of cells and/or carrier frequencies for early measurement reporting by</a:t>
            </a:r>
          </a:p>
          <a:p>
            <a:pPr lvl="4"/>
            <a:r>
              <a:rPr lang="en-US" dirty="0"/>
              <a:t>Dedicated RRC signaling</a:t>
            </a:r>
          </a:p>
          <a:p>
            <a:pPr lvl="4"/>
            <a:r>
              <a:rPr lang="en-US" dirty="0"/>
              <a:t>FFS SIB5</a:t>
            </a:r>
          </a:p>
          <a:p>
            <a:pPr lvl="3"/>
            <a:r>
              <a:rPr lang="en-US" dirty="0"/>
              <a:t>The detected cell is among the list of cells and/or on the carrier frequencies provided for early measurement reporting</a:t>
            </a:r>
          </a:p>
          <a:p>
            <a:pPr lvl="3"/>
            <a:r>
              <a:rPr lang="en-US" dirty="0"/>
              <a:t>The UE is provided with T331 by dedicated RRC signaling, or optionally regardless of the presence of T331 up to UE implementation</a:t>
            </a:r>
          </a:p>
          <a:p>
            <a:pPr lvl="3"/>
            <a:r>
              <a:rPr lang="en-US" dirty="0"/>
              <a:t>A detected cell remains detectable until UE reconnects to the network and sends the early measurement reporting</a:t>
            </a:r>
          </a:p>
          <a:p>
            <a:pPr lvl="2"/>
            <a:r>
              <a:rPr lang="en-US" dirty="0"/>
              <a:t>Conditions for a detected cell applies for serving cells and known cells in connected mode.</a:t>
            </a:r>
          </a:p>
          <a:p>
            <a:pPr lvl="2"/>
            <a:r>
              <a:rPr lang="en-US" dirty="0"/>
              <a:t>Idle mode measurement requirements apply for carriers configured for mobility.</a:t>
            </a:r>
          </a:p>
        </p:txBody>
      </p:sp>
    </p:spTree>
    <p:extLst>
      <p:ext uri="{BB962C8B-B14F-4D97-AF65-F5344CB8AC3E}">
        <p14:creationId xmlns:p14="http://schemas.microsoft.com/office/powerpoint/2010/main" val="1300435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01169-7608-4E34-9662-2585558DC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7875"/>
          </a:xfrm>
        </p:spPr>
        <p:txBody>
          <a:bodyPr/>
          <a:lstStyle/>
          <a:p>
            <a:r>
              <a:rPr lang="fi-FI" dirty="0" err="1"/>
              <a:t>Idle</a:t>
            </a:r>
            <a:r>
              <a:rPr lang="fi-FI" dirty="0"/>
              <a:t> </a:t>
            </a:r>
            <a:r>
              <a:rPr lang="fi-FI" dirty="0" err="1"/>
              <a:t>mode</a:t>
            </a:r>
            <a:r>
              <a:rPr lang="fi-FI" dirty="0"/>
              <a:t> </a:t>
            </a:r>
            <a:r>
              <a:rPr lang="fi-FI" dirty="0" err="1"/>
              <a:t>measurements</a:t>
            </a:r>
            <a:r>
              <a:rPr lang="fi-FI" dirty="0"/>
              <a:t> for </a:t>
            </a:r>
            <a:r>
              <a:rPr lang="fi-FI" dirty="0" err="1"/>
              <a:t>fast</a:t>
            </a:r>
            <a:r>
              <a:rPr lang="fi-FI" dirty="0"/>
              <a:t> CA </a:t>
            </a:r>
            <a:r>
              <a:rPr lang="fi-FI" dirty="0" err="1"/>
              <a:t>setup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933B31-B3AB-442D-BF03-42222CEB56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43000"/>
            <a:ext cx="10515600" cy="5033963"/>
          </a:xfrm>
        </p:spPr>
        <p:txBody>
          <a:bodyPr>
            <a:normAutofit fontScale="92500"/>
          </a:bodyPr>
          <a:lstStyle/>
          <a:p>
            <a:r>
              <a:rPr lang="en-US" dirty="0"/>
              <a:t>Agreement:</a:t>
            </a:r>
            <a:endParaRPr lang="fi-FI" dirty="0"/>
          </a:p>
          <a:p>
            <a:pPr lvl="1"/>
            <a:r>
              <a:rPr lang="en-US" dirty="0"/>
              <a:t>UE measurement requirements for </a:t>
            </a:r>
            <a:r>
              <a:rPr lang="en-US" u="sng" dirty="0"/>
              <a:t>non-overlapping</a:t>
            </a:r>
            <a:r>
              <a:rPr lang="en-US" dirty="0"/>
              <a:t> carrier: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If serving cell quality is higher than thresholds (</a:t>
            </a:r>
            <a:r>
              <a:rPr lang="en-GB" sz="1900" dirty="0" err="1"/>
              <a:t>Srxlev</a:t>
            </a:r>
            <a:r>
              <a:rPr lang="en-GB" sz="1900" dirty="0"/>
              <a:t> &gt; </a:t>
            </a:r>
            <a:r>
              <a:rPr lang="en-GB" sz="1900" dirty="0" err="1"/>
              <a:t>S</a:t>
            </a:r>
            <a:r>
              <a:rPr lang="en-GB" sz="1900" baseline="-25000" dirty="0" err="1"/>
              <a:t>nonIntraSearchP</a:t>
            </a:r>
            <a:r>
              <a:rPr lang="en-GB" sz="1900" dirty="0"/>
              <a:t> and </a:t>
            </a:r>
            <a:r>
              <a:rPr lang="en-GB" sz="1900" dirty="0" err="1"/>
              <a:t>Squal</a:t>
            </a:r>
            <a:r>
              <a:rPr lang="en-GB" sz="1900" dirty="0"/>
              <a:t> &gt; </a:t>
            </a:r>
            <a:r>
              <a:rPr lang="en-GB" sz="1900" dirty="0" err="1"/>
              <a:t>S</a:t>
            </a:r>
            <a:r>
              <a:rPr lang="en-GB" sz="1900" baseline="-25000" dirty="0" err="1"/>
              <a:t>nonIntraSearchQ</a:t>
            </a:r>
            <a:r>
              <a:rPr lang="en-US" dirty="0"/>
              <a:t>)</a:t>
            </a:r>
          </a:p>
          <a:p>
            <a:pPr marL="1828800" lvl="3" indent="-457200">
              <a:buFont typeface="+mj-lt"/>
              <a:buAutoNum type="arabicPeriod"/>
            </a:pPr>
            <a:r>
              <a:rPr lang="en-US" dirty="0"/>
              <a:t>UE is not required to perform periodic measurements on detected cells</a:t>
            </a:r>
          </a:p>
          <a:p>
            <a:pPr marL="1828800" lvl="3" indent="-457200">
              <a:buFont typeface="+mj-lt"/>
              <a:buAutoNum type="arabicPeriod"/>
            </a:pPr>
            <a:r>
              <a:rPr lang="en-US" dirty="0"/>
              <a:t>Prior to early reporting UE perform a single measurement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If serving cell quality is lower than thresholds (</a:t>
            </a:r>
            <a:r>
              <a:rPr lang="en-GB" sz="1900" dirty="0" err="1"/>
              <a:t>Srxlev</a:t>
            </a:r>
            <a:r>
              <a:rPr lang="en-GB" sz="1900" dirty="0"/>
              <a:t> ≤ </a:t>
            </a:r>
            <a:r>
              <a:rPr lang="en-GB" sz="1900" dirty="0" err="1"/>
              <a:t>S</a:t>
            </a:r>
            <a:r>
              <a:rPr lang="en-GB" sz="1900" baseline="-25000" dirty="0" err="1"/>
              <a:t>nonIntraSearchP</a:t>
            </a:r>
            <a:r>
              <a:rPr lang="en-GB" sz="1900" dirty="0"/>
              <a:t> or </a:t>
            </a:r>
            <a:r>
              <a:rPr lang="en-GB" sz="1900" dirty="0" err="1"/>
              <a:t>Squal</a:t>
            </a:r>
            <a:r>
              <a:rPr lang="en-GB" sz="1900" dirty="0"/>
              <a:t> ≤ </a:t>
            </a:r>
            <a:r>
              <a:rPr lang="en-GB" sz="1900" dirty="0" err="1"/>
              <a:t>S</a:t>
            </a:r>
            <a:r>
              <a:rPr lang="en-GB" sz="1900" baseline="-25000" dirty="0" err="1"/>
              <a:t>nonIntraSearchQ</a:t>
            </a:r>
            <a:r>
              <a:rPr lang="en-US" dirty="0"/>
              <a:t>)</a:t>
            </a:r>
          </a:p>
          <a:p>
            <a:pPr marL="1714500" lvl="3" indent="-342900">
              <a:buFont typeface="+mj-lt"/>
              <a:buAutoNum type="arabicPeriod"/>
            </a:pPr>
            <a:r>
              <a:rPr lang="en-US" dirty="0"/>
              <a:t>Same as above for (</a:t>
            </a:r>
            <a:r>
              <a:rPr lang="en-GB" dirty="0" err="1"/>
              <a:t>Srxlev</a:t>
            </a:r>
            <a:r>
              <a:rPr lang="en-GB" dirty="0"/>
              <a:t> &gt; </a:t>
            </a:r>
            <a:r>
              <a:rPr lang="en-GB" dirty="0" err="1"/>
              <a:t>S</a:t>
            </a:r>
            <a:r>
              <a:rPr lang="en-GB" baseline="-25000" dirty="0" err="1"/>
              <a:t>nonIntraSearchP</a:t>
            </a:r>
            <a:r>
              <a:rPr lang="en-GB" dirty="0"/>
              <a:t> and </a:t>
            </a:r>
            <a:r>
              <a:rPr lang="en-GB" dirty="0" err="1"/>
              <a:t>Squal</a:t>
            </a:r>
            <a:r>
              <a:rPr lang="en-GB" dirty="0"/>
              <a:t> &gt; </a:t>
            </a:r>
            <a:r>
              <a:rPr lang="en-GB" dirty="0" err="1"/>
              <a:t>S</a:t>
            </a:r>
            <a:r>
              <a:rPr lang="en-GB" baseline="-25000" dirty="0" err="1"/>
              <a:t>nonIntraSearchQ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UE measurement requirements for </a:t>
            </a:r>
            <a:r>
              <a:rPr lang="en-US" u="sng" dirty="0"/>
              <a:t>overlapping</a:t>
            </a:r>
            <a:r>
              <a:rPr lang="en-US" dirty="0"/>
              <a:t> carrier: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If serving cell quality is higher than thresholds (</a:t>
            </a:r>
            <a:r>
              <a:rPr lang="en-GB" sz="1900" dirty="0" err="1"/>
              <a:t>Srxlev</a:t>
            </a:r>
            <a:r>
              <a:rPr lang="en-GB" sz="1900" dirty="0"/>
              <a:t> &gt; </a:t>
            </a:r>
            <a:r>
              <a:rPr lang="en-GB" sz="1900" dirty="0" err="1"/>
              <a:t>S</a:t>
            </a:r>
            <a:r>
              <a:rPr lang="en-GB" sz="1900" baseline="-25000" dirty="0" err="1"/>
              <a:t>nonIntraSearchP</a:t>
            </a:r>
            <a:r>
              <a:rPr lang="en-GB" sz="1900" dirty="0"/>
              <a:t> and </a:t>
            </a:r>
            <a:r>
              <a:rPr lang="en-GB" sz="1900" dirty="0" err="1"/>
              <a:t>Squal</a:t>
            </a:r>
            <a:r>
              <a:rPr lang="en-GB" sz="1900" dirty="0"/>
              <a:t> &gt; </a:t>
            </a:r>
            <a:r>
              <a:rPr lang="en-GB" sz="1900" dirty="0" err="1"/>
              <a:t>S</a:t>
            </a:r>
            <a:r>
              <a:rPr lang="en-GB" sz="1900" baseline="-25000" dirty="0" err="1"/>
              <a:t>nonIntraSearchQ</a:t>
            </a:r>
            <a:r>
              <a:rPr lang="en-US" dirty="0"/>
              <a:t>)</a:t>
            </a:r>
          </a:p>
          <a:p>
            <a:pPr marL="1828800" lvl="3" indent="-457200">
              <a:buFont typeface="+mj-lt"/>
              <a:buAutoNum type="arabicPeriod"/>
            </a:pPr>
            <a:r>
              <a:rPr lang="en-US" dirty="0"/>
              <a:t>UE is not required to perform periodic measurements on detected cells</a:t>
            </a:r>
          </a:p>
          <a:p>
            <a:pPr marL="1828800" lvl="3" indent="-457200">
              <a:buFont typeface="+mj-lt"/>
              <a:buAutoNum type="arabicPeriod"/>
            </a:pPr>
            <a:r>
              <a:rPr lang="en-US" dirty="0"/>
              <a:t>Prior to early reporting UE perform a single measurement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If serving cell quality is lower than thresholds (</a:t>
            </a:r>
            <a:r>
              <a:rPr lang="en-GB" sz="1900" dirty="0" err="1"/>
              <a:t>Srxlev</a:t>
            </a:r>
            <a:r>
              <a:rPr lang="en-GB" sz="1900" dirty="0"/>
              <a:t> ≤ </a:t>
            </a:r>
            <a:r>
              <a:rPr lang="en-GB" sz="1900" dirty="0" err="1"/>
              <a:t>S</a:t>
            </a:r>
            <a:r>
              <a:rPr lang="en-GB" sz="1900" baseline="-25000" dirty="0" err="1"/>
              <a:t>nonIntraSearchP</a:t>
            </a:r>
            <a:r>
              <a:rPr lang="en-GB" sz="1900" dirty="0"/>
              <a:t> or </a:t>
            </a:r>
            <a:r>
              <a:rPr lang="en-GB" sz="1900" dirty="0" err="1"/>
              <a:t>Squal</a:t>
            </a:r>
            <a:r>
              <a:rPr lang="en-GB" sz="1900" dirty="0"/>
              <a:t> ≤ </a:t>
            </a:r>
            <a:r>
              <a:rPr lang="en-GB" sz="1900" dirty="0" err="1"/>
              <a:t>S</a:t>
            </a:r>
            <a:r>
              <a:rPr lang="en-GB" sz="1900" baseline="-25000" dirty="0" err="1"/>
              <a:t>nonIntraSearchQ</a:t>
            </a:r>
            <a:r>
              <a:rPr lang="en-US" dirty="0"/>
              <a:t>)</a:t>
            </a:r>
          </a:p>
          <a:p>
            <a:pPr marL="1828800" lvl="3" indent="-457200">
              <a:buFont typeface="+mj-lt"/>
              <a:buAutoNum type="arabicPeriod"/>
            </a:pPr>
            <a:r>
              <a:rPr lang="en-US" dirty="0"/>
              <a:t>Existing UE idle mode measurement requirements apply.</a:t>
            </a:r>
          </a:p>
        </p:txBody>
      </p:sp>
    </p:spTree>
    <p:extLst>
      <p:ext uri="{BB962C8B-B14F-4D97-AF65-F5344CB8AC3E}">
        <p14:creationId xmlns:p14="http://schemas.microsoft.com/office/powerpoint/2010/main" val="3219727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01169-7608-4E34-9662-2585558DC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7875"/>
          </a:xfrm>
        </p:spPr>
        <p:txBody>
          <a:bodyPr/>
          <a:lstStyle/>
          <a:p>
            <a:r>
              <a:rPr lang="fi-FI" dirty="0" err="1"/>
              <a:t>Idle</a:t>
            </a:r>
            <a:r>
              <a:rPr lang="fi-FI" dirty="0"/>
              <a:t> </a:t>
            </a:r>
            <a:r>
              <a:rPr lang="fi-FI" dirty="0" err="1"/>
              <a:t>mode</a:t>
            </a:r>
            <a:r>
              <a:rPr lang="fi-FI" dirty="0"/>
              <a:t> </a:t>
            </a:r>
            <a:r>
              <a:rPr lang="fi-FI" dirty="0" err="1"/>
              <a:t>measurements</a:t>
            </a:r>
            <a:r>
              <a:rPr lang="fi-FI" dirty="0"/>
              <a:t> for </a:t>
            </a:r>
            <a:r>
              <a:rPr lang="fi-FI" dirty="0" err="1"/>
              <a:t>fast</a:t>
            </a:r>
            <a:r>
              <a:rPr lang="fi-FI" dirty="0"/>
              <a:t> CA </a:t>
            </a:r>
            <a:r>
              <a:rPr lang="fi-FI" dirty="0" err="1"/>
              <a:t>setup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933B31-B3AB-442D-BF03-42222CEB56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43000"/>
            <a:ext cx="10515600" cy="50339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Aspects for further discussions:</a:t>
            </a:r>
          </a:p>
          <a:p>
            <a:pPr lvl="1"/>
            <a:r>
              <a:rPr lang="en-GB" b="1" dirty="0"/>
              <a:t>Minimum number of cells and inter-frequency layers to measure:</a:t>
            </a:r>
            <a:endParaRPr lang="en-GB" dirty="0"/>
          </a:p>
          <a:p>
            <a:pPr lvl="2"/>
            <a:r>
              <a:rPr lang="en-GB" dirty="0"/>
              <a:t>UE can be configured with up to 3 carriers.</a:t>
            </a:r>
          </a:p>
          <a:p>
            <a:pPr lvl="2"/>
            <a:r>
              <a:rPr lang="en-GB" dirty="0"/>
              <a:t>As agreed in RAN4#86bis, UE measurement capability is not affected by </a:t>
            </a:r>
            <a:r>
              <a:rPr lang="en-GB" dirty="0" err="1"/>
              <a:t>euCA</a:t>
            </a:r>
            <a:r>
              <a:rPr lang="en-GB" dirty="0"/>
              <a:t>.</a:t>
            </a:r>
          </a:p>
          <a:p>
            <a:pPr lvl="2"/>
            <a:r>
              <a:rPr lang="en-GB" dirty="0"/>
              <a:t>Number of cells follows existing idle mode measurement requirements.</a:t>
            </a:r>
            <a:endParaRPr lang="fi-FI" dirty="0"/>
          </a:p>
          <a:p>
            <a:pPr lvl="1"/>
            <a:r>
              <a:rPr lang="en-GB" b="1" dirty="0"/>
              <a:t>Detected cell condition for early measurement reporting</a:t>
            </a:r>
          </a:p>
          <a:p>
            <a:pPr lvl="2"/>
            <a:r>
              <a:rPr lang="en-GB" dirty="0"/>
              <a:t>Whether to include or not the presence of the previous valid measurement report during connected mode</a:t>
            </a:r>
          </a:p>
          <a:p>
            <a:pPr lvl="1"/>
            <a:r>
              <a:rPr lang="en-GB" b="1" dirty="0"/>
              <a:t>Measurement time limitation for SIB5 based configuration:</a:t>
            </a:r>
          </a:p>
          <a:p>
            <a:pPr lvl="2"/>
            <a:r>
              <a:rPr lang="en-GB" dirty="0"/>
              <a:t>No limit</a:t>
            </a:r>
          </a:p>
          <a:p>
            <a:pPr lvl="2"/>
            <a:r>
              <a:rPr lang="en-GB" dirty="0"/>
              <a:t>RAN4 defined limit (x seconds, T331 or other)</a:t>
            </a:r>
          </a:p>
          <a:p>
            <a:pPr lvl="1"/>
            <a:r>
              <a:rPr lang="en-GB" b="1" dirty="0"/>
              <a:t>Measurement accuracy:</a:t>
            </a:r>
          </a:p>
          <a:p>
            <a:pPr lvl="2"/>
            <a:r>
              <a:rPr lang="en-GB" dirty="0"/>
              <a:t>Will be discussed during the performance part.</a:t>
            </a:r>
          </a:p>
          <a:p>
            <a:pPr lvl="1"/>
            <a:r>
              <a:rPr lang="en-GB" b="1" dirty="0"/>
              <a:t>Detected cells in connected:</a:t>
            </a:r>
          </a:p>
          <a:p>
            <a:pPr lvl="2"/>
            <a:r>
              <a:rPr lang="en-GB" dirty="0"/>
              <a:t>T331 and SIB5</a:t>
            </a:r>
            <a:endParaRPr lang="fi-FI" dirty="0"/>
          </a:p>
          <a:p>
            <a:pPr lvl="2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996069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01169-7608-4E34-9662-2585558DC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7875"/>
          </a:xfrm>
        </p:spPr>
        <p:txBody>
          <a:bodyPr/>
          <a:lstStyle/>
          <a:p>
            <a:r>
              <a:rPr lang="fi-FI" dirty="0"/>
              <a:t>Direct </a:t>
            </a:r>
            <a:r>
              <a:rPr lang="fi-FI" dirty="0" err="1"/>
              <a:t>Scell</a:t>
            </a:r>
            <a:r>
              <a:rPr lang="fi-FI" dirty="0"/>
              <a:t> </a:t>
            </a:r>
            <a:r>
              <a:rPr lang="fi-FI" dirty="0" err="1"/>
              <a:t>activation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933B31-B3AB-442D-BF03-42222CEB56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43000"/>
            <a:ext cx="10515600" cy="5033963"/>
          </a:xfrm>
        </p:spPr>
        <p:txBody>
          <a:bodyPr>
            <a:normAutofit/>
          </a:bodyPr>
          <a:lstStyle/>
          <a:p>
            <a:r>
              <a:rPr lang="en-US" dirty="0"/>
              <a:t>Agreements:</a:t>
            </a:r>
          </a:p>
          <a:p>
            <a:pPr lvl="1"/>
            <a:r>
              <a:rPr lang="en-US" b="1" dirty="0"/>
              <a:t>Reference point n after RRC reconfiguration message is received</a:t>
            </a:r>
            <a:endParaRPr lang="fi-FI" dirty="0"/>
          </a:p>
          <a:p>
            <a:pPr lvl="2"/>
            <a:r>
              <a:rPr lang="en-GB" dirty="0"/>
              <a:t>Reference point ‘n’ is the end of the last TTI containing the RRC configuration when UE is configured with direct activated SCell..</a:t>
            </a:r>
            <a:endParaRPr lang="fi-FI" dirty="0"/>
          </a:p>
          <a:p>
            <a:pPr lvl="1"/>
            <a:r>
              <a:rPr lang="en-US" b="1" dirty="0"/>
              <a:t>Activation delay for unknown cell is 10ms longer than that of known cell</a:t>
            </a:r>
          </a:p>
          <a:p>
            <a:pPr lvl="2"/>
            <a:r>
              <a:rPr lang="en-US" dirty="0"/>
              <a:t>Direct </a:t>
            </a:r>
            <a:r>
              <a:rPr lang="en-US" dirty="0" err="1"/>
              <a:t>Scell</a:t>
            </a:r>
            <a:r>
              <a:rPr lang="en-US" dirty="0"/>
              <a:t> activation delay for unknown cell is 10ms longer than that of known cell.</a:t>
            </a:r>
          </a:p>
        </p:txBody>
      </p:sp>
    </p:spTree>
    <p:extLst>
      <p:ext uri="{BB962C8B-B14F-4D97-AF65-F5344CB8AC3E}">
        <p14:creationId xmlns:p14="http://schemas.microsoft.com/office/powerpoint/2010/main" val="1948265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01169-7608-4E34-9662-2585558DC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7875"/>
          </a:xfrm>
        </p:spPr>
        <p:txBody>
          <a:bodyPr/>
          <a:lstStyle/>
          <a:p>
            <a:r>
              <a:rPr lang="fi-FI" dirty="0"/>
              <a:t>Direct </a:t>
            </a:r>
            <a:r>
              <a:rPr lang="fi-FI" dirty="0" err="1"/>
              <a:t>Scell</a:t>
            </a:r>
            <a:r>
              <a:rPr lang="fi-FI" dirty="0"/>
              <a:t> </a:t>
            </a:r>
            <a:r>
              <a:rPr lang="fi-FI" dirty="0" err="1"/>
              <a:t>activation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933B31-B3AB-442D-BF03-42222CEB56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43000"/>
            <a:ext cx="10515600" cy="5033963"/>
          </a:xfrm>
        </p:spPr>
        <p:txBody>
          <a:bodyPr>
            <a:normAutofit/>
          </a:bodyPr>
          <a:lstStyle/>
          <a:p>
            <a:r>
              <a:rPr lang="en-US" dirty="0"/>
              <a:t>Agreement</a:t>
            </a:r>
          </a:p>
          <a:p>
            <a:pPr lvl="1"/>
            <a:r>
              <a:rPr lang="en-US" dirty="0"/>
              <a:t>It is more challenging for a UE to meet a given SCell activation delay timeline when directly activating more number of SCells.</a:t>
            </a:r>
          </a:p>
          <a:p>
            <a:pPr lvl="1"/>
            <a:r>
              <a:rPr lang="en-US" dirty="0"/>
              <a:t>Not all UEs will be able to directly activate the same number of SCells within a given SCell activation delay timeline</a:t>
            </a:r>
          </a:p>
          <a:p>
            <a:pPr lvl="1"/>
            <a:r>
              <a:rPr lang="en-US" dirty="0"/>
              <a:t>RAN4 will define a maximum number of </a:t>
            </a:r>
            <a:r>
              <a:rPr lang="en-US" dirty="0" err="1"/>
              <a:t>SCells</a:t>
            </a:r>
            <a:r>
              <a:rPr lang="en-US" dirty="0"/>
              <a:t>, X&gt;=1, that can be directly activated by one RRC message.</a:t>
            </a:r>
          </a:p>
          <a:p>
            <a:pPr lvl="2"/>
            <a:r>
              <a:rPr lang="en-US" dirty="0"/>
              <a:t>For a UE capable of supporting maximum of Y </a:t>
            </a:r>
            <a:r>
              <a:rPr lang="en-US" dirty="0" err="1"/>
              <a:t>SCells</a:t>
            </a:r>
            <a:r>
              <a:rPr lang="en-US" dirty="0"/>
              <a:t>, only up to min(X, Y) number of </a:t>
            </a:r>
            <a:r>
              <a:rPr lang="en-US" dirty="0" err="1"/>
              <a:t>SCells</a:t>
            </a:r>
            <a:r>
              <a:rPr lang="en-US" dirty="0"/>
              <a:t> can be directly activated by one RRC message</a:t>
            </a:r>
          </a:p>
        </p:txBody>
      </p:sp>
    </p:spTree>
    <p:extLst>
      <p:ext uri="{BB962C8B-B14F-4D97-AF65-F5344CB8AC3E}">
        <p14:creationId xmlns:p14="http://schemas.microsoft.com/office/powerpoint/2010/main" val="11499156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01169-7608-4E34-9662-2585558DC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7875"/>
          </a:xfrm>
        </p:spPr>
        <p:txBody>
          <a:bodyPr/>
          <a:lstStyle/>
          <a:p>
            <a:r>
              <a:rPr lang="fi-FI" dirty="0"/>
              <a:t>Direct </a:t>
            </a:r>
            <a:r>
              <a:rPr lang="fi-FI" dirty="0" err="1"/>
              <a:t>Scell</a:t>
            </a:r>
            <a:r>
              <a:rPr lang="fi-FI" dirty="0"/>
              <a:t> </a:t>
            </a:r>
            <a:r>
              <a:rPr lang="fi-FI" dirty="0" err="1"/>
              <a:t>activation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933B31-B3AB-442D-BF03-42222CEB56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43000"/>
            <a:ext cx="10515600" cy="5033963"/>
          </a:xfrm>
        </p:spPr>
        <p:txBody>
          <a:bodyPr>
            <a:normAutofit/>
          </a:bodyPr>
          <a:lstStyle/>
          <a:p>
            <a:r>
              <a:rPr lang="en-US" dirty="0"/>
              <a:t>Issues for further discussion: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b="1" dirty="0"/>
              <a:t>Activation delay for known cell</a:t>
            </a:r>
          </a:p>
          <a:p>
            <a:pPr lvl="2"/>
            <a:r>
              <a:rPr lang="en-GB" dirty="0"/>
              <a:t>Proposal 1 and proposal 2 are open (R4-1807936).</a:t>
            </a:r>
          </a:p>
          <a:p>
            <a:pPr lvl="2"/>
            <a:r>
              <a:rPr lang="en-GB" dirty="0"/>
              <a:t>Companies are encouraged to analyse further for next meeting:</a:t>
            </a:r>
          </a:p>
          <a:p>
            <a:pPr lvl="3"/>
            <a:r>
              <a:rPr lang="en-GB" dirty="0"/>
              <a:t>RAN2 procedures.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b="1" dirty="0"/>
              <a:t>Interrupts requirements at direct SCell Activation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b="1" dirty="0"/>
              <a:t>Direct SCell configuration during HO.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dirty="0"/>
              <a:t>maximum number of SCCs that can be directly activated at once </a:t>
            </a:r>
            <a:r>
              <a:rPr lang="en-GB" strike="sngStrike" dirty="0"/>
              <a:t>(RAN2 impact)</a:t>
            </a:r>
          </a:p>
          <a:p>
            <a:pPr marL="914400" lvl="1" indent="-457200">
              <a:buFont typeface="+mj-lt"/>
              <a:buAutoNum type="arabicPeriod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73769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01169-7608-4E34-9662-2585558DC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7875"/>
          </a:xfrm>
        </p:spPr>
        <p:txBody>
          <a:bodyPr/>
          <a:lstStyle/>
          <a:p>
            <a:r>
              <a:rPr lang="fi-FI" dirty="0" err="1"/>
              <a:t>Dormant</a:t>
            </a:r>
            <a:r>
              <a:rPr lang="fi-FI" dirty="0"/>
              <a:t> SCell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933B31-B3AB-442D-BF03-42222CEB56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43000"/>
            <a:ext cx="10515600" cy="503396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Agreements: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b="1" dirty="0" err="1"/>
              <a:t>Scell</a:t>
            </a:r>
            <a:r>
              <a:rPr lang="en-GB" b="1" dirty="0"/>
              <a:t> activation delay and interruption requirement for a dormant </a:t>
            </a:r>
            <a:r>
              <a:rPr lang="en-GB" b="1" dirty="0" err="1"/>
              <a:t>Scell</a:t>
            </a:r>
            <a:r>
              <a:rPr lang="en-GB" b="1" dirty="0"/>
              <a:t> is defined under the side condition that MBSFN subframe(s) are not configured.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b="1" dirty="0"/>
              <a:t>Deactivated to Dormant state transition:</a:t>
            </a:r>
          </a:p>
          <a:p>
            <a:pPr lvl="2"/>
            <a:r>
              <a:rPr lang="en-GB" dirty="0"/>
              <a:t>Upon receiving a MAC-CE command in subframe n shall be able to change the SCell from deactivated state to the dormant SCell state no later than in subframe n+24 and n+34 when the SCell is known and unknown respectively.</a:t>
            </a:r>
            <a:endParaRPr lang="en-GB" b="1" dirty="0"/>
          </a:p>
          <a:p>
            <a:pPr marL="914400" lvl="1" indent="-457200">
              <a:buFont typeface="+mj-lt"/>
              <a:buAutoNum type="arabicPeriod"/>
            </a:pPr>
            <a:r>
              <a:rPr lang="en-GB" b="1" dirty="0"/>
              <a:t>CQI Reporting and ‘A dormant </a:t>
            </a:r>
            <a:r>
              <a:rPr lang="en-GB" b="1" dirty="0" err="1"/>
              <a:t>Scell</a:t>
            </a:r>
            <a:r>
              <a:rPr lang="en-GB" b="1" dirty="0"/>
              <a:t> follows PCell DRX for CQI/RRM measurement report triggering’</a:t>
            </a:r>
          </a:p>
          <a:p>
            <a:pPr lvl="2"/>
            <a:r>
              <a:rPr lang="en-US" dirty="0"/>
              <a:t>UE shall report CQI according to the SCell CQI reporting requirements</a:t>
            </a:r>
            <a:endParaRPr lang="fi-FI" dirty="0"/>
          </a:p>
          <a:p>
            <a:pPr lvl="2"/>
            <a:r>
              <a:rPr lang="en-US" dirty="0"/>
              <a:t>The CQI reporting in dormant SCell state following the PCell DRX cycle shall follow the existing rules as defined for CQI reporting in DRX</a:t>
            </a:r>
            <a:endParaRPr lang="fi-FI" dirty="0"/>
          </a:p>
          <a:p>
            <a:pPr lvl="2"/>
            <a:r>
              <a:rPr lang="en-US" dirty="0"/>
              <a:t>CQI accuracy of the dormant </a:t>
            </a:r>
            <a:r>
              <a:rPr lang="en-US" dirty="0" err="1"/>
              <a:t>Scell</a:t>
            </a:r>
            <a:r>
              <a:rPr lang="en-US" dirty="0"/>
              <a:t> is not affected from the fact that the measurement/reporting of the CQI follows the </a:t>
            </a:r>
            <a:r>
              <a:rPr lang="en-US" dirty="0" err="1"/>
              <a:t>Pcell</a:t>
            </a:r>
            <a:r>
              <a:rPr lang="en-US" dirty="0"/>
              <a:t> DRX</a:t>
            </a:r>
            <a:r>
              <a:rPr lang="en-US" dirty="0">
                <a:solidFill>
                  <a:srgbClr val="FF0000"/>
                </a:solidFill>
                <a:effectLst/>
              </a:rPr>
              <a:t> </a:t>
            </a:r>
            <a:endParaRPr lang="fi-FI" dirty="0"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1945050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2421</TotalTime>
  <Words>1105</Words>
  <Application>Microsoft Office PowerPoint</Application>
  <PresentationFormat>Widescreen</PresentationFormat>
  <Paragraphs>106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等线</vt:lpstr>
      <vt:lpstr>맑은 고딕</vt:lpstr>
      <vt:lpstr>MS Mincho</vt:lpstr>
      <vt:lpstr>游ゴシック</vt:lpstr>
      <vt:lpstr>Arial</vt:lpstr>
      <vt:lpstr>Calibri</vt:lpstr>
      <vt:lpstr>Calibri Light</vt:lpstr>
      <vt:lpstr>Times New Roman</vt:lpstr>
      <vt:lpstr>1_Office Theme</vt:lpstr>
      <vt:lpstr>WF for RRM requirements for euCA</vt:lpstr>
      <vt:lpstr>Background</vt:lpstr>
      <vt:lpstr>Idle mode measurements for fast CA setup</vt:lpstr>
      <vt:lpstr>Idle mode measurements for fast CA setup</vt:lpstr>
      <vt:lpstr>Idle mode measurements for fast CA setup</vt:lpstr>
      <vt:lpstr>Direct Scell activation</vt:lpstr>
      <vt:lpstr>Direct Scell activation</vt:lpstr>
      <vt:lpstr>Direct Scell activation</vt:lpstr>
      <vt:lpstr>Dormant SCell</vt:lpstr>
      <vt:lpstr>Dormant SCell</vt:lpstr>
      <vt:lpstr>Dormant SCell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RRM requirements for euCA</dc:title>
  <dc:creator>Nokia Networks</dc:creator>
  <cp:lastModifiedBy>Nokia Networks1</cp:lastModifiedBy>
  <cp:revision>48</cp:revision>
  <dcterms:created xsi:type="dcterms:W3CDTF">2018-05-21T05:46:46Z</dcterms:created>
  <dcterms:modified xsi:type="dcterms:W3CDTF">2018-05-25T04:06:10Z</dcterms:modified>
</cp:coreProperties>
</file>