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89" r:id="rId6"/>
    <p:sldId id="394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50" autoAdjust="0"/>
    <p:restoredTop sz="87234" autoAdjust="0"/>
  </p:normalViewPr>
  <p:slideViewPr>
    <p:cSldViewPr>
      <p:cViewPr varScale="1">
        <p:scale>
          <a:sx n="109" d="100"/>
          <a:sy n="109" d="100"/>
        </p:scale>
        <p:origin x="4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 smtClean="0"/>
              <a:t>on </a:t>
            </a:r>
            <a:r>
              <a:rPr lang="en-US" altLang="zh-CN" sz="4000" dirty="0"/>
              <a:t>Beam management requirements in NR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smtClean="0">
                <a:solidFill>
                  <a:srgbClr val="898989"/>
                </a:solidFill>
              </a:rPr>
              <a:t>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352320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7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Busan, Korea, 21</a:t>
            </a:r>
            <a:r>
              <a:rPr lang="en-US" sz="1800" b="1" baseline="30000" dirty="0" smtClean="0"/>
              <a:t>st</a:t>
            </a:r>
            <a:r>
              <a:rPr lang="en-US" sz="1800" b="1" dirty="0" smtClean="0"/>
              <a:t> – 25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May, </a:t>
            </a:r>
            <a:r>
              <a:rPr lang="en-US" sz="1800" b="1" dirty="0"/>
              <a:t>2018</a:t>
            </a:r>
          </a:p>
          <a:p>
            <a:pPr>
              <a:buNone/>
            </a:pPr>
            <a:r>
              <a:rPr lang="en-US" sz="1800" b="1" dirty="0"/>
              <a:t>Agenda item</a:t>
            </a:r>
            <a:r>
              <a:rPr lang="en-US" sz="1800" b="1" dirty="0" smtClean="0"/>
              <a:t>: 7.10.4.4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R4-1807283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</a:t>
            </a:r>
            <a:r>
              <a:rPr lang="en-US" dirty="0" smtClean="0"/>
              <a:t>forward on link reconfiguration for BM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9747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RAN4 will introduce the requirements for link reconfiguration, including:</a:t>
            </a:r>
          </a:p>
          <a:p>
            <a:pPr lvl="1"/>
            <a:r>
              <a:rPr lang="en-US" altLang="zh-CN" dirty="0" smtClean="0"/>
              <a:t>Beam failure detection</a:t>
            </a:r>
            <a:endParaRPr lang="en-US" altLang="zh-CN" dirty="0"/>
          </a:p>
          <a:p>
            <a:pPr lvl="1"/>
            <a:r>
              <a:rPr lang="en-US" altLang="zh-CN" dirty="0" smtClean="0"/>
              <a:t>Candidate beam </a:t>
            </a:r>
            <a:r>
              <a:rPr lang="en-US" altLang="zh-CN" dirty="0"/>
              <a:t>detection</a:t>
            </a:r>
          </a:p>
          <a:p>
            <a:r>
              <a:rPr lang="en-US" altLang="zh-CN" sz="2000" dirty="0" smtClean="0"/>
              <a:t>The requirements on both CSI-RS </a:t>
            </a:r>
            <a:r>
              <a:rPr lang="en-US" altLang="zh-CN" sz="2000" dirty="0"/>
              <a:t>based </a:t>
            </a:r>
            <a:r>
              <a:rPr lang="en-US" altLang="zh-CN" sz="2000" dirty="0" smtClean="0"/>
              <a:t>beam failure detection and SSB based beam failure detection will be introduced, and the following aspects will be specified:</a:t>
            </a:r>
            <a:endParaRPr lang="en-US" altLang="zh-CN" sz="2000" dirty="0"/>
          </a:p>
          <a:p>
            <a:pPr lvl="1"/>
            <a:r>
              <a:rPr lang="en-US" altLang="zh-CN" dirty="0" smtClean="0"/>
              <a:t>BLER </a:t>
            </a:r>
            <a:r>
              <a:rPr lang="en-US" altLang="zh-CN" dirty="0"/>
              <a:t>value for the threshold </a:t>
            </a:r>
            <a:r>
              <a:rPr lang="en-US" altLang="zh-CN" dirty="0" err="1" smtClean="0"/>
              <a:t>Q</a:t>
            </a:r>
            <a:r>
              <a:rPr lang="en-US" altLang="zh-CN" baseline="-25000" dirty="0" err="1" smtClean="0"/>
              <a:t>out_LR</a:t>
            </a:r>
            <a:r>
              <a:rPr lang="en-US" altLang="zh-CN" dirty="0"/>
              <a:t> </a:t>
            </a:r>
            <a:r>
              <a:rPr lang="en-US" altLang="zh-CN" dirty="0" smtClean="0"/>
              <a:t>, which can be defined as 10%.</a:t>
            </a:r>
          </a:p>
          <a:p>
            <a:pPr lvl="1"/>
            <a:r>
              <a:rPr lang="en-US" altLang="zh-CN" dirty="0"/>
              <a:t>Maximum number of beam failure detection RS resources</a:t>
            </a:r>
          </a:p>
          <a:p>
            <a:pPr lvl="1"/>
            <a:r>
              <a:rPr lang="en-US" altLang="zh-CN" dirty="0" smtClean="0"/>
              <a:t>Hypothetic </a:t>
            </a:r>
            <a:r>
              <a:rPr lang="en-US" altLang="zh-CN" dirty="0"/>
              <a:t>PDCCH parameters for </a:t>
            </a:r>
            <a:r>
              <a:rPr lang="en-US" altLang="zh-CN" dirty="0" smtClean="0"/>
              <a:t>beam failure indication</a:t>
            </a:r>
          </a:p>
          <a:p>
            <a:pPr lvl="1"/>
            <a:r>
              <a:rPr lang="en-US" altLang="zh-CN" dirty="0" smtClean="0"/>
              <a:t>L1 </a:t>
            </a:r>
            <a:r>
              <a:rPr lang="en-US" altLang="zh-CN" dirty="0"/>
              <a:t>evaluation period for beam failure instance </a:t>
            </a:r>
            <a:r>
              <a:rPr lang="en-US" altLang="zh-CN" dirty="0" smtClean="0"/>
              <a:t>evaluation</a:t>
            </a:r>
          </a:p>
          <a:p>
            <a:pPr lvl="1"/>
            <a:r>
              <a:rPr lang="en-US" altLang="zh-CN" dirty="0" smtClean="0"/>
              <a:t>L1 </a:t>
            </a:r>
            <a:r>
              <a:rPr lang="en-US" altLang="zh-CN" dirty="0"/>
              <a:t>indication interval of two successive beam failure </a:t>
            </a:r>
            <a:r>
              <a:rPr lang="en-US" altLang="zh-CN" dirty="0" smtClean="0"/>
              <a:t>instance, </a:t>
            </a:r>
            <a:r>
              <a:rPr lang="en-US" altLang="zh-CN" dirty="0"/>
              <a:t>which </a:t>
            </a:r>
            <a:r>
              <a:rPr lang="en-US" altLang="zh-CN" dirty="0" smtClean="0"/>
              <a:t>can </a:t>
            </a:r>
            <a:r>
              <a:rPr lang="en-US" altLang="zh-CN" dirty="0"/>
              <a:t>be defined as the maximum values between the shortest periodicity of BFD-RS resources and 2ms</a:t>
            </a:r>
            <a:endParaRPr lang="en-US" altLang="zh-CN" dirty="0" smtClean="0"/>
          </a:p>
          <a:p>
            <a:r>
              <a:rPr lang="en-US" altLang="zh-CN" sz="2000" dirty="0" smtClean="0"/>
              <a:t>The </a:t>
            </a:r>
            <a:r>
              <a:rPr lang="en-US" altLang="zh-CN" sz="2000" dirty="0"/>
              <a:t>requirements on both CSI-RS based </a:t>
            </a:r>
            <a:r>
              <a:rPr lang="en-US" altLang="zh-CN" sz="2000" dirty="0" smtClean="0"/>
              <a:t>candidate beam detection </a:t>
            </a:r>
            <a:r>
              <a:rPr lang="en-US" altLang="zh-CN" sz="2000" dirty="0"/>
              <a:t>and SSB based candidate beam </a:t>
            </a:r>
            <a:r>
              <a:rPr lang="en-US" altLang="zh-CN" sz="2000" dirty="0" smtClean="0"/>
              <a:t>detection </a:t>
            </a:r>
            <a:r>
              <a:rPr lang="en-US" altLang="zh-CN" sz="2000" dirty="0"/>
              <a:t>will be introduced, and the following aspects will be specified:</a:t>
            </a:r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evaluation period of </a:t>
            </a:r>
            <a:r>
              <a:rPr lang="en-US" altLang="zh-CN" dirty="0" smtClean="0"/>
              <a:t>L1-RSRP, which will be defined in core requirements.</a:t>
            </a:r>
            <a:endParaRPr lang="en-US" altLang="zh-CN" dirty="0"/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absolute measurement accuracy of </a:t>
            </a:r>
            <a:r>
              <a:rPr lang="en-US" altLang="zh-CN" dirty="0" smtClean="0"/>
              <a:t>L1-RSRP, </a:t>
            </a:r>
            <a:r>
              <a:rPr lang="en-US" altLang="zh-CN" dirty="0"/>
              <a:t>which will be defined in core </a:t>
            </a:r>
            <a:r>
              <a:rPr lang="en-US" altLang="zh-CN" dirty="0" smtClean="0"/>
              <a:t>requirements.</a:t>
            </a:r>
            <a:endParaRPr lang="en-US" altLang="zh-CN" dirty="0"/>
          </a:p>
          <a:p>
            <a:pPr lvl="2"/>
            <a:endParaRPr lang="en-US" altLang="zh-CN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6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</a:t>
            </a:r>
            <a:r>
              <a:rPr lang="en-US" dirty="0" smtClean="0"/>
              <a:t>forward on L1-RSRP reporting for BM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223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RAN4 will introduce the </a:t>
            </a:r>
            <a:r>
              <a:rPr lang="en-US" altLang="zh-CN" sz="2000" dirty="0" smtClean="0"/>
              <a:t>measurements requirements on L1-RSRP reporting , including CSI-RS based and SSB based.</a:t>
            </a:r>
          </a:p>
          <a:p>
            <a:r>
              <a:rPr lang="en-US" altLang="zh-CN" sz="2000" dirty="0" smtClean="0"/>
              <a:t>The </a:t>
            </a:r>
            <a:r>
              <a:rPr lang="en-US" altLang="zh-CN" sz="2000" dirty="0"/>
              <a:t>following aspects will be specified</a:t>
            </a:r>
          </a:p>
          <a:p>
            <a:pPr lvl="1"/>
            <a:r>
              <a:rPr lang="en-US" altLang="zh-CN" dirty="0" smtClean="0"/>
              <a:t>L1-RSRP </a:t>
            </a:r>
            <a:r>
              <a:rPr lang="en-US" altLang="zh-CN" dirty="0"/>
              <a:t>measurement </a:t>
            </a:r>
            <a:r>
              <a:rPr lang="en-US" altLang="zh-CN" dirty="0" smtClean="0"/>
              <a:t>period</a:t>
            </a:r>
            <a:endParaRPr lang="en-US" altLang="zh-CN" dirty="0"/>
          </a:p>
          <a:p>
            <a:pPr lvl="2"/>
            <a:r>
              <a:rPr lang="en-US" altLang="zh-CN" dirty="0" smtClean="0"/>
              <a:t>Single </a:t>
            </a:r>
            <a:r>
              <a:rPr lang="en-US" altLang="zh-CN" dirty="0"/>
              <a:t>shot measurement is assumed. </a:t>
            </a:r>
          </a:p>
          <a:p>
            <a:pPr lvl="1"/>
            <a:r>
              <a:rPr lang="en-US" altLang="zh-CN" dirty="0" smtClean="0"/>
              <a:t>L1-RSRP </a:t>
            </a:r>
            <a:r>
              <a:rPr lang="en-US" altLang="zh-CN" dirty="0"/>
              <a:t>measurement </a:t>
            </a:r>
            <a:r>
              <a:rPr lang="en-US" altLang="zh-CN" dirty="0" smtClean="0"/>
              <a:t>accuracy</a:t>
            </a:r>
            <a:endParaRPr lang="en-US" altLang="zh-CN" dirty="0"/>
          </a:p>
          <a:p>
            <a:pPr lvl="2"/>
            <a:r>
              <a:rPr lang="en-US" altLang="zh-CN" dirty="0" smtClean="0"/>
              <a:t>Both </a:t>
            </a:r>
            <a:r>
              <a:rPr lang="en-US" altLang="zh-CN" dirty="0"/>
              <a:t>absolute and relative accuracy are included. </a:t>
            </a:r>
          </a:p>
          <a:p>
            <a:r>
              <a:rPr lang="en-US" altLang="zh-CN" sz="2000" dirty="0"/>
              <a:t>RAN4 shall </a:t>
            </a:r>
            <a:r>
              <a:rPr lang="en-US" altLang="zh-CN" sz="2000" dirty="0" smtClean="0"/>
              <a:t>specify the L1-RSRP reporting </a:t>
            </a:r>
            <a:r>
              <a:rPr lang="en-US" altLang="zh-CN" sz="2000" dirty="0"/>
              <a:t>mapping for beam </a:t>
            </a:r>
            <a:r>
              <a:rPr lang="en-US" altLang="zh-CN" sz="2000" dirty="0" smtClean="0"/>
              <a:t>management.</a:t>
            </a:r>
          </a:p>
          <a:p>
            <a:pPr lvl="1"/>
            <a:r>
              <a:rPr lang="en-US" altLang="zh-CN" dirty="0" smtClean="0"/>
              <a:t>FFS whether the same RSRP </a:t>
            </a:r>
            <a:r>
              <a:rPr lang="en-US" altLang="zh-CN" dirty="0"/>
              <a:t>measurement reporting </a:t>
            </a:r>
            <a:r>
              <a:rPr lang="en-US" altLang="zh-CN" dirty="0" smtClean="0"/>
              <a:t>mapping can be used for SS-RSRP, CSI-RSRP, L1-RSRP.</a:t>
            </a:r>
            <a:endParaRPr lang="en-US" altLang="zh-CN" dirty="0"/>
          </a:p>
          <a:p>
            <a:r>
              <a:rPr lang="en-US" altLang="zh-CN" sz="2000" dirty="0"/>
              <a:t>RAN4 shall specify </a:t>
            </a:r>
            <a:r>
              <a:rPr lang="en-US" altLang="zh-CN" sz="2000" dirty="0" smtClean="0"/>
              <a:t>the differential </a:t>
            </a:r>
            <a:r>
              <a:rPr lang="en-US" altLang="zh-CN" sz="2000" dirty="0"/>
              <a:t>L1-RSRP reporting mapping for beam management</a:t>
            </a:r>
            <a:endParaRPr lang="en-US" altLang="zh-CN" sz="2000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45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17c5c574-4f42-45b3-8a7f-77d8e859d074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66EEDB98-F073-460B-B9B0-9643F9FE785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22197</TotalTime>
  <Words>282</Words>
  <Application>Microsoft Office PowerPoint</Application>
  <PresentationFormat>宽屏</PresentationFormat>
  <Paragraphs>30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Beam management requirements in NR</vt:lpstr>
      <vt:lpstr>Way forward on link reconfiguration for BM</vt:lpstr>
      <vt:lpstr>Way forward on L1-RSRP reporting for BM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1201</cp:revision>
  <dcterms:created xsi:type="dcterms:W3CDTF">2013-05-13T16:02:00Z</dcterms:created>
  <dcterms:modified xsi:type="dcterms:W3CDTF">2018-05-14T17:52:45Z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(3)iJWEIJwGuS5hKKBuoAqeMhl5GUFwCJF5urCZpenx8PJ40YDGdez3JljJrs/0Tw5gguSLFbB0
bF6xDWuoqiF8IQ3Btmzd4zhQ4ibS/1UgdFsEAz+9hDgRuTq34QATMVvSodwN8cOuDbKaB6Lv
89AbB7c+pvgd6Hiesmn78O9h7RLtf+hYjCS3T126GXAS/v2rwcqXn7jSmqUQXa5qUZ2/tCq0
WarF849H7hONFN8wdy</vt:lpwstr>
  </property>
  <property fmtid="{D5CDD505-2E9C-101B-9397-08002B2CF9AE}" pid="14" name="_2015_ms_pID_7253431">
    <vt:lpwstr>GS3uqRfUYqa4t/5Vvf0aMcWRxupZefq/WpMMF6ctFD+CMWyFH87EH1
zaf0IzPOMc4m8Ttqgg6MtJ3llXPMWOQTIORMOM279UOfxm/swx8hhftckq/5T4tYbfvZxbqm
Uk8DbfU7TQRCAzIuZ5Agn1AtMgu6R0sPDNb1Zwe2Bcvnthmp5il6qZgxdFArH2JAn/OHmxql
K4zFWkqhomuRKHbW1v5+mDAcaB+v3Tx+BI1m</vt:lpwstr>
  </property>
  <property fmtid="{D5CDD505-2E9C-101B-9397-08002B2CF9AE}" pid="15" name="_2015_ms_pID_7253432">
    <vt:lpwstr>psUPhPbdbGqCEXY8jAq3OSc=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1526177098</vt:lpwstr>
  </property>
</Properties>
</file>