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5"/>
  </p:notesMasterIdLst>
  <p:sldIdLst>
    <p:sldId id="256" r:id="rId2"/>
    <p:sldId id="268" r:id="rId3"/>
    <p:sldId id="26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39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4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E6F6CF-505E-4AA1-890E-9ABB0FB1293D}" type="datetimeFigureOut">
              <a:rPr lang="en-US" smtClean="0"/>
              <a:t>3/1/2018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1D16C4-5E05-4A6A-9A8C-6D2919EF6C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26792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C4830D-E227-442E-B199-AA2FF5DF2C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B54488E-096F-4531-A442-30707E308D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0A1C82-5D8F-406F-859D-98686F222D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3/1/2018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5227E3-8646-4B78-8EC6-CB9A9BA00C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780C23-95C6-45A8-919A-C262C39DDC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0007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832296-DE5C-47F6-9603-ADF0C3AE0F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39CFBC0-2109-494A-9A6E-68DEDDEEA2B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59F24A-AC0E-4193-A61C-20C6EB57B8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3/1/2018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952AD6-2EFF-45E7-B1BC-1BAB7E8A3B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FD2B31-F565-4425-B196-73345E060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69549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1242EED-911B-454B-84CB-B38F599D94F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F9218DF-AE48-4009-825E-BB63C66805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278717-2839-42A5-9338-A1741076C0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3/1/2018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26A6C2-EDD6-418E-B280-0466A0AFC6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ECC30B-67B2-476B-BF7D-9E7FB35231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02905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FFDC21-8014-4C8B-94C5-F316C1FBD7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B96B11-C918-4906-8B6A-2A37368146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34163A-C9C0-4A03-9CD6-F16226E59D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3/1/2018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478B52-C04B-47A2-B589-7827336320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81254C-47D3-40DF-AA62-D713B1EF4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0940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00FE4C-B16C-4A40-97C1-C1F63DCDF5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365A4B-1C3D-4225-B1DF-2954AD7D47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A92A5A-91F2-4D6B-BF0D-AE8E72DB41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3/1/2018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2119DC-9BA0-4AFC-BCB5-A3888223E0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4A4759-1320-4824-B859-E7D4D47FB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5792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33C08E-7CEA-4887-9A58-2C25119AF9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9E5D0F-5FE5-46A2-B99A-0FF5EA13533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B9777A-04CF-4C81-B647-96D4F72AE7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DDBFD93-1600-4B43-AB9B-772BF827EC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3/1/2018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1893D97-C9BE-426D-A04B-E49FA9CB57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84F4EDE-7A32-43CC-97F6-BA1B338F0C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30985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974876-ACF3-4B0C-94DA-F633D6B5DA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AF36C2-52AB-488E-A0E5-6CE604BBD4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053E4E-4904-4A1E-9A0D-EBC3D2E9D0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BE8C546-06AE-464F-AEB1-41AFCA8B2B7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C3AFAFA-2987-48A2-9FD7-C83CCD16BC9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50D7A8F-3A71-48BD-94F0-EC2F1B55C8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3/1/2018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8E21EFB-4703-4E28-85FC-3C873EC771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F1B1BDE-3BBA-4A7A-B862-785AA5066F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7797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D29E66-442D-4859-A07C-6212F095F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AF21A57-AAE5-48F1-ABBA-7BE173B096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3/1/2018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539ADE-9D5C-444A-89A9-59C53F352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8BECE2-F55A-441C-9B8A-56E821A0A4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4491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90F5D23-0D62-4063-859F-46FE4939B1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3/1/2018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01BFE14-03BD-4E4C-9629-0FD3B17750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682EF5-1D99-4896-8372-9F78CA31CD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95552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32C3D6-80BA-4CCF-825F-2C4CD20FFD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6E0E51-9F3E-4D62-82A1-0A3FDA6FE3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3B80FBD-807B-4DEC-B629-901D1646DE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2D40CE-B165-4E5C-9515-E6E9DD697C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3/1/2018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613B627-681C-4346-952E-A2E246B58B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A0BE7A-C6A2-4194-AB2E-EB2D281204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4176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659EC4-ABCC-4695-9BE0-D4551D1F2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044075D-D26E-4BDF-BB73-D188B3642DF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E1711B0-7C62-4B34-96F7-C295C77B69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121B3C-D20C-490E-88B2-2322F5E189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3/1/2018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D86AD03-08C5-40A9-A783-E5E520938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6C36A4-4671-45CC-87F1-A8571AE5F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62962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FB1A804-8C79-44DC-BD66-C74B62A6C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64FAF1-CD76-4EEE-8CF6-BDAE03E699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1FD407-5DFC-46C5-A542-9AFEB8565E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E99F8F-42EA-4348-B31A-105ADAC53E81}" type="datetimeFigureOut">
              <a:rPr lang="en-US" smtClean="0"/>
              <a:t>3/1/2018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6A5ED5-0B2F-4759-98FC-7027F6A3C5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8059A1-6FAF-40A2-B6A2-94926EFAF6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26911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522152-4BE9-4E0C-8DAB-528CF916A4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1209" y="1655787"/>
            <a:ext cx="11136702" cy="2387600"/>
          </a:xfrm>
        </p:spPr>
        <p:txBody>
          <a:bodyPr>
            <a:normAutofit fontScale="90000"/>
          </a:bodyPr>
          <a:lstStyle/>
          <a:p>
            <a:r>
              <a:rPr lang="en-US" dirty="0"/>
              <a:t>WF on WF on RRC Re-establishment and Connection Release with Redirection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726442-076A-4C8F-93BA-9EAA63B105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223092"/>
            <a:ext cx="9144000" cy="1655762"/>
          </a:xfrm>
        </p:spPr>
        <p:txBody>
          <a:bodyPr/>
          <a:lstStyle/>
          <a:p>
            <a:r>
              <a:rPr lang="en-US" sz="4000" dirty="0"/>
              <a:t>Ericsson, Samsung</a:t>
            </a:r>
            <a:endParaRPr lang="en-US" dirty="0"/>
          </a:p>
        </p:txBody>
      </p:sp>
      <p:sp>
        <p:nvSpPr>
          <p:cNvPr id="4" name="正方形/長方形 6">
            <a:extLst>
              <a:ext uri="{FF2B5EF4-FFF2-40B4-BE49-F238E27FC236}">
                <a16:creationId xmlns:a16="http://schemas.microsoft.com/office/drawing/2014/main" id="{E6CAC9C0-E692-4940-B639-D8B71E1D4E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177" y="0"/>
            <a:ext cx="6203323" cy="823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3GPP TSG-RAN WG4 Meeting # 86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Athens, Greece, Feb. 26-March 02, 2018</a:t>
            </a:r>
            <a:endParaRPr kumimoji="1" lang="en-GB" altLang="ja-JP" sz="2000" dirty="0">
              <a:latin typeface="Arial" charset="0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5" name="正方形/長方形 5">
            <a:extLst>
              <a:ext uri="{FF2B5EF4-FFF2-40B4-BE49-F238E27FC236}">
                <a16:creationId xmlns:a16="http://schemas.microsoft.com/office/drawing/2014/main" id="{85D8C46A-C772-492A-BB32-0FEE317D8A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95256" y="109537"/>
            <a:ext cx="1979912" cy="52212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800" dirty="0">
                <a:ea typeface="Batang" pitchFamily="18" charset="-127"/>
                <a:cs typeface="Times New Roman" pitchFamily="18" charset="0"/>
              </a:rPr>
              <a:t>R4-1803137</a:t>
            </a:r>
            <a:endParaRPr lang="en-GB" altLang="zh-CN" sz="2000" dirty="0">
              <a:solidFill>
                <a:srgbClr val="FF0000"/>
              </a:solidFill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99460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0199"/>
            <a:ext cx="11205713" cy="917697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Agreements on RRC Connection Release with Redirection Requirements in TS 38.133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63A5E1-08E4-43C5-9CB8-8B5082A665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" y="1102937"/>
            <a:ext cx="12192000" cy="5755064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en-GB" b="1" dirty="0"/>
              <a:t>Proposal 1:</a:t>
            </a:r>
            <a:r>
              <a:rPr lang="en-GB" dirty="0"/>
              <a:t> The requirements for RRC connection release with Redirection shall be specified for the following scenarios:</a:t>
            </a:r>
            <a:endParaRPr lang="sv-SE" sz="3200" dirty="0"/>
          </a:p>
          <a:p>
            <a:pPr lvl="1"/>
            <a:r>
              <a:rPr lang="en-GB" dirty="0"/>
              <a:t>redirection to NR carrier provided this procedure is specified by RAN2,</a:t>
            </a:r>
            <a:endParaRPr lang="sv-SE" sz="2800" dirty="0"/>
          </a:p>
          <a:p>
            <a:pPr lvl="1"/>
            <a:r>
              <a:rPr lang="en-GB" dirty="0"/>
              <a:t>redirection to E-UTRA FDD carrier,</a:t>
            </a:r>
            <a:endParaRPr lang="sv-SE" sz="2800" dirty="0"/>
          </a:p>
          <a:p>
            <a:pPr lvl="1"/>
            <a:r>
              <a:rPr lang="en-GB" dirty="0"/>
              <a:t>redirection to E-UTRA TDD carrier.</a:t>
            </a:r>
            <a:endParaRPr lang="sv-SE" sz="2800" dirty="0"/>
          </a:p>
          <a:p>
            <a:pPr lvl="0"/>
            <a:r>
              <a:rPr lang="en-GB" b="1" dirty="0"/>
              <a:t>Proposal 2:</a:t>
            </a:r>
            <a:r>
              <a:rPr lang="en-GB" dirty="0"/>
              <a:t> if this </a:t>
            </a:r>
            <a:r>
              <a:rPr lang="en-US" dirty="0"/>
              <a:t>procedure is specified by RAN2 then the </a:t>
            </a:r>
            <a:r>
              <a:rPr lang="en-GB" dirty="0"/>
              <a:t>requirements for RRC connection release with Redirection to NR carrier shall be specified for the NR target cell’s side conditions comparable to those for performing inter-frequency non-blind handover. </a:t>
            </a:r>
            <a:endParaRPr lang="sv-SE" sz="3200" dirty="0"/>
          </a:p>
          <a:p>
            <a:r>
              <a:rPr lang="en-GB" b="1" dirty="0"/>
              <a:t>Proposal 3:</a:t>
            </a:r>
            <a:r>
              <a:rPr lang="en-GB" dirty="0"/>
              <a:t> The requirements for RRC connection release with Redirection to E-UTRA FDD or TDD carrier shall be specified for E-UTRA FDD or TDD target cell’s side condition corresponding to </a:t>
            </a:r>
            <a:r>
              <a:rPr lang="en-US" sz="2000" dirty="0"/>
              <a:t>SCH </a:t>
            </a:r>
            <a:r>
              <a:rPr lang="en-US" sz="2000" dirty="0" err="1"/>
              <a:t>Ês</a:t>
            </a:r>
            <a:r>
              <a:rPr lang="en-US" sz="2000" dirty="0"/>
              <a:t>/</a:t>
            </a:r>
            <a:r>
              <a:rPr lang="en-US" sz="2000" dirty="0" err="1"/>
              <a:t>Iot</a:t>
            </a:r>
            <a:r>
              <a:rPr lang="en-US" sz="2000" dirty="0"/>
              <a:t> </a:t>
            </a:r>
            <a:r>
              <a:rPr lang="en-GB" sz="2000" dirty="0">
                <a:sym typeface="Symbol" panose="05050102010706020507" pitchFamily="18" charset="2"/>
              </a:rPr>
              <a:t></a:t>
            </a:r>
            <a:r>
              <a:rPr lang="en-GB" dirty="0"/>
              <a:t> -3 </a:t>
            </a:r>
            <a:r>
              <a:rPr lang="en-GB" dirty="0" err="1"/>
              <a:t>dB.</a:t>
            </a:r>
            <a:endParaRPr lang="en-GB" dirty="0"/>
          </a:p>
          <a:p>
            <a:r>
              <a:rPr lang="en-GB" b="1" dirty="0"/>
              <a:t>Proposal 4</a:t>
            </a:r>
            <a:r>
              <a:rPr lang="en-GB" dirty="0"/>
              <a:t>: RAN4 is to investigate cell search delays based on above proposals</a:t>
            </a:r>
          </a:p>
          <a:p>
            <a:r>
              <a:rPr lang="en-GB" b="1" u="sng" dirty="0"/>
              <a:t>Note</a:t>
            </a:r>
            <a:r>
              <a:rPr lang="en-GB" dirty="0"/>
              <a:t>: The requirements for RRC redirection shall be specified provided corresponding procedure is specified in RAN2 specifications.</a:t>
            </a:r>
          </a:p>
        </p:txBody>
      </p:sp>
    </p:spTree>
    <p:extLst>
      <p:ext uri="{BB962C8B-B14F-4D97-AF65-F5344CB8AC3E}">
        <p14:creationId xmlns:p14="http://schemas.microsoft.com/office/powerpoint/2010/main" val="41805092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65988" y="0"/>
            <a:ext cx="12191999" cy="1244338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Agreements on RRC Connection Re-establishment Requirements in TS 38.133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63A5E1-08E4-43C5-9CB8-8B5082A665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244338"/>
            <a:ext cx="12192000" cy="5613662"/>
          </a:xfrm>
        </p:spPr>
        <p:txBody>
          <a:bodyPr>
            <a:noAutofit/>
          </a:bodyPr>
          <a:lstStyle/>
          <a:p>
            <a:pPr lvl="0"/>
            <a:r>
              <a:rPr lang="en-GB" b="1" dirty="0"/>
              <a:t>Proposal 1:</a:t>
            </a:r>
            <a:r>
              <a:rPr lang="en-GB" dirty="0"/>
              <a:t> The requirements for RRC connection re-establishment shall be specified for the NR target cell’s side conditions comparable to those for performing NR intra-frequency measurements.</a:t>
            </a:r>
            <a:endParaRPr lang="sv-SE" dirty="0"/>
          </a:p>
          <a:p>
            <a:pPr lvl="0"/>
            <a:r>
              <a:rPr lang="en-GB" b="1" dirty="0"/>
              <a:t>Proposal 2:</a:t>
            </a:r>
            <a:r>
              <a:rPr lang="en-GB" dirty="0"/>
              <a:t> The time to identify (</a:t>
            </a:r>
            <a:r>
              <a:rPr lang="en-GB" dirty="0" err="1"/>
              <a:t>T</a:t>
            </a:r>
            <a:r>
              <a:rPr lang="en-GB" baseline="-25000" dirty="0" err="1"/>
              <a:t>search</a:t>
            </a:r>
            <a:r>
              <a:rPr lang="en-GB" dirty="0"/>
              <a:t>) a target NR cell in the requirements for RRC connection re-establishment consists of time to acquire physical cell ID (PCI) of the target cell i.e. PSS/SSS acquisition time.</a:t>
            </a:r>
            <a:endParaRPr lang="sv-SE" dirty="0"/>
          </a:p>
          <a:p>
            <a:pPr lvl="0"/>
            <a:r>
              <a:rPr lang="en-GB" b="1" dirty="0"/>
              <a:t>Proposal 3:</a:t>
            </a:r>
            <a:r>
              <a:rPr lang="en-GB" dirty="0"/>
              <a:t> The requirements for RRC connection re-establishment shall be specified for the cases when target NR cell is: known and unknown. </a:t>
            </a:r>
          </a:p>
          <a:p>
            <a:pPr lvl="0"/>
            <a:r>
              <a:rPr lang="en-GB" b="1" dirty="0"/>
              <a:t>Proposal 4</a:t>
            </a:r>
            <a:r>
              <a:rPr lang="en-GB" dirty="0"/>
              <a:t>: RAN4 is to investigate cell search delays based on above proposals</a:t>
            </a:r>
          </a:p>
          <a:p>
            <a:pPr lvl="0"/>
            <a:r>
              <a:rPr lang="en-US" b="1" u="sng" dirty="0"/>
              <a:t>Note</a:t>
            </a:r>
            <a:r>
              <a:rPr lang="en-US" dirty="0"/>
              <a:t>: The requirements for RRC re-establishment shall be specified provided corresponding procedure is specified in RAN2 specifications.</a:t>
            </a:r>
          </a:p>
        </p:txBody>
      </p:sp>
    </p:spTree>
    <p:extLst>
      <p:ext uri="{BB962C8B-B14F-4D97-AF65-F5344CB8AC3E}">
        <p14:creationId xmlns:p14="http://schemas.microsoft.com/office/powerpoint/2010/main" val="27015264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340</Words>
  <Application>Microsoft Office PowerPoint</Application>
  <PresentationFormat>Widescreen</PresentationFormat>
  <Paragraphs>20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Batang</vt:lpstr>
      <vt:lpstr>Arial</vt:lpstr>
      <vt:lpstr>Calibri</vt:lpstr>
      <vt:lpstr>Calibri Light</vt:lpstr>
      <vt:lpstr>Symbol</vt:lpstr>
      <vt:lpstr>Times New Roman</vt:lpstr>
      <vt:lpstr>Office Theme</vt:lpstr>
      <vt:lpstr>WF on WF on RRC Re-establishment and Connection Release with Redirection</vt:lpstr>
      <vt:lpstr>Agreements on RRC Connection Release with Redirection Requirements in TS 38.133</vt:lpstr>
      <vt:lpstr>Agreements on RRC Connection Re-establishment Requirements in TS 38.133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>CTPClassification=CTP_NT</cp:keywords>
  <cp:lastModifiedBy/>
  <cp:revision>1</cp:revision>
  <dcterms:created xsi:type="dcterms:W3CDTF">2018-01-12T05:29:14Z</dcterms:created>
  <dcterms:modified xsi:type="dcterms:W3CDTF">2018-03-01T19:20:29Z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a67f46ce-e1a2-40a7-b4ad-580eff7a7b8b</vt:lpwstr>
  </property>
  <property fmtid="{D5CDD505-2E9C-101B-9397-08002B2CF9AE}" pid="3" name="CTP_TimeStamp">
    <vt:lpwstr>2018-01-25 22:59:37Z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